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64" r:id="rId6"/>
    <p:sldId id="265" r:id="rId7"/>
    <p:sldId id="261" r:id="rId8"/>
    <p:sldId id="262" r:id="rId9"/>
    <p:sldId id="268" r:id="rId10"/>
    <p:sldId id="266" r:id="rId11"/>
    <p:sldId id="267" r:id="rId12"/>
    <p:sldId id="257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Norton" initials="DN" lastIdx="1" clrIdx="0">
    <p:extLst>
      <p:ext uri="{19B8F6BF-5375-455C-9EA6-DF929625EA0E}">
        <p15:presenceInfo xmlns:p15="http://schemas.microsoft.com/office/powerpoint/2012/main" userId="S::dnorton@co.lincoln.or.us::c2106429-f954-46ee-80b9-3bac18517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FF5"/>
    <a:srgbClr val="FFF890"/>
    <a:srgbClr val="007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8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EE753-0866-4E39-8DB5-0119CB7FD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245A4-9793-4CA8-8FEC-12D55F939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8A1D3-7055-421D-87C0-ED891A3F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E372A08B-AF47-49B2-9EA6-8DDB54F3DADF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6772C-F72D-4F8D-B4C6-3CBA06816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E60D9-F2D8-44CE-828D-1790AAEE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AC2F6C14-2547-4D6D-A88D-8680FCAF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895765-A243-4A97-8635-56FBC6F0189A}"/>
              </a:ext>
            </a:extLst>
          </p:cNvPr>
          <p:cNvSpPr/>
          <p:nvPr userDrawn="1"/>
        </p:nvSpPr>
        <p:spPr>
          <a:xfrm>
            <a:off x="0" y="6306391"/>
            <a:ext cx="12192000" cy="186484"/>
          </a:xfrm>
          <a:prstGeom prst="rect">
            <a:avLst/>
          </a:prstGeom>
          <a:solidFill>
            <a:srgbClr val="C3DFF5"/>
          </a:solidFill>
          <a:ln>
            <a:solidFill>
              <a:srgbClr val="C3DF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7BA0F-FC4C-4EAE-83B3-42760B4A0DC3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77C0"/>
          </a:solidFill>
          <a:ln>
            <a:solidFill>
              <a:srgbClr val="0077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3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1BADC-73C8-40D6-A3C6-8E5817521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CBF3B-7C37-47EF-9E5C-A5FBB7D40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FD0D7-FE18-4755-A064-60FA97E86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A08B-AF47-49B2-9EA6-8DDB54F3DAD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69AB2-EB84-4D50-A76D-AA4DF3F76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3F163-435F-4EB4-8AE2-0129AA8B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6C14-2547-4D6D-A88D-8680FCAF9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0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41303-296A-407A-8A4E-39F824553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9EBB7-4E5F-498D-BAB4-870E027DF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32320-93B9-4483-AFD7-E5993F8ED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A08B-AF47-49B2-9EA6-8DDB54F3DAD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14529-0135-468A-BD85-6B112198D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ABB97-295F-4D2D-8427-8EBDBFDC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6C14-2547-4D6D-A88D-8680FCAF9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4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B538A-F7C9-4F35-BA81-CEE56653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86477-D417-40CC-B08A-38A9DA7DD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9CAD1-F0F0-4BE1-977C-0D5602BE5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A08B-AF47-49B2-9EA6-8DDB54F3DAD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A957C-9D18-4638-856F-B716B2970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1D10C-FF52-4317-BB00-A1DD14C70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6C14-2547-4D6D-A88D-8680FCAF9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5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7C566-BF6B-4C6F-8745-748A4286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35461-DCE7-4D75-97A0-E22853FCF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A8AC6-0067-4C4A-944B-C8111C33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A08B-AF47-49B2-9EA6-8DDB54F3DAD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11719-9D97-4C42-ACF6-622A6D198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4F553-2793-4A3E-9577-BC6AF920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6C14-2547-4D6D-A88D-8680FCAF9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1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697F2-221E-4793-B071-209DC1C4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C8F92-AFD3-4EDB-9517-63DD21F07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766B8-245B-4668-B007-343B905FB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DBBAB-CFE9-4799-9215-28ED8ADC1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A08B-AF47-49B2-9EA6-8DDB54F3DAD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A72C0-3491-4B1F-A6B9-00898155F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A47CA-139E-47BD-991D-DC6745A1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6C14-2547-4D6D-A88D-8680FCAF9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2D01-719B-419D-AD86-5F6EAE052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8D670-F779-4829-AA25-17AD2EB36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A51ED-BEC5-4827-A709-FA1FE9B99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7F9CD8-2458-4ADB-9313-02F79DC83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0F3D8A-27F1-4FA8-A3E7-0A5EB8D15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517296-F45A-41B4-9FFA-F96FF1FA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A08B-AF47-49B2-9EA6-8DDB54F3DAD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DE4C51-BE32-46F5-965A-766E118DA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AEAE00-3562-427E-82CE-9C6C0B238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6C14-2547-4D6D-A88D-8680FCAF9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0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88F9-10F9-4169-BDA3-6AC9C6E66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2D3249-5B67-47C8-AF5F-7749507F6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A08B-AF47-49B2-9EA6-8DDB54F3DAD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CB16C7-DC32-44E0-BDB4-536843A2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93FA1-3C05-404C-9F6E-27389738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6C14-2547-4D6D-A88D-8680FCAF9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5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0828E-5084-42AA-BDEE-1AA333E3E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A08B-AF47-49B2-9EA6-8DDB54F3DAD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51825B-10F9-4AA6-8638-62E4ACA3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6AD02-ABE8-4E2D-A01C-25572E7C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6C14-2547-4D6D-A88D-8680FCAF9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5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5FA0A-F6FC-48F4-A466-B7C0D4CE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ED0FA-BF43-458C-8333-0E3312CB0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B8AD3-5004-44EA-A129-88C23CEE9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69420-5C83-49F2-BBA7-F6ABCADEE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A08B-AF47-49B2-9EA6-8DDB54F3DAD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7C0BB-AB87-41D2-B41C-FED6B17C0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83332-1FE7-448B-9EB0-40B078FE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6C14-2547-4D6D-A88D-8680FCAF9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3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0AF92-C334-48A9-B777-C61EF1D5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09E88C-4BFA-4066-BEF3-A6EE243AC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96D9B-F111-471D-9142-EA4AEB8BD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13067-B279-45B6-AD5D-BB3A9159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A08B-AF47-49B2-9EA6-8DDB54F3DAD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74730-2B55-429B-83DE-9ACED06A8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A2E94-12E5-4BD0-9555-118949A2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6C14-2547-4D6D-A88D-8680FCAF9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5994F-357B-48E6-994D-2A963632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86625-306F-45FC-80FB-F3E096877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8A286-F42A-4E4A-88F7-2EF2DAF52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2A08B-AF47-49B2-9EA6-8DDB54F3DAD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0CBD0-F484-4FA2-B726-BDDBC894D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FD30C-2902-49E3-99BF-E1BFFF6C7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F6C14-2547-4D6D-A88D-8680FCAF94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7F74D7-8605-4E2F-ABBC-CA265AEC1344}"/>
              </a:ext>
            </a:extLst>
          </p:cNvPr>
          <p:cNvSpPr/>
          <p:nvPr userDrawn="1"/>
        </p:nvSpPr>
        <p:spPr>
          <a:xfrm>
            <a:off x="0" y="6306391"/>
            <a:ext cx="12192000" cy="186484"/>
          </a:xfrm>
          <a:prstGeom prst="rect">
            <a:avLst/>
          </a:prstGeom>
          <a:solidFill>
            <a:srgbClr val="C3DFF5"/>
          </a:solidFill>
          <a:ln>
            <a:solidFill>
              <a:srgbClr val="C3DF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9BDB0-4B7E-4177-B062-C2A6F0B8FB9F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77C0"/>
          </a:solidFill>
          <a:ln>
            <a:solidFill>
              <a:srgbClr val="0077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1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on a beach near a body of water&#10;&#10;Description automatically generated">
            <a:extLst>
              <a:ext uri="{FF2B5EF4-FFF2-40B4-BE49-F238E27FC236}">
                <a16:creationId xmlns:a16="http://schemas.microsoft.com/office/drawing/2014/main" id="{9F81E805-5119-46FF-975A-C126FBBE1D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0021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64C93-8DDF-404B-8496-A1E8639F210A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Making Water Safe &amp; Emergency Toilets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A8AF9-FAA7-4784-ADC7-EFB34D5DD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r="31594" b="-1"/>
          <a:stretch/>
        </p:blipFill>
        <p:spPr>
          <a:xfrm>
            <a:off x="4385729" y="469787"/>
            <a:ext cx="3433324" cy="2503093"/>
          </a:xfrm>
          <a:prstGeom prst="rect">
            <a:avLst/>
          </a:prstGeom>
          <a:noFill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B838480-FB9D-4BCA-9C77-339C8F417321}"/>
              </a:ext>
            </a:extLst>
          </p:cNvPr>
          <p:cNvSpPr txBox="1"/>
          <p:nvPr/>
        </p:nvSpPr>
        <p:spPr>
          <a:xfrm>
            <a:off x="4425698" y="2906035"/>
            <a:ext cx="3385637" cy="892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>
                <a:solidFill>
                  <a:srgbClr val="007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Lincoln County </a:t>
            </a:r>
          </a:p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Health &amp; Human Services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79487F-3875-451E-B46A-6826C03A29C0}"/>
              </a:ext>
            </a:extLst>
          </p:cNvPr>
          <p:cNvSpPr txBox="1"/>
          <p:nvPr/>
        </p:nvSpPr>
        <p:spPr>
          <a:xfrm>
            <a:off x="4267200" y="3986784"/>
            <a:ext cx="385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 Norton, Emergency Preparedness</a:t>
            </a:r>
          </a:p>
        </p:txBody>
      </p:sp>
    </p:spTree>
    <p:extLst>
      <p:ext uri="{BB962C8B-B14F-4D97-AF65-F5344CB8AC3E}">
        <p14:creationId xmlns:p14="http://schemas.microsoft.com/office/powerpoint/2010/main" val="875524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B571-F769-4150-A23A-3CECAE7C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Bucket System</a:t>
            </a:r>
          </a:p>
        </p:txBody>
      </p:sp>
      <p:pic>
        <p:nvPicPr>
          <p:cNvPr id="8194" name="Picture 2" descr="DIY Portable Toilet (Emergency Use Bucket Toilet)">
            <a:extLst>
              <a:ext uri="{FF2B5EF4-FFF2-40B4-BE49-F238E27FC236}">
                <a16:creationId xmlns:a16="http://schemas.microsoft.com/office/drawing/2014/main" id="{3D600B95-40AD-42BB-B765-9CF637AAA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10" y="755903"/>
            <a:ext cx="5525389" cy="552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B184E2-03B4-48B7-A3EC-C2CA8DCE8C32}"/>
              </a:ext>
            </a:extLst>
          </p:cNvPr>
          <p:cNvSpPr txBox="1">
            <a:spLocks/>
          </p:cNvSpPr>
          <p:nvPr/>
        </p:nvSpPr>
        <p:spPr>
          <a:xfrm>
            <a:off x="838200" y="1804415"/>
            <a:ext cx="5379720" cy="437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Combined Bucket:</a:t>
            </a:r>
          </a:p>
          <a:p>
            <a:pPr lvl="1"/>
            <a:r>
              <a:rPr lang="en-US" dirty="0"/>
              <a:t>Recommend double bagging waste</a:t>
            </a:r>
          </a:p>
          <a:p>
            <a:pPr lvl="1"/>
            <a:r>
              <a:rPr lang="en-US" dirty="0"/>
              <a:t>Use carbon (sawdust, bark chips, pellets, cat litter, cut newspaper) to cover and reduce odor.  </a:t>
            </a:r>
          </a:p>
          <a:p>
            <a:pPr lvl="1"/>
            <a:r>
              <a:rPr lang="en-US" dirty="0"/>
              <a:t>Fill only 60% full</a:t>
            </a:r>
          </a:p>
          <a:p>
            <a:pPr lvl="1"/>
            <a:r>
              <a:rPr lang="en-US" dirty="0"/>
              <a:t>Use care when moving</a:t>
            </a:r>
          </a:p>
          <a:p>
            <a:pPr lvl="1"/>
            <a:r>
              <a:rPr lang="en-US" dirty="0"/>
              <a:t>Clean bucket as needed</a:t>
            </a:r>
          </a:p>
          <a:p>
            <a:pPr lvl="1"/>
            <a:r>
              <a:rPr lang="en-US" dirty="0"/>
              <a:t>TP is ok</a:t>
            </a:r>
          </a:p>
          <a:p>
            <a:pPr lvl="1"/>
            <a:r>
              <a:rPr lang="en-US" dirty="0"/>
              <a:t>Store or compost</a:t>
            </a:r>
          </a:p>
          <a:p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3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84F87-AD10-4D07-83FE-1BC072DD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Latrine/ Pit toilet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5BC3F2-CC83-4324-80B4-F18DC7DBBB8B}"/>
              </a:ext>
            </a:extLst>
          </p:cNvPr>
          <p:cNvSpPr txBox="1">
            <a:spLocks/>
          </p:cNvSpPr>
          <p:nvPr/>
        </p:nvSpPr>
        <p:spPr>
          <a:xfrm>
            <a:off x="838200" y="1804415"/>
            <a:ext cx="5379720" cy="46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Talk with neighbors, dig shared pit</a:t>
            </a:r>
          </a:p>
          <a:p>
            <a:r>
              <a:rPr lang="en-US" dirty="0"/>
              <a:t>Locate:  100+ ft from well or creek</a:t>
            </a:r>
          </a:p>
          <a:p>
            <a:r>
              <a:rPr lang="en-US" dirty="0"/>
              <a:t>Hole: 2-4 feet deep, 2 feet wide</a:t>
            </a:r>
          </a:p>
          <a:p>
            <a:r>
              <a:rPr lang="en-US" dirty="0"/>
              <a:t>Cover with handful of dirt after each use</a:t>
            </a:r>
          </a:p>
          <a:p>
            <a:r>
              <a:rPr lang="en-US" dirty="0"/>
              <a:t>Pit full if 1 ft left.  Cover &amp; dig new pit.</a:t>
            </a:r>
          </a:p>
          <a:p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148" name="Picture 4" descr="Single Pit | SSWM - Find tools for sustainable sanitation and water  management!">
            <a:extLst>
              <a:ext uri="{FF2B5EF4-FFF2-40B4-BE49-F238E27FC236}">
                <a16:creationId xmlns:a16="http://schemas.microsoft.com/office/drawing/2014/main" id="{A4196CAC-5BEF-4DE8-89E9-620DF4D75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712" y="963168"/>
            <a:ext cx="5306568" cy="530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489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D91254-C599-4B4C-8D6B-8FAE873EBBBE}"/>
              </a:ext>
            </a:extLst>
          </p:cNvPr>
          <p:cNvSpPr txBox="1"/>
          <p:nvPr/>
        </p:nvSpPr>
        <p:spPr>
          <a:xfrm>
            <a:off x="4555995" y="1865746"/>
            <a:ext cx="3080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Thank you!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53D45D-C3DA-4F8D-B391-FD81137BE685}"/>
              </a:ext>
            </a:extLst>
          </p:cNvPr>
          <p:cNvGrpSpPr/>
          <p:nvPr/>
        </p:nvGrpSpPr>
        <p:grpSpPr>
          <a:xfrm>
            <a:off x="10281669" y="4980272"/>
            <a:ext cx="1919475" cy="1886872"/>
            <a:chOff x="7636005" y="2463179"/>
            <a:chExt cx="3433324" cy="34488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B62349C-1A81-4F38-83F0-E09ABDAD7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6" r="31594" b="-1"/>
            <a:stretch/>
          </p:blipFill>
          <p:spPr>
            <a:xfrm>
              <a:off x="7636005" y="2463179"/>
              <a:ext cx="3433324" cy="2503093"/>
            </a:xfrm>
            <a:prstGeom prst="rect">
              <a:avLst/>
            </a:prstGeom>
            <a:noFill/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5155A4-AB53-47EA-A75B-C9A4373B0330}"/>
                </a:ext>
              </a:extLst>
            </p:cNvPr>
            <p:cNvSpPr txBox="1"/>
            <p:nvPr/>
          </p:nvSpPr>
          <p:spPr>
            <a:xfrm>
              <a:off x="7675975" y="4899427"/>
              <a:ext cx="3385638" cy="101260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0077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Lincoln County </a:t>
              </a:r>
            </a:p>
            <a:p>
              <a:pPr algn="ctr"/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Health &amp; Human 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159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7B33-1561-49C9-8D46-E61DA3A1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3047"/>
            <a:ext cx="10515600" cy="866314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Making water safe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B98DE-3D43-433F-A755-01E14BA98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340" y="1679115"/>
            <a:ext cx="10515600" cy="440705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Methods: 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Filtration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Distillation/ Evaporation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Boiling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Disinfection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Contaminants: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Microorganisms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Dirt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Chemicals</a:t>
            </a:r>
          </a:p>
        </p:txBody>
      </p:sp>
    </p:spTree>
    <p:extLst>
      <p:ext uri="{BB962C8B-B14F-4D97-AF65-F5344CB8AC3E}">
        <p14:creationId xmlns:p14="http://schemas.microsoft.com/office/powerpoint/2010/main" val="66532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BC17-FFD9-4D80-8E8D-AAC2A3081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12" y="132732"/>
            <a:ext cx="10586884" cy="846984"/>
          </a:xfrm>
        </p:spPr>
        <p:txBody>
          <a:bodyPr>
            <a:normAutofit/>
          </a:bodyPr>
          <a:lstStyle/>
          <a:p>
            <a:r>
              <a:rPr lang="en-US" dirty="0"/>
              <a:t>Filtration</a:t>
            </a:r>
            <a:r>
              <a:rPr lang="en-US" sz="24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F9719-5198-4A74-AEC6-141EDCC7C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8" y="2015612"/>
            <a:ext cx="2836802" cy="5220339"/>
          </a:xfrm>
        </p:spPr>
        <p:txBody>
          <a:bodyPr>
            <a:normAutofit/>
          </a:bodyPr>
          <a:lstStyle/>
          <a:p>
            <a:r>
              <a:rPr lang="en-US" dirty="0"/>
              <a:t>Physical separation</a:t>
            </a:r>
          </a:p>
          <a:p>
            <a:endParaRPr lang="en-US" dirty="0"/>
          </a:p>
          <a:p>
            <a:r>
              <a:rPr lang="en-US" dirty="0"/>
              <a:t>Removes:  </a:t>
            </a:r>
          </a:p>
          <a:p>
            <a:pPr marL="457200" lvl="1" indent="0">
              <a:buNone/>
            </a:pPr>
            <a:r>
              <a:rPr lang="en-US" dirty="0"/>
              <a:t>Particulate matter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Some microorganisms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Water Filter: Lifestraw Water Filter">
            <a:extLst>
              <a:ext uri="{FF2B5EF4-FFF2-40B4-BE49-F238E27FC236}">
                <a16:creationId xmlns:a16="http://schemas.microsoft.com/office/drawing/2014/main" id="{07B53E9E-177A-438B-A1D8-657AB2A9D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" t="33439" r="4859" b="40353"/>
          <a:stretch/>
        </p:blipFill>
        <p:spPr bwMode="auto">
          <a:xfrm>
            <a:off x="8591550" y="635161"/>
            <a:ext cx="3365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quarium filter hi-res stock photography and images - Alamy">
            <a:extLst>
              <a:ext uri="{FF2B5EF4-FFF2-40B4-BE49-F238E27FC236}">
                <a16:creationId xmlns:a16="http://schemas.microsoft.com/office/drawing/2014/main" id="{6EA2B744-5D41-4AD2-90C0-6DC72534A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9" t="18148" r="26704" b="8979"/>
          <a:stretch/>
        </p:blipFill>
        <p:spPr bwMode="auto">
          <a:xfrm>
            <a:off x="3207900" y="1858888"/>
            <a:ext cx="3930021" cy="461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mple water Filter : coolguides">
            <a:extLst>
              <a:ext uri="{FF2B5EF4-FFF2-40B4-BE49-F238E27FC236}">
                <a16:creationId xmlns:a16="http://schemas.microsoft.com/office/drawing/2014/main" id="{ACE88BE6-7982-45FF-AF35-4677873C2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82" y="1858889"/>
            <a:ext cx="4612268" cy="461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BB67FE-6F17-4826-9F14-77CF7F40FAFF}"/>
              </a:ext>
            </a:extLst>
          </p:cNvPr>
          <p:cNvSpPr txBox="1"/>
          <p:nvPr/>
        </p:nvSpPr>
        <p:spPr>
          <a:xfrm>
            <a:off x="491612" y="1098367"/>
            <a:ext cx="795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Start with clear, clean, &amp; running water if possible</a:t>
            </a:r>
          </a:p>
        </p:txBody>
      </p:sp>
    </p:spTree>
    <p:extLst>
      <p:ext uri="{BB962C8B-B14F-4D97-AF65-F5344CB8AC3E}">
        <p14:creationId xmlns:p14="http://schemas.microsoft.com/office/powerpoint/2010/main" val="253008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C06A-5689-43A4-ADD0-EEF04AE6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901"/>
          </a:xfrm>
        </p:spPr>
        <p:txBody>
          <a:bodyPr/>
          <a:lstStyle/>
          <a:p>
            <a:r>
              <a:rPr lang="en-US" sz="4400" dirty="0"/>
              <a:t>Distillation/ Evaporation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AC936F-2AB5-458D-B578-EDCEBF3A5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7463"/>
            <a:ext cx="2848897" cy="4889500"/>
          </a:xfrm>
        </p:spPr>
        <p:txBody>
          <a:bodyPr>
            <a:normAutofit/>
          </a:bodyPr>
          <a:lstStyle/>
          <a:p>
            <a:r>
              <a:rPr lang="en-US" dirty="0"/>
              <a:t>Remove water vapor &amp; condense</a:t>
            </a:r>
          </a:p>
          <a:p>
            <a:endParaRPr lang="en-US" dirty="0"/>
          </a:p>
          <a:p>
            <a:r>
              <a:rPr lang="en-US" dirty="0"/>
              <a:t>Removes:  </a:t>
            </a:r>
          </a:p>
          <a:p>
            <a:pPr marL="457200" lvl="1" indent="0">
              <a:buNone/>
            </a:pPr>
            <a:r>
              <a:rPr lang="en-US" dirty="0"/>
              <a:t>Particulate matter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Microorganisms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Salt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omemade Water Distillation process using local materials - YouTube">
            <a:extLst>
              <a:ext uri="{FF2B5EF4-FFF2-40B4-BE49-F238E27FC236}">
                <a16:creationId xmlns:a16="http://schemas.microsoft.com/office/drawing/2014/main" id="{A4EF56A2-4DB9-4EBF-89A5-94B6F9BD7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12" y="1287463"/>
            <a:ext cx="6816683" cy="383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Y Water Distiller: How to Make Distilled Water at Home - The Prepping ...">
            <a:extLst>
              <a:ext uri="{FF2B5EF4-FFF2-40B4-BE49-F238E27FC236}">
                <a16:creationId xmlns:a16="http://schemas.microsoft.com/office/drawing/2014/main" id="{B0463994-9FA6-4DDB-B8BA-A3E030E4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03" y="3769977"/>
            <a:ext cx="3216021" cy="272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98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6514E-42A6-4960-ABB3-DAEA96E0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Boiling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B8ECC0-D6A2-43E3-A44E-2B15E962D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7463"/>
            <a:ext cx="2858729" cy="4889500"/>
          </a:xfrm>
        </p:spPr>
        <p:txBody>
          <a:bodyPr>
            <a:normAutofit/>
          </a:bodyPr>
          <a:lstStyle/>
          <a:p>
            <a:r>
              <a:rPr lang="en-US" dirty="0"/>
              <a:t>Cooks any contaminants</a:t>
            </a:r>
          </a:p>
          <a:p>
            <a:endParaRPr lang="en-US" dirty="0"/>
          </a:p>
          <a:p>
            <a:r>
              <a:rPr lang="en-US" dirty="0"/>
              <a:t>Kills:  </a:t>
            </a:r>
          </a:p>
          <a:p>
            <a:pPr marL="457200" lvl="1" indent="0">
              <a:buNone/>
            </a:pPr>
            <a:r>
              <a:rPr lang="en-US" dirty="0"/>
              <a:t>Microorganisms</a:t>
            </a:r>
          </a:p>
          <a:p>
            <a:endParaRPr lang="en-US" dirty="0"/>
          </a:p>
          <a:p>
            <a:r>
              <a:rPr lang="en-US" dirty="0"/>
              <a:t>Leaves:  </a:t>
            </a:r>
          </a:p>
          <a:p>
            <a:pPr marL="457200" lvl="1" indent="0">
              <a:buNone/>
            </a:pPr>
            <a:r>
              <a:rPr lang="en-US" dirty="0"/>
              <a:t>Salt</a:t>
            </a:r>
          </a:p>
          <a:p>
            <a:pPr marL="457200" lvl="1" indent="0">
              <a:buNone/>
            </a:pPr>
            <a:r>
              <a:rPr lang="en-US" dirty="0"/>
              <a:t>Sediment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0" name="Picture 4" descr="Hard Water Buildup Problems and Solutions">
            <a:extLst>
              <a:ext uri="{FF2B5EF4-FFF2-40B4-BE49-F238E27FC236}">
                <a16:creationId xmlns:a16="http://schemas.microsoft.com/office/drawing/2014/main" id="{D6C19989-338B-46ED-98AE-3113312D3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4" r="9764" b="8337"/>
          <a:stretch/>
        </p:blipFill>
        <p:spPr bwMode="auto">
          <a:xfrm>
            <a:off x="4309872" y="173101"/>
            <a:ext cx="3572256" cy="39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urvival Skills: 10 Ways to Purify Water">
            <a:extLst>
              <a:ext uri="{FF2B5EF4-FFF2-40B4-BE49-F238E27FC236}">
                <a16:creationId xmlns:a16="http://schemas.microsoft.com/office/drawing/2014/main" id="{8817B19E-6C68-4E3B-844D-02BD87FF5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r="8045"/>
          <a:stretch/>
        </p:blipFill>
        <p:spPr bwMode="auto">
          <a:xfrm>
            <a:off x="7788434" y="2360136"/>
            <a:ext cx="4403566" cy="39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64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BFB9F-BC60-4F5A-B454-8D614267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r>
              <a:rPr lang="en-US" dirty="0"/>
              <a:t>Disinfection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AA8C3-5B10-4610-86E1-79C846C55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3271684" cy="4662795"/>
          </a:xfrm>
        </p:spPr>
        <p:txBody>
          <a:bodyPr/>
          <a:lstStyle/>
          <a:p>
            <a:r>
              <a:rPr lang="en-US" dirty="0"/>
              <a:t>Iodine</a:t>
            </a:r>
          </a:p>
          <a:p>
            <a:r>
              <a:rPr lang="en-US" dirty="0"/>
              <a:t>Chlorine</a:t>
            </a:r>
          </a:p>
          <a:p>
            <a:endParaRPr lang="en-US" dirty="0"/>
          </a:p>
          <a:p>
            <a:r>
              <a:rPr lang="en-US" dirty="0"/>
              <a:t>Chemically kills microorganisms</a:t>
            </a:r>
          </a:p>
          <a:p>
            <a:endParaRPr lang="en-US" dirty="0"/>
          </a:p>
          <a:p>
            <a:r>
              <a:rPr lang="en-US" dirty="0"/>
              <a:t>Leaves:  </a:t>
            </a:r>
          </a:p>
          <a:p>
            <a:pPr marL="457200" lvl="1" indent="0">
              <a:buNone/>
            </a:pPr>
            <a:r>
              <a:rPr lang="en-US" dirty="0"/>
              <a:t>Salt</a:t>
            </a:r>
          </a:p>
          <a:p>
            <a:pPr marL="457200" lvl="1" indent="0">
              <a:buNone/>
            </a:pPr>
            <a:r>
              <a:rPr lang="en-US" dirty="0"/>
              <a:t>Sediment</a:t>
            </a:r>
          </a:p>
        </p:txBody>
      </p:sp>
      <p:pic>
        <p:nvPicPr>
          <p:cNvPr id="5122" name="Picture 2" descr="Water Purification Tablets | Life Support International, Inc.">
            <a:extLst>
              <a:ext uri="{FF2B5EF4-FFF2-40B4-BE49-F238E27FC236}">
                <a16:creationId xmlns:a16="http://schemas.microsoft.com/office/drawing/2014/main" id="{E8A7A9A7-0C10-4BDC-96CB-9F4354BA9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56" y="365126"/>
            <a:ext cx="4308882" cy="275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ave on Clorox Disinfecting Liquid Bleach Order Online Delivery | Stop &amp;  Shop">
            <a:extLst>
              <a:ext uri="{FF2B5EF4-FFF2-40B4-BE49-F238E27FC236}">
                <a16:creationId xmlns:a16="http://schemas.microsoft.com/office/drawing/2014/main" id="{F9506CB9-990B-4F7E-9BC3-1936B8DB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68" y="2290572"/>
            <a:ext cx="4113392" cy="411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2C1E1F-C226-4102-BA9D-EFC1BE83CDB9}"/>
              </a:ext>
            </a:extLst>
          </p:cNvPr>
          <p:cNvSpPr txBox="1"/>
          <p:nvPr/>
        </p:nvSpPr>
        <p:spPr>
          <a:xfrm>
            <a:off x="4722056" y="4347268"/>
            <a:ext cx="47548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Bleach Use:  </a:t>
            </a:r>
          </a:p>
          <a:p>
            <a:r>
              <a:rPr lang="en-US" sz="2000" dirty="0"/>
              <a:t>- 8 drops per gallon for clear water</a:t>
            </a:r>
          </a:p>
          <a:p>
            <a:r>
              <a:rPr lang="en-US" sz="2000" dirty="0"/>
              <a:t>- 16 drops per gallon for cloudy water</a:t>
            </a:r>
          </a:p>
          <a:p>
            <a:r>
              <a:rPr lang="en-US" sz="2000" dirty="0"/>
              <a:t>- Shake</a:t>
            </a:r>
          </a:p>
          <a:p>
            <a:r>
              <a:rPr lang="en-US" sz="2000" dirty="0"/>
              <a:t>- Let stand for 30+ minutes</a:t>
            </a:r>
          </a:p>
        </p:txBody>
      </p:sp>
    </p:spTree>
    <p:extLst>
      <p:ext uri="{BB962C8B-B14F-4D97-AF65-F5344CB8AC3E}">
        <p14:creationId xmlns:p14="http://schemas.microsoft.com/office/powerpoint/2010/main" val="283599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D91254-C599-4B4C-8D6B-8FAE873EBBBE}"/>
              </a:ext>
            </a:extLst>
          </p:cNvPr>
          <p:cNvSpPr txBox="1"/>
          <p:nvPr/>
        </p:nvSpPr>
        <p:spPr>
          <a:xfrm>
            <a:off x="928333" y="153671"/>
            <a:ext cx="10335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</a:rPr>
              <a:t>Emergency Toilet Options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53D45D-C3DA-4F8D-B391-FD81137BE685}"/>
              </a:ext>
            </a:extLst>
          </p:cNvPr>
          <p:cNvGrpSpPr/>
          <p:nvPr/>
        </p:nvGrpSpPr>
        <p:grpSpPr>
          <a:xfrm>
            <a:off x="10281669" y="4980272"/>
            <a:ext cx="1919475" cy="1886872"/>
            <a:chOff x="7636005" y="2463179"/>
            <a:chExt cx="3433324" cy="34488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B62349C-1A81-4F38-83F0-E09ABDAD7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6" r="31594" b="-1"/>
            <a:stretch/>
          </p:blipFill>
          <p:spPr>
            <a:xfrm>
              <a:off x="7636005" y="2463179"/>
              <a:ext cx="3433324" cy="2503093"/>
            </a:xfrm>
            <a:prstGeom prst="rect">
              <a:avLst/>
            </a:prstGeom>
            <a:noFill/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5155A4-AB53-47EA-A75B-C9A4373B0330}"/>
                </a:ext>
              </a:extLst>
            </p:cNvPr>
            <p:cNvSpPr txBox="1"/>
            <p:nvPr/>
          </p:nvSpPr>
          <p:spPr>
            <a:xfrm>
              <a:off x="7675975" y="4899427"/>
              <a:ext cx="3385638" cy="101260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0077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Lincoln County </a:t>
              </a:r>
            </a:p>
            <a:p>
              <a:pPr algn="ctr"/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Health &amp; Human Services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96C0F22-52F2-4D7C-9513-A91B368C61E9}"/>
              </a:ext>
            </a:extLst>
          </p:cNvPr>
          <p:cNvSpPr txBox="1"/>
          <p:nvPr/>
        </p:nvSpPr>
        <p:spPr>
          <a:xfrm>
            <a:off x="1217569" y="1148551"/>
            <a:ext cx="225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Septic system functional?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16375-BE9B-43EB-9621-C55E4F43E555}"/>
              </a:ext>
            </a:extLst>
          </p:cNvPr>
          <p:cNvSpPr txBox="1"/>
          <p:nvPr/>
        </p:nvSpPr>
        <p:spPr>
          <a:xfrm>
            <a:off x="1253949" y="3485403"/>
            <a:ext cx="225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One bucket toilet available?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29474-2A39-4006-8430-BBACF152DCD5}"/>
              </a:ext>
            </a:extLst>
          </p:cNvPr>
          <p:cNvSpPr txBox="1"/>
          <p:nvPr/>
        </p:nvSpPr>
        <p:spPr>
          <a:xfrm>
            <a:off x="1253949" y="2316977"/>
            <a:ext cx="2370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Two bucket toilets available?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A6E34F-F54E-4166-A598-8B94EFED6212}"/>
              </a:ext>
            </a:extLst>
          </p:cNvPr>
          <p:cNvSpPr txBox="1"/>
          <p:nvPr/>
        </p:nvSpPr>
        <p:spPr>
          <a:xfrm>
            <a:off x="1217569" y="4889735"/>
            <a:ext cx="245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Latrine/ Pit toilet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610DB6-5D34-430C-BD50-BE2DF4541CD4}"/>
              </a:ext>
            </a:extLst>
          </p:cNvPr>
          <p:cNvSpPr txBox="1"/>
          <p:nvPr/>
        </p:nvSpPr>
        <p:spPr>
          <a:xfrm>
            <a:off x="4809302" y="1145214"/>
            <a:ext cx="290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If yes, continue to use.  If no, see below.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6523D3-4D1E-45CB-A373-42A633D6EBC6}"/>
              </a:ext>
            </a:extLst>
          </p:cNvPr>
          <p:cNvSpPr txBox="1"/>
          <p:nvPr/>
        </p:nvSpPr>
        <p:spPr>
          <a:xfrm>
            <a:off x="4809302" y="2178713"/>
            <a:ext cx="1887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Use Twin bucket system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2057D8-8966-4740-BB76-EFC48F744296}"/>
              </a:ext>
            </a:extLst>
          </p:cNvPr>
          <p:cNvSpPr txBox="1"/>
          <p:nvPr/>
        </p:nvSpPr>
        <p:spPr>
          <a:xfrm>
            <a:off x="4809303" y="3448343"/>
            <a:ext cx="1887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Use One bucket system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3869CC-8F93-434C-9C07-DEB64BA45751}"/>
              </a:ext>
            </a:extLst>
          </p:cNvPr>
          <p:cNvSpPr txBox="1"/>
          <p:nvPr/>
        </p:nvSpPr>
        <p:spPr>
          <a:xfrm>
            <a:off x="4809303" y="4856709"/>
            <a:ext cx="2455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Talk to neighbors, grab a shovel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2FC6FF-8419-467A-838D-A3784D669DE2}"/>
              </a:ext>
            </a:extLst>
          </p:cNvPr>
          <p:cNvSpPr txBox="1"/>
          <p:nvPr/>
        </p:nvSpPr>
        <p:spPr>
          <a:xfrm>
            <a:off x="8401037" y="2385615"/>
            <a:ext cx="275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Storage or compost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5162AF-F0A3-48E6-AE0B-2262DC34E0D4}"/>
              </a:ext>
            </a:extLst>
          </p:cNvPr>
          <p:cNvSpPr txBox="1"/>
          <p:nvPr/>
        </p:nvSpPr>
        <p:spPr>
          <a:xfrm>
            <a:off x="8401037" y="3718489"/>
            <a:ext cx="275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Storage or compost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6AE0508-1C3C-494B-9D19-310ABF417646}"/>
              </a:ext>
            </a:extLst>
          </p:cNvPr>
          <p:cNvSpPr/>
          <p:nvPr/>
        </p:nvSpPr>
        <p:spPr>
          <a:xfrm>
            <a:off x="3908004" y="1455428"/>
            <a:ext cx="285136" cy="21094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7AC5B93-4100-4959-AEED-67FD43CAAE12}"/>
              </a:ext>
            </a:extLst>
          </p:cNvPr>
          <p:cNvSpPr/>
          <p:nvPr/>
        </p:nvSpPr>
        <p:spPr>
          <a:xfrm>
            <a:off x="3909072" y="2534345"/>
            <a:ext cx="285136" cy="2109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F7B1A51-F80E-4416-ACB1-7A1BC0604200}"/>
              </a:ext>
            </a:extLst>
          </p:cNvPr>
          <p:cNvSpPr/>
          <p:nvPr/>
        </p:nvSpPr>
        <p:spPr>
          <a:xfrm>
            <a:off x="3908004" y="3892464"/>
            <a:ext cx="285136" cy="21094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2A1A6C0-F936-46D5-B3BE-3C72EA4CC58F}"/>
              </a:ext>
            </a:extLst>
          </p:cNvPr>
          <p:cNvSpPr/>
          <p:nvPr/>
        </p:nvSpPr>
        <p:spPr>
          <a:xfrm>
            <a:off x="3919665" y="5120567"/>
            <a:ext cx="285136" cy="21094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B1F62FB-5CA9-48BB-AADF-8EEA4BD64D87}"/>
              </a:ext>
            </a:extLst>
          </p:cNvPr>
          <p:cNvSpPr/>
          <p:nvPr/>
        </p:nvSpPr>
        <p:spPr>
          <a:xfrm>
            <a:off x="7597084" y="2534345"/>
            <a:ext cx="285136" cy="2109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832FC60-DA68-4F8E-95BB-ABB849A04DDF}"/>
              </a:ext>
            </a:extLst>
          </p:cNvPr>
          <p:cNvSpPr/>
          <p:nvPr/>
        </p:nvSpPr>
        <p:spPr>
          <a:xfrm>
            <a:off x="7598342" y="3883728"/>
            <a:ext cx="285136" cy="21094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6461C2-BED9-4F68-88BA-3F640A5AF529}"/>
              </a:ext>
            </a:extLst>
          </p:cNvPr>
          <p:cNvSpPr txBox="1"/>
          <p:nvPr/>
        </p:nvSpPr>
        <p:spPr>
          <a:xfrm>
            <a:off x="8401037" y="4833997"/>
            <a:ext cx="1633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Determine location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726A52A-5A4E-4126-B1AC-E2F091B01A19}"/>
              </a:ext>
            </a:extLst>
          </p:cNvPr>
          <p:cNvSpPr/>
          <p:nvPr/>
        </p:nvSpPr>
        <p:spPr>
          <a:xfrm>
            <a:off x="7598342" y="5144021"/>
            <a:ext cx="285136" cy="21094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1388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BC17-FFD9-4D80-8E8D-AAC2A3081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Sewage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F9719-5198-4A74-AEC6-141EDCC7C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Confirm septic or city sewer line intact:  No puddles in yard, bad odor, visible sewage.</a:t>
            </a:r>
          </a:p>
          <a:p>
            <a:r>
              <a:rPr lang="en-US" dirty="0"/>
              <a:t>Toilet may flush but piping could be damaged  </a:t>
            </a:r>
          </a:p>
          <a:p>
            <a:r>
              <a:rPr lang="en-US" dirty="0"/>
              <a:t>Understand issues/risks if composting</a:t>
            </a:r>
          </a:p>
          <a:p>
            <a:r>
              <a:rPr lang="en-US" dirty="0"/>
              <a:t>Store safely away from pets, kids, food, water, pests</a:t>
            </a:r>
          </a:p>
          <a:p>
            <a:r>
              <a:rPr lang="en-US" dirty="0"/>
              <a:t>Keep separate from regular garbage &amp; yard debris</a:t>
            </a:r>
          </a:p>
          <a:p>
            <a:r>
              <a:rPr lang="en-US" dirty="0"/>
              <a:t>Do not bury sewage in plastic bags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8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F540-0EEC-494C-B700-C93B9A29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Bucket System</a:t>
            </a:r>
          </a:p>
        </p:txBody>
      </p:sp>
      <p:pic>
        <p:nvPicPr>
          <p:cNvPr id="7170" name="Picture 2" descr="TRIPTIPS Bucket Toilet Seat with Soft Cushion, 270°Rotatable Lid,XL  Portable, Luggable Loo Camping Toilet Seat for Adults and Kids, 5 Gallon">
            <a:extLst>
              <a:ext uri="{FF2B5EF4-FFF2-40B4-BE49-F238E27FC236}">
                <a16:creationId xmlns:a16="http://schemas.microsoft.com/office/drawing/2014/main" id="{1F88F597-E313-4BAA-B253-70C2078A6A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9" t="9039" r="27024"/>
          <a:stretch/>
        </p:blipFill>
        <p:spPr bwMode="auto">
          <a:xfrm>
            <a:off x="6815328" y="365125"/>
            <a:ext cx="2304288" cy="395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Orange and Blue DIY Camping Toilet">
            <a:extLst>
              <a:ext uri="{FF2B5EF4-FFF2-40B4-BE49-F238E27FC236}">
                <a16:creationId xmlns:a16="http://schemas.microsoft.com/office/drawing/2014/main" id="{B6512377-299C-4358-A3AB-C904BA05F9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15968" y="3276600"/>
            <a:ext cx="1932432" cy="193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993078-19D8-4EBA-9C35-BDB52B9B4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616" y="3121152"/>
            <a:ext cx="3025528" cy="317201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B27389-0B72-418E-A23A-FD47D7429A3C}"/>
              </a:ext>
            </a:extLst>
          </p:cNvPr>
          <p:cNvSpPr txBox="1">
            <a:spLocks/>
          </p:cNvSpPr>
          <p:nvPr/>
        </p:nvSpPr>
        <p:spPr>
          <a:xfrm>
            <a:off x="838200" y="1804415"/>
            <a:ext cx="2848897" cy="43725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Poo Bucket:</a:t>
            </a:r>
          </a:p>
          <a:p>
            <a:pPr lvl="1"/>
            <a:r>
              <a:rPr lang="en-US" dirty="0"/>
              <a:t>Reduce volume, slosh, contamination</a:t>
            </a:r>
          </a:p>
          <a:p>
            <a:pPr lvl="1"/>
            <a:r>
              <a:rPr lang="en-US" dirty="0"/>
              <a:t>TP is ok</a:t>
            </a:r>
          </a:p>
          <a:p>
            <a:pPr lvl="1"/>
            <a:r>
              <a:rPr lang="en-US" dirty="0"/>
              <a:t>Store or compost</a:t>
            </a:r>
          </a:p>
          <a:p>
            <a:endParaRPr lang="en-US" dirty="0"/>
          </a:p>
          <a:p>
            <a:r>
              <a:rPr lang="en-US" dirty="0"/>
              <a:t>Pee Bucket:</a:t>
            </a:r>
          </a:p>
          <a:p>
            <a:pPr lvl="1"/>
            <a:r>
              <a:rPr lang="en-US" dirty="0"/>
              <a:t>Sterile, dilute &amp; spread on lawn 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07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381</Words>
  <Application>Microsoft Office PowerPoint</Application>
  <PresentationFormat>Widescreen</PresentationFormat>
  <Paragraphs>109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Palatino Linotype</vt:lpstr>
      <vt:lpstr>Times New Roman</vt:lpstr>
      <vt:lpstr>Verdana</vt:lpstr>
      <vt:lpstr>Office Theme</vt:lpstr>
      <vt:lpstr>PowerPoint Presentation</vt:lpstr>
      <vt:lpstr>Making water safe</vt:lpstr>
      <vt:lpstr>Filtration </vt:lpstr>
      <vt:lpstr>Distillation/ Evaporation</vt:lpstr>
      <vt:lpstr>Boiling</vt:lpstr>
      <vt:lpstr>Disinfection</vt:lpstr>
      <vt:lpstr>PowerPoint Presentation</vt:lpstr>
      <vt:lpstr>Sewage safety</vt:lpstr>
      <vt:lpstr>Two Bucket System</vt:lpstr>
      <vt:lpstr>One Bucket System</vt:lpstr>
      <vt:lpstr>Latrine/ Pit toilet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Trachsel</dc:creator>
  <cp:lastModifiedBy>Daniel Norton</cp:lastModifiedBy>
  <cp:revision>11</cp:revision>
  <cp:lastPrinted>2024-09-05T21:44:35Z</cp:lastPrinted>
  <dcterms:created xsi:type="dcterms:W3CDTF">2019-02-22T21:08:30Z</dcterms:created>
  <dcterms:modified xsi:type="dcterms:W3CDTF">2024-09-05T21:45:04Z</dcterms:modified>
</cp:coreProperties>
</file>