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12" r:id="rId2"/>
    <p:sldId id="348" r:id="rId3"/>
    <p:sldId id="331" r:id="rId4"/>
    <p:sldId id="465" r:id="rId5"/>
    <p:sldId id="299" r:id="rId6"/>
    <p:sldId id="466" r:id="rId7"/>
    <p:sldId id="463" r:id="rId8"/>
    <p:sldId id="464" r:id="rId9"/>
    <p:sldId id="318" r:id="rId10"/>
    <p:sldId id="334" r:id="rId11"/>
    <p:sldId id="467" r:id="rId12"/>
    <p:sldId id="454"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73DF"/>
    <a:srgbClr val="E94A9F"/>
    <a:srgbClr val="45E500"/>
    <a:srgbClr val="FF66FF"/>
    <a:srgbClr val="3CE400"/>
    <a:srgbClr val="DA6FB6"/>
    <a:srgbClr val="E663B3"/>
    <a:srgbClr val="EBF0F9"/>
    <a:srgbClr val="C811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492" autoAdjust="0"/>
  </p:normalViewPr>
  <p:slideViewPr>
    <p:cSldViewPr snapToGrid="0">
      <p:cViewPr varScale="1">
        <p:scale>
          <a:sx n="100" d="100"/>
          <a:sy n="100" d="100"/>
        </p:scale>
        <p:origin x="84" y="13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25" d="100"/>
        <a:sy n="125" d="100"/>
      </p:scale>
      <p:origin x="0" y="-5976"/>
    </p:cViewPr>
  </p:sorter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DA1B2D1-D604-49DA-B8C5-E79E9D4896DE}" type="datetimeFigureOut">
              <a:rPr lang="en-US" smtClean="0"/>
              <a:t>9/5/2024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CFD93F7-115A-45DC-8CB5-7E0B76FF1A97}" type="slidenum">
              <a:rPr lang="en-US" smtClean="0"/>
              <a:t>‹#›</a:t>
            </a:fld>
            <a:endParaRPr lang="en-US"/>
          </a:p>
        </p:txBody>
      </p:sp>
    </p:spTree>
    <p:extLst>
      <p:ext uri="{BB962C8B-B14F-4D97-AF65-F5344CB8AC3E}">
        <p14:creationId xmlns:p14="http://schemas.microsoft.com/office/powerpoint/2010/main" val="1069318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Puerto Saavedra </a:t>
            </a:r>
            <a:r>
              <a:rPr lang="en-US" dirty="0" err="1"/>
              <a:t>chile</a:t>
            </a:r>
            <a:r>
              <a:rPr lang="en-US" dirty="0"/>
              <a:t> 1960 knew to head immediately to high ground after the EQ</a:t>
            </a:r>
          </a:p>
          <a:p>
            <a:pPr marL="0" indent="0">
              <a:buFont typeface="Arial" panose="020B0604020202020204" pitchFamily="34" charset="0"/>
              <a:buNone/>
            </a:pPr>
            <a:r>
              <a:rPr lang="en-US" dirty="0"/>
              <a:t>Same geologic setting and coastal communities</a:t>
            </a:r>
          </a:p>
          <a:p>
            <a:pPr marL="0" indent="0">
              <a:buFont typeface="Arial" panose="020B0604020202020204" pitchFamily="34" charset="0"/>
              <a:buNone/>
            </a:pPr>
            <a:r>
              <a:rPr lang="en-US" dirty="0"/>
              <a:t>Different: lived history of earthquakes and tsunamis, creating a culture that has an innate understanding of what to do as shown here. </a:t>
            </a:r>
          </a:p>
          <a:p>
            <a:pPr marL="628650" lvl="1" indent="-171450">
              <a:buFont typeface="Arial" panose="020B0604020202020204" pitchFamily="34" charset="0"/>
              <a:buChar char="•"/>
            </a:pPr>
            <a:r>
              <a:rPr lang="en-US" dirty="0"/>
              <a:t>They knew what to do, they were able to do it, and did it promptly</a:t>
            </a:r>
          </a:p>
        </p:txBody>
      </p:sp>
      <p:sp>
        <p:nvSpPr>
          <p:cNvPr id="4" name="Slide Number Placeholder 3"/>
          <p:cNvSpPr>
            <a:spLocks noGrp="1"/>
          </p:cNvSpPr>
          <p:nvPr>
            <p:ph type="sldNum" sz="quarter" idx="5"/>
          </p:nvPr>
        </p:nvSpPr>
        <p:spPr/>
        <p:txBody>
          <a:bodyPr/>
          <a:lstStyle/>
          <a:p>
            <a:fld id="{FCFD93F7-115A-45DC-8CB5-7E0B76FF1A97}" type="slidenum">
              <a:rPr lang="en-US" smtClean="0"/>
              <a:t>1</a:t>
            </a:fld>
            <a:endParaRPr lang="en-US"/>
          </a:p>
        </p:txBody>
      </p:sp>
    </p:spTree>
    <p:extLst>
      <p:ext uri="{BB962C8B-B14F-4D97-AF65-F5344CB8AC3E}">
        <p14:creationId xmlns:p14="http://schemas.microsoft.com/office/powerpoint/2010/main" val="288814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Comparison of the history of subduction zone earthquakes along the CSZ in northern CA, OR and WA with events from human history. Ages of EQs are derived from study and dating of submarine landslides triggered by the EQs. EQ data provided by Chris Goldfinger, OSU; timeline by Ian </a:t>
            </a:r>
            <a:r>
              <a:rPr lang="en-US" dirty="0" err="1"/>
              <a:t>Madin</a:t>
            </a:r>
            <a:r>
              <a:rPr lang="en-US" dirty="0"/>
              <a:t>, DOGAMI. </a:t>
            </a:r>
          </a:p>
        </p:txBody>
      </p:sp>
      <p:sp>
        <p:nvSpPr>
          <p:cNvPr id="4" name="Slide Number Placeholder 3"/>
          <p:cNvSpPr>
            <a:spLocks noGrp="1"/>
          </p:cNvSpPr>
          <p:nvPr>
            <p:ph type="sldNum" sz="quarter" idx="10"/>
          </p:nvPr>
        </p:nvSpPr>
        <p:spPr/>
        <p:txBody>
          <a:bodyPr/>
          <a:lstStyle/>
          <a:p>
            <a:pPr>
              <a:defRPr/>
            </a:pPr>
            <a:fld id="{E14AD6DE-8088-4158-83BA-B8F1B22AA436}"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0" dirty="0"/>
          </a:p>
        </p:txBody>
      </p:sp>
      <p:sp>
        <p:nvSpPr>
          <p:cNvPr id="4" name="Slide Number Placeholder 3"/>
          <p:cNvSpPr>
            <a:spLocks noGrp="1"/>
          </p:cNvSpPr>
          <p:nvPr>
            <p:ph type="sldNum" sz="quarter" idx="5"/>
          </p:nvPr>
        </p:nvSpPr>
        <p:spPr/>
        <p:txBody>
          <a:bodyPr/>
          <a:lstStyle/>
          <a:p>
            <a:fld id="{FCFD93F7-115A-45DC-8CB5-7E0B76FF1A97}" type="slidenum">
              <a:rPr lang="en-US" smtClean="0"/>
              <a:t>7</a:t>
            </a:fld>
            <a:endParaRPr lang="en-US"/>
          </a:p>
        </p:txBody>
      </p:sp>
    </p:spTree>
    <p:extLst>
      <p:ext uri="{BB962C8B-B14F-4D97-AF65-F5344CB8AC3E}">
        <p14:creationId xmlns:p14="http://schemas.microsoft.com/office/powerpoint/2010/main" val="176515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D93F7-115A-45DC-8CB5-7E0B76FF1A97}" type="slidenum">
              <a:rPr lang="en-US" smtClean="0"/>
              <a:t>8</a:t>
            </a:fld>
            <a:endParaRPr lang="en-US" dirty="0"/>
          </a:p>
        </p:txBody>
      </p:sp>
    </p:spTree>
    <p:extLst>
      <p:ext uri="{BB962C8B-B14F-4D97-AF65-F5344CB8AC3E}">
        <p14:creationId xmlns:p14="http://schemas.microsoft.com/office/powerpoint/2010/main" val="3518211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14AD6DE-8088-4158-83BA-B8F1B22AA436}" type="slidenum">
              <a:rPr lang="en-US" smtClean="0"/>
              <a:pPr>
                <a:defRPr/>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Bank sections and sediment cores preserve repeated sequences of organic-rich tidal wetland soils formed in the </a:t>
            </a:r>
            <a:r>
              <a:rPr lang="en-US" dirty="0" err="1"/>
              <a:t>interseismic</a:t>
            </a:r>
            <a:r>
              <a:rPr lang="en-US" dirty="0"/>
              <a:t> period, sharply overlain by tidal mud deposited following decimeter-scale </a:t>
            </a:r>
            <a:r>
              <a:rPr lang="en-US" dirty="0" err="1"/>
              <a:t>coseismic</a:t>
            </a:r>
            <a:r>
              <a:rPr lang="en-US" dirty="0"/>
              <a:t> subsidence</a:t>
            </a:r>
          </a:p>
          <a:p>
            <a:endParaRPr lang="en-US" dirty="0"/>
          </a:p>
          <a:p>
            <a:r>
              <a:rPr lang="en-US" dirty="0"/>
              <a:t>In coastal lakes, landward thinning sand beds signal marine incursions from past tsunamis</a:t>
            </a:r>
          </a:p>
        </p:txBody>
      </p:sp>
      <p:sp>
        <p:nvSpPr>
          <p:cNvPr id="4" name="Slide Number Placeholder 3"/>
          <p:cNvSpPr>
            <a:spLocks noGrp="1"/>
          </p:cNvSpPr>
          <p:nvPr>
            <p:ph type="sldNum" sz="quarter" idx="5"/>
          </p:nvPr>
        </p:nvSpPr>
        <p:spPr/>
        <p:txBody>
          <a:bodyPr/>
          <a:lstStyle/>
          <a:p>
            <a:fld id="{53003A97-6681-49D2-A543-9A0E5E25592D}" type="slidenum">
              <a:rPr lang="en-US" smtClean="0"/>
              <a:t>12</a:t>
            </a:fld>
            <a:endParaRPr lang="en-US"/>
          </a:p>
        </p:txBody>
      </p:sp>
    </p:spTree>
    <p:extLst>
      <p:ext uri="{BB962C8B-B14F-4D97-AF65-F5344CB8AC3E}">
        <p14:creationId xmlns:p14="http://schemas.microsoft.com/office/powerpoint/2010/main" val="31540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2E77-2F72-567B-A141-922945982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F72A4-8557-712C-48D9-4C6D21AD44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096556-4FF3-3A34-E9F5-93FCEC224593}"/>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5" name="Footer Placeholder 4">
            <a:extLst>
              <a:ext uri="{FF2B5EF4-FFF2-40B4-BE49-F238E27FC236}">
                <a16:creationId xmlns:a16="http://schemas.microsoft.com/office/drawing/2014/main" id="{B1D095B3-433A-F841-0C82-F73EC905F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2C0DE-F2DD-DED5-C372-1F879AA7B8FC}"/>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317093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CE6B3-2B6B-0042-51A9-1CBF88137D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B0C679-837B-1C57-EE8F-87A9870D19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42502-95E1-741D-C6EF-2E3E96FFC7ED}"/>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5" name="Footer Placeholder 4">
            <a:extLst>
              <a:ext uri="{FF2B5EF4-FFF2-40B4-BE49-F238E27FC236}">
                <a16:creationId xmlns:a16="http://schemas.microsoft.com/office/drawing/2014/main" id="{C9753D5B-EE7F-0F62-07FE-2E89074E4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C09E7-C158-A898-89A4-79AD34DFE705}"/>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43058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D53B79-EE2C-18F1-7F82-C5D83C6D21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F8A7B-1D78-88B1-1471-B9A6173439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8B1D0-61EF-9E68-9537-187482BF9AC0}"/>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5" name="Footer Placeholder 4">
            <a:extLst>
              <a:ext uri="{FF2B5EF4-FFF2-40B4-BE49-F238E27FC236}">
                <a16:creationId xmlns:a16="http://schemas.microsoft.com/office/drawing/2014/main" id="{C00478F5-7BBB-DA32-EF46-92257650D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FB6C0-0ACD-4D05-CE04-FA11209F641C}"/>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323503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AC5B-5A55-1F10-A560-7F7D26910E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47B39-ACBB-D71D-0CDE-75D98F2B8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029B0-D889-82F7-4C7C-2FB7F3321526}"/>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5" name="Footer Placeholder 4">
            <a:extLst>
              <a:ext uri="{FF2B5EF4-FFF2-40B4-BE49-F238E27FC236}">
                <a16:creationId xmlns:a16="http://schemas.microsoft.com/office/drawing/2014/main" id="{FA145361-648D-2711-E0D7-CBE5B581E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1D174-F4B4-C8CD-8D67-69E01AE857B2}"/>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37444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BD9E-DC30-29AB-0A2E-82BE610504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296415-712E-F76D-175D-6FB22C4E25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4D869A-213B-96D8-666F-A0C0112E22D0}"/>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5" name="Footer Placeholder 4">
            <a:extLst>
              <a:ext uri="{FF2B5EF4-FFF2-40B4-BE49-F238E27FC236}">
                <a16:creationId xmlns:a16="http://schemas.microsoft.com/office/drawing/2014/main" id="{44ACEEAA-343D-249E-27F9-96C2167185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01673-871B-3049-00E9-971655012247}"/>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10560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31A0D-E9E6-EF2D-D006-204DD080B3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591774-640D-7D3B-218C-804CD3081E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455C68-E704-05E5-A22C-5090D81985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95613D-D774-CB11-D650-A3BFC15261D7}"/>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6" name="Footer Placeholder 5">
            <a:extLst>
              <a:ext uri="{FF2B5EF4-FFF2-40B4-BE49-F238E27FC236}">
                <a16:creationId xmlns:a16="http://schemas.microsoft.com/office/drawing/2014/main" id="{419E5019-49CC-7BF1-726C-901DEA136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14276E-5CFE-4165-5F94-CDF7C844E212}"/>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977194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8C0E0-D34E-C8A9-B72E-2D55556A37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1BA0EB-620D-4C67-069E-7836F14181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534A34-083F-51F1-2EEB-7F4F52AB43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4AD70-DE14-0A4C-B062-BA2F2A307C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2E5BE-D932-7B0E-8DF8-5BEC29DC6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B4F835-716F-3E3D-BFBF-FF04BD8154E4}"/>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8" name="Footer Placeholder 7">
            <a:extLst>
              <a:ext uri="{FF2B5EF4-FFF2-40B4-BE49-F238E27FC236}">
                <a16:creationId xmlns:a16="http://schemas.microsoft.com/office/drawing/2014/main" id="{32521931-1332-CF3E-E52B-CCECC788C3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95041-283E-F833-43C4-E372F9C59E87}"/>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1683471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44A9-C1A0-548F-EF6A-E301147EB1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F2C990-ECFC-BB52-33B2-2942BB87C863}"/>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4" name="Footer Placeholder 3">
            <a:extLst>
              <a:ext uri="{FF2B5EF4-FFF2-40B4-BE49-F238E27FC236}">
                <a16:creationId xmlns:a16="http://schemas.microsoft.com/office/drawing/2014/main" id="{DBCE7B11-FB56-EB08-024A-1B111ABEF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2E6028-77BA-DD30-C2A6-441ED82B67F4}"/>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33493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00A0D-1DD1-2A44-FC19-9B9FEA3B151D}"/>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3" name="Footer Placeholder 2">
            <a:extLst>
              <a:ext uri="{FF2B5EF4-FFF2-40B4-BE49-F238E27FC236}">
                <a16:creationId xmlns:a16="http://schemas.microsoft.com/office/drawing/2014/main" id="{C849E50B-C716-B8AB-3D47-DC4358DB5C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20E508-2603-A734-F259-D0F1B764241F}"/>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54101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2EDF-5767-991E-A9B6-56F470C2B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EDF8C5-659C-92CE-FBEC-FA84518EDF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AA013A-F137-04B1-399B-587E07E15D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019AA8-9EB2-8111-7EC6-D4B4FC5A0EC5}"/>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6" name="Footer Placeholder 5">
            <a:extLst>
              <a:ext uri="{FF2B5EF4-FFF2-40B4-BE49-F238E27FC236}">
                <a16:creationId xmlns:a16="http://schemas.microsoft.com/office/drawing/2014/main" id="{736ABD04-F165-639A-9E18-1326B95E5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DD22A-FEAC-02D6-E120-6AC9ECBAFB56}"/>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56595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7A9C9-4E5F-7660-F699-E3ABD0671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672DE4-FE86-905B-1AC2-F48B6BE676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6B6A2B-1EBF-B4E0-DF32-9F6DC2ABA7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13A98-BC40-02EE-B321-7FE1BF454867}"/>
              </a:ext>
            </a:extLst>
          </p:cNvPr>
          <p:cNvSpPr>
            <a:spLocks noGrp="1"/>
          </p:cNvSpPr>
          <p:nvPr>
            <p:ph type="dt" sz="half" idx="10"/>
          </p:nvPr>
        </p:nvSpPr>
        <p:spPr/>
        <p:txBody>
          <a:bodyPr/>
          <a:lstStyle/>
          <a:p>
            <a:fld id="{5093674E-F215-4E53-911C-0718791CF2D8}" type="datetimeFigureOut">
              <a:rPr lang="en-US" smtClean="0"/>
              <a:t>9/5/2024</a:t>
            </a:fld>
            <a:endParaRPr lang="en-US"/>
          </a:p>
        </p:txBody>
      </p:sp>
      <p:sp>
        <p:nvSpPr>
          <p:cNvPr id="6" name="Footer Placeholder 5">
            <a:extLst>
              <a:ext uri="{FF2B5EF4-FFF2-40B4-BE49-F238E27FC236}">
                <a16:creationId xmlns:a16="http://schemas.microsoft.com/office/drawing/2014/main" id="{950ADD8D-D6FA-AF8D-9F08-F17BD9617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EFAAF-6B6A-4B42-E42B-2A6865F3635E}"/>
              </a:ext>
            </a:extLst>
          </p:cNvPr>
          <p:cNvSpPr>
            <a:spLocks noGrp="1"/>
          </p:cNvSpPr>
          <p:nvPr>
            <p:ph type="sldNum" sz="quarter" idx="12"/>
          </p:nvPr>
        </p:nvSpPr>
        <p:spPr/>
        <p:txBody>
          <a:bodyPr/>
          <a:lstStyle/>
          <a:p>
            <a:fld id="{C6C84B5C-11E1-44B3-B35C-009EDF65DE98}" type="slidenum">
              <a:rPr lang="en-US" smtClean="0"/>
              <a:t>‹#›</a:t>
            </a:fld>
            <a:endParaRPr lang="en-US"/>
          </a:p>
        </p:txBody>
      </p:sp>
    </p:spTree>
    <p:extLst>
      <p:ext uri="{BB962C8B-B14F-4D97-AF65-F5344CB8AC3E}">
        <p14:creationId xmlns:p14="http://schemas.microsoft.com/office/powerpoint/2010/main" val="264259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32222-BB8C-5943-E973-FD12A3F771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CFC997-CB87-6A4A-5528-54A8B2176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44087-E3E0-C740-4BE9-E4AE70C99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3674E-F215-4E53-911C-0718791CF2D8}" type="datetimeFigureOut">
              <a:rPr lang="en-US" smtClean="0"/>
              <a:t>9/5/2024</a:t>
            </a:fld>
            <a:endParaRPr lang="en-US"/>
          </a:p>
        </p:txBody>
      </p:sp>
      <p:sp>
        <p:nvSpPr>
          <p:cNvPr id="5" name="Footer Placeholder 4">
            <a:extLst>
              <a:ext uri="{FF2B5EF4-FFF2-40B4-BE49-F238E27FC236}">
                <a16:creationId xmlns:a16="http://schemas.microsoft.com/office/drawing/2014/main" id="{AA9F7276-E48B-2C3A-45EA-5A6C637E0E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7BE7A3-B7BA-C694-5CF9-417E7CAB4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84B5C-11E1-44B3-B35C-009EDF65DE98}" type="slidenum">
              <a:rPr lang="en-US" smtClean="0"/>
              <a:t>‹#›</a:t>
            </a:fld>
            <a:endParaRPr lang="en-US"/>
          </a:p>
        </p:txBody>
      </p:sp>
    </p:spTree>
    <p:extLst>
      <p:ext uri="{BB962C8B-B14F-4D97-AF65-F5344CB8AC3E}">
        <p14:creationId xmlns:p14="http://schemas.microsoft.com/office/powerpoint/2010/main" val="2860320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1A799B4-EC62-9FD9-5AB3-316D84FA5CAC}"/>
              </a:ext>
            </a:extLst>
          </p:cNvPr>
          <p:cNvPicPr>
            <a:picLocks noChangeAspect="1" noChangeArrowheads="1"/>
          </p:cNvPicPr>
          <p:nvPr/>
        </p:nvPicPr>
        <p:blipFill rotWithShape="1">
          <a:blip r:embed="rId3" cstate="print"/>
          <a:srcRect t="4634" b="19457"/>
          <a:stretch/>
        </p:blipFill>
        <p:spPr bwMode="auto">
          <a:xfrm>
            <a:off x="0" y="0"/>
            <a:ext cx="12191999" cy="6858000"/>
          </a:xfrm>
          <a:prstGeom prst="rect">
            <a:avLst/>
          </a:prstGeom>
          <a:noFill/>
        </p:spPr>
      </p:pic>
      <p:sp>
        <p:nvSpPr>
          <p:cNvPr id="27" name="Title 1">
            <a:extLst>
              <a:ext uri="{FF2B5EF4-FFF2-40B4-BE49-F238E27FC236}">
                <a16:creationId xmlns:a16="http://schemas.microsoft.com/office/drawing/2014/main" id="{EAE6CF17-6E27-9F77-FDB0-75D508CA75B7}"/>
              </a:ext>
            </a:extLst>
          </p:cNvPr>
          <p:cNvSpPr txBox="1">
            <a:spLocks/>
          </p:cNvSpPr>
          <p:nvPr/>
        </p:nvSpPr>
        <p:spPr>
          <a:xfrm>
            <a:off x="2558473" y="146185"/>
            <a:ext cx="9633525" cy="1178351"/>
          </a:xfrm>
          <a:prstGeom prst="rect">
            <a:avLst/>
          </a:prstGeom>
          <a:no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a:solidFill>
                  <a:srgbClr val="4A659E"/>
                </a:solidFill>
                <a:latin typeface="+mn-lt"/>
                <a:cs typeface="Calibri" panose="020F0502020204030204" pitchFamily="34" charset="0"/>
              </a:rPr>
              <a:t>In preparation for the Next Cascadia Earthquake and Tsunami</a:t>
            </a:r>
          </a:p>
        </p:txBody>
      </p:sp>
      <p:sp>
        <p:nvSpPr>
          <p:cNvPr id="38" name="Subtitle 2">
            <a:extLst>
              <a:ext uri="{FF2B5EF4-FFF2-40B4-BE49-F238E27FC236}">
                <a16:creationId xmlns:a16="http://schemas.microsoft.com/office/drawing/2014/main" id="{74DCA444-57F9-2A7C-E275-CDDB26072B1E}"/>
              </a:ext>
            </a:extLst>
          </p:cNvPr>
          <p:cNvSpPr txBox="1">
            <a:spLocks/>
          </p:cNvSpPr>
          <p:nvPr/>
        </p:nvSpPr>
        <p:spPr>
          <a:xfrm>
            <a:off x="7870094" y="3683041"/>
            <a:ext cx="4321904" cy="1350873"/>
          </a:xfrm>
          <a:prstGeom prst="rect">
            <a:avLst/>
          </a:prstGeom>
          <a:solidFill>
            <a:schemeClr val="bg2">
              <a:alpha val="5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400"/>
              </a:spcBef>
            </a:pPr>
            <a:r>
              <a:rPr lang="en-US" sz="3600" b="1" dirty="0"/>
              <a:t>Laura Gabel</a:t>
            </a:r>
            <a:endParaRPr lang="en-US" sz="3000" b="1" baseline="30000" dirty="0"/>
          </a:p>
          <a:p>
            <a:pPr>
              <a:lnSpc>
                <a:spcPct val="100000"/>
              </a:lnSpc>
              <a:spcBef>
                <a:spcPts val="400"/>
              </a:spcBef>
            </a:pPr>
            <a:r>
              <a:rPr lang="en-US" sz="2000" i="1" dirty="0"/>
              <a:t>Oregon Department of Geology and Mineral Industries (DOGAMI)</a:t>
            </a:r>
          </a:p>
        </p:txBody>
      </p:sp>
      <p:pic>
        <p:nvPicPr>
          <p:cNvPr id="40" name="Picture 39" descr="Chart, radar chart&#10;&#10;Description automatically generated">
            <a:extLst>
              <a:ext uri="{FF2B5EF4-FFF2-40B4-BE49-F238E27FC236}">
                <a16:creationId xmlns:a16="http://schemas.microsoft.com/office/drawing/2014/main" id="{E72D23D7-74E8-C1F1-455E-0FE1168C2506}"/>
              </a:ext>
            </a:extLst>
          </p:cNvPr>
          <p:cNvPicPr>
            <a:picLocks noChangeAspect="1"/>
          </p:cNvPicPr>
          <p:nvPr/>
        </p:nvPicPr>
        <p:blipFill rotWithShape="1">
          <a:blip r:embed="rId4">
            <a:extLst>
              <a:ext uri="{28A0092B-C50C-407E-A947-70E740481C1C}">
                <a14:useLocalDpi xmlns:a14="http://schemas.microsoft.com/office/drawing/2010/main" val="0"/>
              </a:ext>
            </a:extLst>
          </a:blip>
          <a:srcRect l="8986" t="9262" r="8983" b="8754"/>
          <a:stretch/>
        </p:blipFill>
        <p:spPr>
          <a:xfrm>
            <a:off x="363164" y="125010"/>
            <a:ext cx="2399052" cy="2399052"/>
          </a:xfrm>
          <a:prstGeom prst="rect">
            <a:avLst/>
          </a:prstGeom>
        </p:spPr>
      </p:pic>
    </p:spTree>
    <p:extLst>
      <p:ext uri="{BB962C8B-B14F-4D97-AF65-F5344CB8AC3E}">
        <p14:creationId xmlns:p14="http://schemas.microsoft.com/office/powerpoint/2010/main" val="3761941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17"/>
          <a:stretch/>
        </p:blipFill>
        <p:spPr bwMode="auto">
          <a:xfrm>
            <a:off x="1798576" y="838203"/>
            <a:ext cx="4543425" cy="24903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8576"/>
            <a:ext cx="12192000" cy="646331"/>
          </a:xfrm>
          <a:prstGeom prst="rect">
            <a:avLst/>
          </a:prstGeom>
          <a:noFill/>
        </p:spPr>
        <p:txBody>
          <a:bodyPr wrap="square" rtlCol="0">
            <a:spAutoFit/>
          </a:bodyPr>
          <a:lstStyle/>
          <a:p>
            <a:pPr algn="ctr"/>
            <a:r>
              <a:rPr lang="en-US" sz="3600" dirty="0">
                <a:solidFill>
                  <a:srgbClr val="0070C0"/>
                </a:solidFill>
                <a:latin typeface="Candara" panose="020E0502030303020204" pitchFamily="34" charset="0"/>
                <a:ea typeface="+mj-ea"/>
                <a:cs typeface="+mj-cs"/>
              </a:rPr>
              <a:t>Why we care: Tohoku, Japan, March 11, 2011</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4622" y="838203"/>
            <a:ext cx="3573780" cy="2682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2001" y="3649329"/>
            <a:ext cx="3826401" cy="28687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577" y="3517234"/>
            <a:ext cx="4343400" cy="3000894"/>
          </a:xfrm>
          <a:prstGeom prst="rect">
            <a:avLst/>
          </a:prstGeom>
          <a:ln>
            <a:solidFill>
              <a:schemeClr val="tx1"/>
            </a:solidFill>
          </a:ln>
        </p:spPr>
      </p:pic>
      <p:sp>
        <p:nvSpPr>
          <p:cNvPr id="2" name="TextBox 1">
            <a:extLst>
              <a:ext uri="{FF2B5EF4-FFF2-40B4-BE49-F238E27FC236}">
                <a16:creationId xmlns:a16="http://schemas.microsoft.com/office/drawing/2014/main" id="{CF4A6AC7-0CF6-6325-EA7B-42048EF52C20}"/>
              </a:ext>
            </a:extLst>
          </p:cNvPr>
          <p:cNvSpPr txBox="1"/>
          <p:nvPr/>
        </p:nvSpPr>
        <p:spPr>
          <a:xfrm>
            <a:off x="1798576" y="6496790"/>
            <a:ext cx="1194061" cy="261610"/>
          </a:xfrm>
          <a:prstGeom prst="rect">
            <a:avLst/>
          </a:prstGeom>
          <a:noFill/>
        </p:spPr>
        <p:txBody>
          <a:bodyPr wrap="square" rtlCol="0">
            <a:spAutoFit/>
          </a:bodyPr>
          <a:lstStyle/>
          <a:p>
            <a:r>
              <a:rPr lang="en-US" sz="1100" i="1" dirty="0"/>
              <a:t>Associated Press</a:t>
            </a:r>
          </a:p>
        </p:txBody>
      </p:sp>
    </p:spTree>
    <p:extLst>
      <p:ext uri="{BB962C8B-B14F-4D97-AF65-F5344CB8AC3E}">
        <p14:creationId xmlns:p14="http://schemas.microsoft.com/office/powerpoint/2010/main" val="256185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4A6AC7-0CF6-6325-EA7B-42048EF52C20}"/>
              </a:ext>
            </a:extLst>
          </p:cNvPr>
          <p:cNvSpPr txBox="1"/>
          <p:nvPr/>
        </p:nvSpPr>
        <p:spPr>
          <a:xfrm>
            <a:off x="1798576" y="6496790"/>
            <a:ext cx="1194061" cy="261610"/>
          </a:xfrm>
          <a:prstGeom prst="rect">
            <a:avLst/>
          </a:prstGeom>
          <a:noFill/>
        </p:spPr>
        <p:txBody>
          <a:bodyPr wrap="square" rtlCol="0">
            <a:spAutoFit/>
          </a:bodyPr>
          <a:lstStyle/>
          <a:p>
            <a:r>
              <a:rPr lang="en-US" sz="1100" i="1" dirty="0"/>
              <a:t>Associated Press</a:t>
            </a:r>
          </a:p>
        </p:txBody>
      </p:sp>
      <p:pic>
        <p:nvPicPr>
          <p:cNvPr id="6" name="Picture 5" descr="A close-up of a map&#10;&#10;Description automatically generated">
            <a:extLst>
              <a:ext uri="{FF2B5EF4-FFF2-40B4-BE49-F238E27FC236}">
                <a16:creationId xmlns:a16="http://schemas.microsoft.com/office/drawing/2014/main" id="{9158BA45-53C4-40C4-2940-A42A21282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2486532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DC7737-5471-5B64-D07B-773F5CC9C56F}"/>
              </a:ext>
            </a:extLst>
          </p:cNvPr>
          <p:cNvSpPr txBox="1"/>
          <p:nvPr/>
        </p:nvSpPr>
        <p:spPr>
          <a:xfrm>
            <a:off x="200025" y="228450"/>
            <a:ext cx="5812633" cy="5247590"/>
          </a:xfrm>
          <a:prstGeom prst="rect">
            <a:avLst/>
          </a:prstGeom>
          <a:noFill/>
        </p:spPr>
        <p:txBody>
          <a:bodyPr wrap="square" rtlCol="0">
            <a:spAutoFit/>
          </a:bodyPr>
          <a:lstStyle/>
          <a:p>
            <a:r>
              <a:rPr lang="en-US" sz="3200" dirty="0"/>
              <a:t>The </a:t>
            </a:r>
            <a:r>
              <a:rPr lang="en-US" sz="3200" dirty="0" err="1"/>
              <a:t>Onland</a:t>
            </a:r>
            <a:r>
              <a:rPr lang="en-US" sz="3200" dirty="0"/>
              <a:t> </a:t>
            </a:r>
            <a:r>
              <a:rPr lang="en-US" sz="3200" dirty="0" err="1"/>
              <a:t>Paleoseismic</a:t>
            </a:r>
            <a:r>
              <a:rPr lang="en-US" sz="3200" dirty="0"/>
              <a:t> Record</a:t>
            </a:r>
          </a:p>
          <a:p>
            <a:endParaRPr lang="en-US" sz="1600" dirty="0"/>
          </a:p>
          <a:p>
            <a:r>
              <a:rPr lang="en-US" sz="1600" u="sng" dirty="0"/>
              <a:t>Evidence types:</a:t>
            </a:r>
          </a:p>
          <a:p>
            <a:pPr marL="742950" lvl="1" indent="-285750">
              <a:buFont typeface="Arial" panose="020B0604020202020204" pitchFamily="34" charset="0"/>
              <a:buChar char="•"/>
            </a:pPr>
            <a:r>
              <a:rPr lang="en-US" sz="1600" dirty="0" err="1"/>
              <a:t>Coseismic</a:t>
            </a:r>
            <a:r>
              <a:rPr lang="en-US" sz="1600" dirty="0"/>
              <a:t> subsidence (buried soils)</a:t>
            </a:r>
          </a:p>
          <a:p>
            <a:pPr marL="742950" lvl="1" indent="-285750">
              <a:buFont typeface="Arial" panose="020B0604020202020204" pitchFamily="34" charset="0"/>
              <a:buChar char="•"/>
            </a:pPr>
            <a:r>
              <a:rPr lang="en-US" sz="1600" dirty="0"/>
              <a:t>Tsunami deposits</a:t>
            </a:r>
          </a:p>
          <a:p>
            <a:pPr marL="742950" lvl="1" indent="-285750">
              <a:buFont typeface="Arial" panose="020B0604020202020204" pitchFamily="34" charset="0"/>
              <a:buChar char="•"/>
            </a:pPr>
            <a:r>
              <a:rPr lang="en-US" sz="1600" dirty="0"/>
              <a:t>Liquefaction (sand dikes, sills, blows)</a:t>
            </a:r>
          </a:p>
          <a:p>
            <a:pPr marL="742950" lvl="1" indent="-285750">
              <a:spcAft>
                <a:spcPts val="600"/>
              </a:spcAft>
              <a:buFont typeface="Arial" panose="020B0604020202020204" pitchFamily="34" charset="0"/>
              <a:buChar char="•"/>
            </a:pPr>
            <a:r>
              <a:rPr lang="en-US" sz="1600" dirty="0"/>
              <a:t>Landslide deposits</a:t>
            </a:r>
          </a:p>
          <a:p>
            <a:r>
              <a:rPr lang="en-US" sz="1600" u="sng" dirty="0"/>
              <a:t>Applicability:</a:t>
            </a:r>
          </a:p>
          <a:p>
            <a:pPr marL="742950" lvl="1" indent="-285750">
              <a:buFont typeface="Arial" panose="020B0604020202020204" pitchFamily="34" charset="0"/>
              <a:buChar char="•"/>
            </a:pPr>
            <a:r>
              <a:rPr lang="en-US" sz="1600" dirty="0"/>
              <a:t>Estimates of rupture and tsunami source areas</a:t>
            </a:r>
          </a:p>
          <a:p>
            <a:pPr marL="742950" lvl="1" indent="-285750">
              <a:buFont typeface="Arial" panose="020B0604020202020204" pitchFamily="34" charset="0"/>
              <a:buChar char="•"/>
            </a:pPr>
            <a:r>
              <a:rPr lang="en-US" sz="1600" dirty="0"/>
              <a:t>Estimates of amount of subsidence</a:t>
            </a:r>
          </a:p>
          <a:p>
            <a:pPr marL="742950" lvl="1" indent="-285750">
              <a:spcAft>
                <a:spcPts val="600"/>
              </a:spcAft>
              <a:buFont typeface="Arial" panose="020B0604020202020204" pitchFamily="34" charset="0"/>
              <a:buChar char="•"/>
            </a:pPr>
            <a:r>
              <a:rPr lang="en-US" sz="1600" dirty="0"/>
              <a:t>Tsunami modeling (inundation (minimum) extent, sediment movement)</a:t>
            </a:r>
          </a:p>
          <a:p>
            <a:r>
              <a:rPr lang="en-US" sz="1600" u="sng" dirty="0"/>
              <a:t>Dating techniques:</a:t>
            </a:r>
          </a:p>
          <a:p>
            <a:pPr marL="742950" lvl="1" indent="-285750">
              <a:buFont typeface="Arial" panose="020B0604020202020204" pitchFamily="34" charset="0"/>
              <a:buChar char="•"/>
            </a:pPr>
            <a:r>
              <a:rPr lang="en-US" sz="1600" dirty="0"/>
              <a:t>Tree rings (best)</a:t>
            </a:r>
          </a:p>
          <a:p>
            <a:pPr marL="742950" lvl="1" indent="-285750">
              <a:spcAft>
                <a:spcPts val="600"/>
              </a:spcAft>
              <a:buFont typeface="Arial" panose="020B0604020202020204" pitchFamily="34" charset="0"/>
              <a:buChar char="•"/>
            </a:pPr>
            <a:r>
              <a:rPr lang="en-US" sz="1600" dirty="0"/>
              <a:t>Radiocarbon (min/max ages… greater uncertainty)</a:t>
            </a:r>
          </a:p>
          <a:p>
            <a:r>
              <a:rPr lang="en-US" sz="1600" u="sng" dirty="0"/>
              <a:t>Limitations:</a:t>
            </a:r>
          </a:p>
          <a:p>
            <a:pPr marL="742950" lvl="1" indent="-285750">
              <a:buFont typeface="Arial" panose="020B0604020202020204" pitchFamily="34" charset="0"/>
              <a:buChar char="•"/>
            </a:pPr>
            <a:r>
              <a:rPr lang="en-US" sz="1600" dirty="0"/>
              <a:t>Evidence is not equally distributed</a:t>
            </a:r>
          </a:p>
          <a:p>
            <a:pPr marL="742950" lvl="1" indent="-285750">
              <a:buFont typeface="Arial" panose="020B0604020202020204" pitchFamily="34" charset="0"/>
              <a:buChar char="•"/>
            </a:pPr>
            <a:r>
              <a:rPr lang="en-US" sz="1600" dirty="0"/>
              <a:t>Preservation is not equal</a:t>
            </a:r>
          </a:p>
          <a:p>
            <a:pPr marL="742950" lvl="1" indent="-285750">
              <a:buFont typeface="Arial" panose="020B0604020202020204" pitchFamily="34" charset="0"/>
              <a:buChar char="•"/>
            </a:pPr>
            <a:r>
              <a:rPr lang="en-US" sz="1600" dirty="0"/>
              <a:t>Age control</a:t>
            </a:r>
          </a:p>
        </p:txBody>
      </p:sp>
      <p:pic>
        <p:nvPicPr>
          <p:cNvPr id="4" name="Picture 3">
            <a:extLst>
              <a:ext uri="{FF2B5EF4-FFF2-40B4-BE49-F238E27FC236}">
                <a16:creationId xmlns:a16="http://schemas.microsoft.com/office/drawing/2014/main" id="{7B7256B6-6A3F-352E-7C13-706D62A4F987}"/>
              </a:ext>
            </a:extLst>
          </p:cNvPr>
          <p:cNvPicPr>
            <a:picLocks noChangeAspect="1"/>
          </p:cNvPicPr>
          <p:nvPr/>
        </p:nvPicPr>
        <p:blipFill>
          <a:blip r:embed="rId3"/>
          <a:stretch>
            <a:fillRect/>
          </a:stretch>
        </p:blipFill>
        <p:spPr>
          <a:xfrm>
            <a:off x="6157913" y="596969"/>
            <a:ext cx="4057650" cy="3222822"/>
          </a:xfrm>
          <a:prstGeom prst="rect">
            <a:avLst/>
          </a:prstGeom>
        </p:spPr>
      </p:pic>
      <p:sp>
        <p:nvSpPr>
          <p:cNvPr id="9" name="TextBox 8">
            <a:extLst>
              <a:ext uri="{FF2B5EF4-FFF2-40B4-BE49-F238E27FC236}">
                <a16:creationId xmlns:a16="http://schemas.microsoft.com/office/drawing/2014/main" id="{3F0ACACD-30EA-2B8D-1143-6EAD1BFB5EDB}"/>
              </a:ext>
            </a:extLst>
          </p:cNvPr>
          <p:cNvSpPr txBox="1"/>
          <p:nvPr/>
        </p:nvSpPr>
        <p:spPr>
          <a:xfrm>
            <a:off x="6162674" y="3542793"/>
            <a:ext cx="2514600" cy="276999"/>
          </a:xfrm>
          <a:prstGeom prst="rect">
            <a:avLst/>
          </a:prstGeom>
          <a:noFill/>
        </p:spPr>
        <p:txBody>
          <a:bodyPr wrap="square" rtlCol="0">
            <a:spAutoFit/>
          </a:bodyPr>
          <a:lstStyle/>
          <a:p>
            <a:r>
              <a:rPr lang="en-US" sz="1200" dirty="0">
                <a:solidFill>
                  <a:schemeClr val="bg1">
                    <a:lumMod val="65000"/>
                    <a:lumOff val="35000"/>
                  </a:schemeClr>
                </a:solidFill>
              </a:rPr>
              <a:t>(Benson et al., 2001)</a:t>
            </a:r>
          </a:p>
        </p:txBody>
      </p:sp>
      <p:sp>
        <p:nvSpPr>
          <p:cNvPr id="11" name="TextBox 10">
            <a:extLst>
              <a:ext uri="{FF2B5EF4-FFF2-40B4-BE49-F238E27FC236}">
                <a16:creationId xmlns:a16="http://schemas.microsoft.com/office/drawing/2014/main" id="{510D35CB-170D-FEC9-512B-7B7D97344D3A}"/>
              </a:ext>
            </a:extLst>
          </p:cNvPr>
          <p:cNvSpPr txBox="1"/>
          <p:nvPr/>
        </p:nvSpPr>
        <p:spPr>
          <a:xfrm>
            <a:off x="6157913" y="3819525"/>
            <a:ext cx="4057650" cy="523220"/>
          </a:xfrm>
          <a:prstGeom prst="rect">
            <a:avLst/>
          </a:prstGeom>
          <a:solidFill>
            <a:schemeClr val="tx1"/>
          </a:solidFill>
        </p:spPr>
        <p:txBody>
          <a:bodyPr wrap="square" rtlCol="0">
            <a:spAutoFit/>
          </a:bodyPr>
          <a:lstStyle/>
          <a:p>
            <a:r>
              <a:rPr lang="en-US" sz="1400" dirty="0">
                <a:solidFill>
                  <a:schemeClr val="bg1"/>
                </a:solidFill>
              </a:rPr>
              <a:t>Spruce tree killed by earthquake subsidence when forest sank into tidal zone</a:t>
            </a:r>
          </a:p>
        </p:txBody>
      </p:sp>
      <p:pic>
        <p:nvPicPr>
          <p:cNvPr id="14" name="Picture 13" descr="Diagram&#10;&#10;Description automatically generated">
            <a:extLst>
              <a:ext uri="{FF2B5EF4-FFF2-40B4-BE49-F238E27FC236}">
                <a16:creationId xmlns:a16="http://schemas.microsoft.com/office/drawing/2014/main" id="{F9CB963A-92D9-EB87-81B4-9E0566E53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121" y="4397436"/>
            <a:ext cx="2900443" cy="2325099"/>
          </a:xfrm>
          <a:prstGeom prst="rect">
            <a:avLst/>
          </a:prstGeom>
        </p:spPr>
      </p:pic>
      <p:sp>
        <p:nvSpPr>
          <p:cNvPr id="15" name="Freeform: Shape 14">
            <a:extLst>
              <a:ext uri="{FF2B5EF4-FFF2-40B4-BE49-F238E27FC236}">
                <a16:creationId xmlns:a16="http://schemas.microsoft.com/office/drawing/2014/main" id="{7E469D0E-02C7-75CC-E9D5-7982639032DD}"/>
              </a:ext>
            </a:extLst>
          </p:cNvPr>
          <p:cNvSpPr/>
          <p:nvPr/>
        </p:nvSpPr>
        <p:spPr>
          <a:xfrm>
            <a:off x="8415339" y="5972176"/>
            <a:ext cx="432211" cy="336091"/>
          </a:xfrm>
          <a:custGeom>
            <a:avLst/>
            <a:gdLst>
              <a:gd name="connsiteX0" fmla="*/ 0 w 432211"/>
              <a:gd name="connsiteY0" fmla="*/ 4763 h 336091"/>
              <a:gd name="connsiteX1" fmla="*/ 0 w 432211"/>
              <a:gd name="connsiteY1" fmla="*/ 4763 h 336091"/>
              <a:gd name="connsiteX2" fmla="*/ 42862 w 432211"/>
              <a:gd name="connsiteY2" fmla="*/ 0 h 336091"/>
              <a:gd name="connsiteX3" fmla="*/ 80962 w 432211"/>
              <a:gd name="connsiteY3" fmla="*/ 4763 h 336091"/>
              <a:gd name="connsiteX4" fmla="*/ 142875 w 432211"/>
              <a:gd name="connsiteY4" fmla="*/ 19050 h 336091"/>
              <a:gd name="connsiteX5" fmla="*/ 185737 w 432211"/>
              <a:gd name="connsiteY5" fmla="*/ 33338 h 336091"/>
              <a:gd name="connsiteX6" fmla="*/ 200025 w 432211"/>
              <a:gd name="connsiteY6" fmla="*/ 38100 h 336091"/>
              <a:gd name="connsiteX7" fmla="*/ 223837 w 432211"/>
              <a:gd name="connsiteY7" fmla="*/ 52388 h 336091"/>
              <a:gd name="connsiteX8" fmla="*/ 238125 w 432211"/>
              <a:gd name="connsiteY8" fmla="*/ 61913 h 336091"/>
              <a:gd name="connsiteX9" fmla="*/ 257175 w 432211"/>
              <a:gd name="connsiteY9" fmla="*/ 66675 h 336091"/>
              <a:gd name="connsiteX10" fmla="*/ 309562 w 432211"/>
              <a:gd name="connsiteY10" fmla="*/ 80963 h 336091"/>
              <a:gd name="connsiteX11" fmla="*/ 352425 w 432211"/>
              <a:gd name="connsiteY11" fmla="*/ 109538 h 336091"/>
              <a:gd name="connsiteX12" fmla="*/ 357187 w 432211"/>
              <a:gd name="connsiteY12" fmla="*/ 123825 h 336091"/>
              <a:gd name="connsiteX13" fmla="*/ 381000 w 432211"/>
              <a:gd name="connsiteY13" fmla="*/ 166688 h 336091"/>
              <a:gd name="connsiteX14" fmla="*/ 385762 w 432211"/>
              <a:gd name="connsiteY14" fmla="*/ 180975 h 336091"/>
              <a:gd name="connsiteX15" fmla="*/ 395287 w 432211"/>
              <a:gd name="connsiteY15" fmla="*/ 204788 h 336091"/>
              <a:gd name="connsiteX16" fmla="*/ 400050 w 432211"/>
              <a:gd name="connsiteY16" fmla="*/ 219075 h 336091"/>
              <a:gd name="connsiteX17" fmla="*/ 409575 w 432211"/>
              <a:gd name="connsiteY17" fmla="*/ 233363 h 336091"/>
              <a:gd name="connsiteX18" fmla="*/ 414337 w 432211"/>
              <a:gd name="connsiteY18" fmla="*/ 261938 h 336091"/>
              <a:gd name="connsiteX19" fmla="*/ 419100 w 432211"/>
              <a:gd name="connsiteY19" fmla="*/ 319088 h 336091"/>
              <a:gd name="connsiteX20" fmla="*/ 395287 w 432211"/>
              <a:gd name="connsiteY20" fmla="*/ 323850 h 336091"/>
              <a:gd name="connsiteX21" fmla="*/ 309562 w 432211"/>
              <a:gd name="connsiteY21" fmla="*/ 328613 h 336091"/>
              <a:gd name="connsiteX22" fmla="*/ 9525 w 432211"/>
              <a:gd name="connsiteY22" fmla="*/ 328613 h 336091"/>
              <a:gd name="connsiteX23" fmla="*/ 0 w 432211"/>
              <a:gd name="connsiteY23" fmla="*/ 4763 h 33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2211" h="336091">
                <a:moveTo>
                  <a:pt x="0" y="4763"/>
                </a:moveTo>
                <a:lnTo>
                  <a:pt x="0" y="4763"/>
                </a:lnTo>
                <a:cubicBezTo>
                  <a:pt x="14287" y="3175"/>
                  <a:pt x="28487" y="0"/>
                  <a:pt x="42862" y="0"/>
                </a:cubicBezTo>
                <a:cubicBezTo>
                  <a:pt x="55661" y="0"/>
                  <a:pt x="68292" y="2953"/>
                  <a:pt x="80962" y="4763"/>
                </a:cubicBezTo>
                <a:cubicBezTo>
                  <a:pt x="109706" y="8869"/>
                  <a:pt x="113694" y="9931"/>
                  <a:pt x="142875" y="19050"/>
                </a:cubicBezTo>
                <a:cubicBezTo>
                  <a:pt x="157250" y="23542"/>
                  <a:pt x="171450" y="28576"/>
                  <a:pt x="185737" y="33338"/>
                </a:cubicBezTo>
                <a:cubicBezTo>
                  <a:pt x="190500" y="34926"/>
                  <a:pt x="195720" y="35517"/>
                  <a:pt x="200025" y="38100"/>
                </a:cubicBezTo>
                <a:cubicBezTo>
                  <a:pt x="207962" y="42863"/>
                  <a:pt x="215987" y="47482"/>
                  <a:pt x="223837" y="52388"/>
                </a:cubicBezTo>
                <a:cubicBezTo>
                  <a:pt x="228691" y="55422"/>
                  <a:pt x="232864" y="59658"/>
                  <a:pt x="238125" y="61913"/>
                </a:cubicBezTo>
                <a:cubicBezTo>
                  <a:pt x="244141" y="64491"/>
                  <a:pt x="250906" y="64794"/>
                  <a:pt x="257175" y="66675"/>
                </a:cubicBezTo>
                <a:cubicBezTo>
                  <a:pt x="305522" y="81179"/>
                  <a:pt x="266155" y="72281"/>
                  <a:pt x="309562" y="80963"/>
                </a:cubicBezTo>
                <a:cubicBezTo>
                  <a:pt x="323850" y="90488"/>
                  <a:pt x="346995" y="93247"/>
                  <a:pt x="352425" y="109538"/>
                </a:cubicBezTo>
                <a:cubicBezTo>
                  <a:pt x="354012" y="114300"/>
                  <a:pt x="354942" y="119335"/>
                  <a:pt x="357187" y="123825"/>
                </a:cubicBezTo>
                <a:cubicBezTo>
                  <a:pt x="375250" y="159951"/>
                  <a:pt x="367241" y="134584"/>
                  <a:pt x="381000" y="166688"/>
                </a:cubicBezTo>
                <a:cubicBezTo>
                  <a:pt x="382977" y="171302"/>
                  <a:pt x="383999" y="176275"/>
                  <a:pt x="385762" y="180975"/>
                </a:cubicBezTo>
                <a:cubicBezTo>
                  <a:pt x="388764" y="188980"/>
                  <a:pt x="392285" y="196783"/>
                  <a:pt x="395287" y="204788"/>
                </a:cubicBezTo>
                <a:cubicBezTo>
                  <a:pt x="397050" y="209488"/>
                  <a:pt x="397805" y="214585"/>
                  <a:pt x="400050" y="219075"/>
                </a:cubicBezTo>
                <a:cubicBezTo>
                  <a:pt x="402610" y="224195"/>
                  <a:pt x="406400" y="228600"/>
                  <a:pt x="409575" y="233363"/>
                </a:cubicBezTo>
                <a:cubicBezTo>
                  <a:pt x="411162" y="242888"/>
                  <a:pt x="411283" y="252777"/>
                  <a:pt x="414337" y="261938"/>
                </a:cubicBezTo>
                <a:cubicBezTo>
                  <a:pt x="422836" y="287435"/>
                  <a:pt x="447100" y="272422"/>
                  <a:pt x="419100" y="319088"/>
                </a:cubicBezTo>
                <a:cubicBezTo>
                  <a:pt x="414935" y="326029"/>
                  <a:pt x="403225" y="322263"/>
                  <a:pt x="395287" y="323850"/>
                </a:cubicBezTo>
                <a:cubicBezTo>
                  <a:pt x="359677" y="347591"/>
                  <a:pt x="392824" y="329680"/>
                  <a:pt x="309562" y="328613"/>
                </a:cubicBezTo>
                <a:cubicBezTo>
                  <a:pt x="209558" y="327331"/>
                  <a:pt x="109537" y="328613"/>
                  <a:pt x="9525" y="328613"/>
                </a:cubicBezTo>
                <a:lnTo>
                  <a:pt x="0" y="4763"/>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A916A71-4DEF-E055-4728-9E834721AC68}"/>
              </a:ext>
            </a:extLst>
          </p:cNvPr>
          <p:cNvSpPr/>
          <p:nvPr/>
        </p:nvSpPr>
        <p:spPr>
          <a:xfrm>
            <a:off x="8810626" y="6100418"/>
            <a:ext cx="190499" cy="79605"/>
          </a:xfrm>
          <a:prstGeom prst="rightArrow">
            <a:avLst/>
          </a:prstGeom>
          <a:solidFill>
            <a:srgbClr val="00B0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5BDD9AA-7FE8-9F23-FEDB-79C0F925DD9F}"/>
              </a:ext>
            </a:extLst>
          </p:cNvPr>
          <p:cNvSpPr txBox="1"/>
          <p:nvPr/>
        </p:nvSpPr>
        <p:spPr>
          <a:xfrm>
            <a:off x="8340311" y="6032497"/>
            <a:ext cx="522900" cy="215444"/>
          </a:xfrm>
          <a:prstGeom prst="rect">
            <a:avLst/>
          </a:prstGeom>
          <a:noFill/>
        </p:spPr>
        <p:txBody>
          <a:bodyPr wrap="none" rtlCol="0">
            <a:spAutoFit/>
          </a:bodyPr>
          <a:lstStyle/>
          <a:p>
            <a:r>
              <a:rPr lang="en-US" sz="800" dirty="0">
                <a:solidFill>
                  <a:schemeClr val="bg1"/>
                </a:solidFill>
              </a:rPr>
              <a:t>tsunami</a:t>
            </a:r>
          </a:p>
        </p:txBody>
      </p:sp>
      <p:sp>
        <p:nvSpPr>
          <p:cNvPr id="18" name="TextBox 17">
            <a:extLst>
              <a:ext uri="{FF2B5EF4-FFF2-40B4-BE49-F238E27FC236}">
                <a16:creationId xmlns:a16="http://schemas.microsoft.com/office/drawing/2014/main" id="{0C39B8EA-FE8E-69C3-A2DB-D98AA5098227}"/>
              </a:ext>
            </a:extLst>
          </p:cNvPr>
          <p:cNvSpPr txBox="1"/>
          <p:nvPr/>
        </p:nvSpPr>
        <p:spPr>
          <a:xfrm>
            <a:off x="9514731" y="4846635"/>
            <a:ext cx="665567" cy="338554"/>
          </a:xfrm>
          <a:prstGeom prst="rect">
            <a:avLst/>
          </a:prstGeom>
          <a:noFill/>
        </p:spPr>
        <p:txBody>
          <a:bodyPr wrap="none" rtlCol="0">
            <a:spAutoFit/>
          </a:bodyPr>
          <a:lstStyle/>
          <a:p>
            <a:r>
              <a:rPr lang="en-US" sz="800" dirty="0">
                <a:solidFill>
                  <a:schemeClr val="bg1"/>
                </a:solidFill>
              </a:rPr>
              <a:t>Resistant</a:t>
            </a:r>
          </a:p>
          <a:p>
            <a:r>
              <a:rPr lang="en-US" sz="800" dirty="0">
                <a:solidFill>
                  <a:schemeClr val="bg1"/>
                </a:solidFill>
              </a:rPr>
              <a:t>cedar trunk</a:t>
            </a:r>
          </a:p>
        </p:txBody>
      </p:sp>
      <p:sp>
        <p:nvSpPr>
          <p:cNvPr id="19" name="TextBox 18">
            <a:extLst>
              <a:ext uri="{FF2B5EF4-FFF2-40B4-BE49-F238E27FC236}">
                <a16:creationId xmlns:a16="http://schemas.microsoft.com/office/drawing/2014/main" id="{658D64DB-6693-D225-436F-7B8C4AF0044A}"/>
              </a:ext>
            </a:extLst>
          </p:cNvPr>
          <p:cNvSpPr txBox="1"/>
          <p:nvPr/>
        </p:nvSpPr>
        <p:spPr>
          <a:xfrm>
            <a:off x="4800521" y="6172975"/>
            <a:ext cx="2514600" cy="461665"/>
          </a:xfrm>
          <a:prstGeom prst="rect">
            <a:avLst/>
          </a:prstGeom>
          <a:noFill/>
        </p:spPr>
        <p:txBody>
          <a:bodyPr wrap="square" rtlCol="0">
            <a:spAutoFit/>
          </a:bodyPr>
          <a:lstStyle/>
          <a:p>
            <a:pPr algn="r"/>
            <a:r>
              <a:rPr lang="en-US" sz="1200" dirty="0"/>
              <a:t>(Atwater et al., 2005)</a:t>
            </a:r>
          </a:p>
          <a:p>
            <a:pPr algn="r"/>
            <a:r>
              <a:rPr lang="en-US" sz="1200" dirty="0"/>
              <a:t>(Garrison-Laney, 2022)</a:t>
            </a:r>
          </a:p>
        </p:txBody>
      </p:sp>
      <p:sp>
        <p:nvSpPr>
          <p:cNvPr id="22" name="Freeform: Shape 21">
            <a:extLst>
              <a:ext uri="{FF2B5EF4-FFF2-40B4-BE49-F238E27FC236}">
                <a16:creationId xmlns:a16="http://schemas.microsoft.com/office/drawing/2014/main" id="{E78A0C22-7F35-F3B4-F744-715BD6372569}"/>
              </a:ext>
            </a:extLst>
          </p:cNvPr>
          <p:cNvSpPr/>
          <p:nvPr/>
        </p:nvSpPr>
        <p:spPr>
          <a:xfrm>
            <a:off x="6588868" y="2950153"/>
            <a:ext cx="1102468" cy="175669"/>
          </a:xfrm>
          <a:custGeom>
            <a:avLst/>
            <a:gdLst>
              <a:gd name="connsiteX0" fmla="*/ 0 w 1102468"/>
              <a:gd name="connsiteY0" fmla="*/ 175669 h 175669"/>
              <a:gd name="connsiteX1" fmla="*/ 32426 w 1102468"/>
              <a:gd name="connsiteY1" fmla="*/ 169184 h 175669"/>
              <a:gd name="connsiteX2" fmla="*/ 77821 w 1102468"/>
              <a:gd name="connsiteY2" fmla="*/ 156214 h 175669"/>
              <a:gd name="connsiteX3" fmla="*/ 149158 w 1102468"/>
              <a:gd name="connsiteY3" fmla="*/ 149729 h 175669"/>
              <a:gd name="connsiteX4" fmla="*/ 577175 w 1102468"/>
              <a:gd name="connsiteY4" fmla="*/ 130274 h 175669"/>
              <a:gd name="connsiteX5" fmla="*/ 603115 w 1102468"/>
              <a:gd name="connsiteY5" fmla="*/ 117303 h 175669"/>
              <a:gd name="connsiteX6" fmla="*/ 622570 w 1102468"/>
              <a:gd name="connsiteY6" fmla="*/ 110818 h 175669"/>
              <a:gd name="connsiteX7" fmla="*/ 642026 w 1102468"/>
              <a:gd name="connsiteY7" fmla="*/ 97848 h 175669"/>
              <a:gd name="connsiteX8" fmla="*/ 713362 w 1102468"/>
              <a:gd name="connsiteY8" fmla="*/ 71908 h 175669"/>
              <a:gd name="connsiteX9" fmla="*/ 869004 w 1102468"/>
              <a:gd name="connsiteY9" fmla="*/ 52452 h 175669"/>
              <a:gd name="connsiteX10" fmla="*/ 894945 w 1102468"/>
              <a:gd name="connsiteY10" fmla="*/ 39482 h 175669"/>
              <a:gd name="connsiteX11" fmla="*/ 946826 w 1102468"/>
              <a:gd name="connsiteY11" fmla="*/ 20027 h 175669"/>
              <a:gd name="connsiteX12" fmla="*/ 992221 w 1102468"/>
              <a:gd name="connsiteY12" fmla="*/ 13542 h 175669"/>
              <a:gd name="connsiteX13" fmla="*/ 1102468 w 1102468"/>
              <a:gd name="connsiteY13" fmla="*/ 571 h 17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468" h="175669">
                <a:moveTo>
                  <a:pt x="0" y="175669"/>
                </a:moveTo>
                <a:cubicBezTo>
                  <a:pt x="10809" y="173507"/>
                  <a:pt x="21732" y="171857"/>
                  <a:pt x="32426" y="169184"/>
                </a:cubicBezTo>
                <a:cubicBezTo>
                  <a:pt x="47693" y="165367"/>
                  <a:pt x="62298" y="158801"/>
                  <a:pt x="77821" y="156214"/>
                </a:cubicBezTo>
                <a:cubicBezTo>
                  <a:pt x="101373" y="152289"/>
                  <a:pt x="125336" y="151353"/>
                  <a:pt x="149158" y="149729"/>
                </a:cubicBezTo>
                <a:cubicBezTo>
                  <a:pt x="377357" y="134170"/>
                  <a:pt x="348701" y="137197"/>
                  <a:pt x="577175" y="130274"/>
                </a:cubicBezTo>
                <a:cubicBezTo>
                  <a:pt x="585822" y="125950"/>
                  <a:pt x="594229" y="121111"/>
                  <a:pt x="603115" y="117303"/>
                </a:cubicBezTo>
                <a:cubicBezTo>
                  <a:pt x="609398" y="114610"/>
                  <a:pt x="616456" y="113875"/>
                  <a:pt x="622570" y="110818"/>
                </a:cubicBezTo>
                <a:cubicBezTo>
                  <a:pt x="629541" y="107332"/>
                  <a:pt x="634930" y="101073"/>
                  <a:pt x="642026" y="97848"/>
                </a:cubicBezTo>
                <a:cubicBezTo>
                  <a:pt x="662066" y="88739"/>
                  <a:pt x="690538" y="79515"/>
                  <a:pt x="713362" y="71908"/>
                </a:cubicBezTo>
                <a:cubicBezTo>
                  <a:pt x="773899" y="31547"/>
                  <a:pt x="705971" y="72016"/>
                  <a:pt x="869004" y="52452"/>
                </a:cubicBezTo>
                <a:cubicBezTo>
                  <a:pt x="878603" y="51300"/>
                  <a:pt x="886021" y="43200"/>
                  <a:pt x="894945" y="39482"/>
                </a:cubicBezTo>
                <a:cubicBezTo>
                  <a:pt x="911994" y="32378"/>
                  <a:pt x="928980" y="24786"/>
                  <a:pt x="946826" y="20027"/>
                </a:cubicBezTo>
                <a:cubicBezTo>
                  <a:pt x="961595" y="16089"/>
                  <a:pt x="977233" y="16540"/>
                  <a:pt x="992221" y="13542"/>
                </a:cubicBezTo>
                <a:cubicBezTo>
                  <a:pt x="1080667" y="-4148"/>
                  <a:pt x="1006969" y="571"/>
                  <a:pt x="1102468" y="571"/>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178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1"/>
            <a:ext cx="12192000" cy="1406842"/>
          </a:xfrm>
          <a:prstGeom prst="rect">
            <a:avLst/>
          </a:prstGeom>
        </p:spPr>
        <p:txBody>
          <a:bodyPr anchor="ctr" anchorCtr="1">
            <a:normAutofit/>
          </a:bodyPr>
          <a:lstStyle/>
          <a:p>
            <a:pPr algn="ctr" defTabSz="457200" fontAlgn="base">
              <a:spcBef>
                <a:spcPct val="0"/>
              </a:spcBef>
              <a:spcAft>
                <a:spcPct val="0"/>
              </a:spcAft>
              <a:defRPr/>
            </a:pPr>
            <a:r>
              <a:rPr lang="en-US" sz="3600" dirty="0">
                <a:solidFill>
                  <a:srgbClr val="0070C0"/>
                </a:solidFill>
                <a:latin typeface="Candara" panose="020E0502030303020204" pitchFamily="34" charset="0"/>
                <a:ea typeface="+mj-ea"/>
                <a:cs typeface="+mj-cs"/>
              </a:rPr>
              <a:t>WHERE DO OREGON TSUNAMIS COME FROM?</a:t>
            </a:r>
          </a:p>
          <a:p>
            <a:pPr algn="ctr" defTabSz="457200" fontAlgn="base">
              <a:spcBef>
                <a:spcPct val="0"/>
              </a:spcBef>
              <a:spcAft>
                <a:spcPct val="0"/>
              </a:spcAft>
              <a:defRPr/>
            </a:pPr>
            <a:r>
              <a:rPr lang="en-US" sz="3600" dirty="0">
                <a:solidFill>
                  <a:srgbClr val="0070C0"/>
                </a:solidFill>
                <a:latin typeface="Candara" panose="020E0502030303020204" pitchFamily="34" charset="0"/>
                <a:ea typeface="+mj-ea"/>
                <a:cs typeface="+mj-cs"/>
              </a:rPr>
              <a:t>Subduction Zones</a:t>
            </a:r>
          </a:p>
        </p:txBody>
      </p:sp>
      <p:pic>
        <p:nvPicPr>
          <p:cNvPr id="4" name="Picture 5"/>
          <p:cNvPicPr>
            <a:picLocks noChangeAspect="1" noChangeArrowheads="1"/>
          </p:cNvPicPr>
          <p:nvPr/>
        </p:nvPicPr>
        <p:blipFill>
          <a:blip r:embed="rId2" cstate="email"/>
          <a:srcRect b="18980"/>
          <a:stretch/>
        </p:blipFill>
        <p:spPr bwMode="auto">
          <a:xfrm>
            <a:off x="2431311" y="1664603"/>
            <a:ext cx="7329377" cy="4406260"/>
          </a:xfrm>
          <a:prstGeom prst="rect">
            <a:avLst/>
          </a:prstGeom>
          <a:noFill/>
          <a:ln w="12700">
            <a:solidFill>
              <a:schemeClr val="tx1"/>
            </a:solidFill>
            <a:miter lim="800000"/>
            <a:headEnd/>
            <a:tailEnd/>
          </a:ln>
        </p:spPr>
      </p:pic>
      <p:sp>
        <p:nvSpPr>
          <p:cNvPr id="21" name="TextBox 20"/>
          <p:cNvSpPr txBox="1"/>
          <p:nvPr/>
        </p:nvSpPr>
        <p:spPr>
          <a:xfrm>
            <a:off x="2331563" y="6070863"/>
            <a:ext cx="3804482" cy="261610"/>
          </a:xfrm>
          <a:prstGeom prst="rect">
            <a:avLst/>
          </a:prstGeom>
          <a:noFill/>
        </p:spPr>
        <p:txBody>
          <a:bodyPr wrap="square" rtlCol="0">
            <a:spAutoFit/>
          </a:bodyPr>
          <a:lstStyle/>
          <a:p>
            <a:r>
              <a:rPr lang="en-US" sz="1100" i="1" dirty="0"/>
              <a:t>USGS, https://pubs.usgs.gov/gip/dynamic/graphics/Fig22.gif</a:t>
            </a:r>
          </a:p>
        </p:txBody>
      </p:sp>
      <p:sp>
        <p:nvSpPr>
          <p:cNvPr id="15" name="TextBox 14">
            <a:extLst>
              <a:ext uri="{FF2B5EF4-FFF2-40B4-BE49-F238E27FC236}">
                <a16:creationId xmlns:a16="http://schemas.microsoft.com/office/drawing/2014/main" id="{0A7B51D0-ECAA-3218-5384-805E45F3EE7C}"/>
              </a:ext>
            </a:extLst>
          </p:cNvPr>
          <p:cNvSpPr txBox="1"/>
          <p:nvPr/>
        </p:nvSpPr>
        <p:spPr>
          <a:xfrm>
            <a:off x="94268" y="2006142"/>
            <a:ext cx="2337043" cy="2923877"/>
          </a:xfrm>
          <a:prstGeom prst="rect">
            <a:avLst/>
          </a:prstGeom>
          <a:noFill/>
        </p:spPr>
        <p:txBody>
          <a:bodyPr wrap="square" rtlCol="0">
            <a:spAutoFit/>
          </a:bodyPr>
          <a:lstStyle/>
          <a:p>
            <a:r>
              <a:rPr lang="en-US" sz="2000" b="1" u="sng" dirty="0"/>
              <a:t>Distant tsunami</a:t>
            </a:r>
            <a:endParaRPr lang="en-US" sz="1600" b="1" u="sng" dirty="0"/>
          </a:p>
          <a:p>
            <a:pPr marL="227013" indent="-227013">
              <a:spcBef>
                <a:spcPts val="600"/>
              </a:spcBef>
              <a:buFont typeface="Arial" panose="020B0604020202020204" pitchFamily="34" charset="0"/>
              <a:buChar char="•"/>
            </a:pPr>
            <a:r>
              <a:rPr lang="en-US" sz="1600" dirty="0"/>
              <a:t>No EQ in Oregon</a:t>
            </a:r>
          </a:p>
          <a:p>
            <a:pPr marL="227013" indent="-227013">
              <a:spcBef>
                <a:spcPts val="600"/>
              </a:spcBef>
              <a:buFont typeface="Arial" panose="020B0604020202020204" pitchFamily="34" charset="0"/>
              <a:buChar char="•"/>
            </a:pPr>
            <a:r>
              <a:rPr lang="en-US" sz="1600" dirty="0"/>
              <a:t>Arrives 4+ hours after the earthquake</a:t>
            </a:r>
          </a:p>
          <a:p>
            <a:pPr marL="227013" indent="-227013">
              <a:spcBef>
                <a:spcPts val="600"/>
              </a:spcBef>
              <a:buFont typeface="Arial" panose="020B0604020202020204" pitchFamily="34" charset="0"/>
              <a:buChar char="•"/>
            </a:pPr>
            <a:r>
              <a:rPr lang="en-US" sz="1600" dirty="0"/>
              <a:t>Lower damage and flooding than local tsunamis</a:t>
            </a:r>
          </a:p>
          <a:p>
            <a:pPr marL="227013" indent="-227013">
              <a:spcBef>
                <a:spcPts val="600"/>
              </a:spcBef>
              <a:buFont typeface="Arial" panose="020B0604020202020204" pitchFamily="34" charset="0"/>
              <a:buChar char="•"/>
            </a:pPr>
            <a:r>
              <a:rPr lang="en-US" sz="1600" dirty="0"/>
              <a:t>National Tsunami Warning System can warn you</a:t>
            </a:r>
          </a:p>
        </p:txBody>
      </p:sp>
      <p:sp>
        <p:nvSpPr>
          <p:cNvPr id="17" name="TextBox 16">
            <a:extLst>
              <a:ext uri="{FF2B5EF4-FFF2-40B4-BE49-F238E27FC236}">
                <a16:creationId xmlns:a16="http://schemas.microsoft.com/office/drawing/2014/main" id="{2983A784-D6DD-59AC-DA61-C06E3A7536A9}"/>
              </a:ext>
            </a:extLst>
          </p:cNvPr>
          <p:cNvSpPr txBox="1"/>
          <p:nvPr/>
        </p:nvSpPr>
        <p:spPr>
          <a:xfrm>
            <a:off x="9860436" y="2006142"/>
            <a:ext cx="2331563" cy="3570208"/>
          </a:xfrm>
          <a:prstGeom prst="rect">
            <a:avLst/>
          </a:prstGeom>
          <a:noFill/>
        </p:spPr>
        <p:txBody>
          <a:bodyPr wrap="square" rtlCol="0">
            <a:spAutoFit/>
          </a:bodyPr>
          <a:lstStyle/>
          <a:p>
            <a:r>
              <a:rPr lang="en-US" sz="2000" b="1" u="sng" dirty="0"/>
              <a:t>Local tsunami</a:t>
            </a:r>
            <a:endParaRPr lang="en-US" sz="1600" b="1" u="sng" dirty="0"/>
          </a:p>
          <a:p>
            <a:pPr marL="227013" indent="-227013">
              <a:spcBef>
                <a:spcPts val="600"/>
              </a:spcBef>
              <a:buFont typeface="Arial" panose="020B0604020202020204" pitchFamily="34" charset="0"/>
              <a:buChar char="•"/>
            </a:pPr>
            <a:r>
              <a:rPr lang="en-US" sz="1600" dirty="0"/>
              <a:t>Large EQ in Oregon</a:t>
            </a:r>
          </a:p>
          <a:p>
            <a:pPr marL="227013" indent="-227013">
              <a:spcBef>
                <a:spcPts val="600"/>
              </a:spcBef>
              <a:buFont typeface="Arial" panose="020B0604020202020204" pitchFamily="34" charset="0"/>
              <a:buChar char="•"/>
            </a:pPr>
            <a:r>
              <a:rPr lang="en-US" sz="1600" dirty="0"/>
              <a:t>Arrives minutes after the earthquake</a:t>
            </a:r>
          </a:p>
          <a:p>
            <a:pPr marL="227013" indent="-227013">
              <a:spcBef>
                <a:spcPts val="600"/>
              </a:spcBef>
              <a:buFont typeface="Arial" panose="020B0604020202020204" pitchFamily="34" charset="0"/>
              <a:buChar char="•"/>
            </a:pPr>
            <a:r>
              <a:rPr lang="en-US" sz="1600" dirty="0"/>
              <a:t>Much higher waves</a:t>
            </a:r>
          </a:p>
          <a:p>
            <a:pPr marL="227013" indent="-227013">
              <a:spcBef>
                <a:spcPts val="600"/>
              </a:spcBef>
              <a:buFont typeface="Arial" panose="020B0604020202020204" pitchFamily="34" charset="0"/>
              <a:buChar char="•"/>
            </a:pPr>
            <a:r>
              <a:rPr lang="en-US" sz="1600" dirty="0"/>
              <a:t>Much further inland penetration</a:t>
            </a:r>
          </a:p>
          <a:p>
            <a:pPr marL="227013" indent="-227013">
              <a:spcBef>
                <a:spcPts val="600"/>
              </a:spcBef>
              <a:buFont typeface="Arial" panose="020B0604020202020204" pitchFamily="34" charset="0"/>
              <a:buChar char="•"/>
            </a:pPr>
            <a:r>
              <a:rPr lang="en-US" sz="1600" dirty="0"/>
              <a:t>National Tsunami Warning System ineffective</a:t>
            </a:r>
          </a:p>
          <a:p>
            <a:pPr marL="227013" indent="-227013">
              <a:spcBef>
                <a:spcPts val="600"/>
              </a:spcBef>
              <a:buFont typeface="Arial" panose="020B0604020202020204" pitchFamily="34" charset="0"/>
              <a:buChar char="•"/>
            </a:pPr>
            <a:r>
              <a:rPr lang="en-US" sz="1600" dirty="0"/>
              <a:t>Earthquake = only warning</a:t>
            </a:r>
          </a:p>
        </p:txBody>
      </p:sp>
      <p:pic>
        <p:nvPicPr>
          <p:cNvPr id="22" name="Picture 21" descr="Chart, radar chart&#10;&#10;Description automatically generated">
            <a:extLst>
              <a:ext uri="{FF2B5EF4-FFF2-40B4-BE49-F238E27FC236}">
                <a16:creationId xmlns:a16="http://schemas.microsoft.com/office/drawing/2014/main" id="{FC0AF284-1CAB-805C-8B1D-9C98B0DA913E}"/>
              </a:ext>
            </a:extLst>
          </p:cNvPr>
          <p:cNvPicPr>
            <a:picLocks noChangeAspect="1"/>
          </p:cNvPicPr>
          <p:nvPr/>
        </p:nvPicPr>
        <p:blipFill rotWithShape="1">
          <a:blip r:embed="rId3">
            <a:extLst>
              <a:ext uri="{28A0092B-C50C-407E-A947-70E740481C1C}">
                <a14:useLocalDpi xmlns:a14="http://schemas.microsoft.com/office/drawing/2010/main" val="0"/>
              </a:ext>
            </a:extLst>
          </a:blip>
          <a:srcRect l="8986" t="9262" r="8983" b="8754"/>
          <a:stretch/>
        </p:blipFill>
        <p:spPr>
          <a:xfrm>
            <a:off x="94268" y="5610627"/>
            <a:ext cx="1182082" cy="1182082"/>
          </a:xfrm>
          <a:prstGeom prst="rect">
            <a:avLst/>
          </a:prstGeom>
        </p:spPr>
      </p:pic>
    </p:spTree>
    <p:extLst>
      <p:ext uri="{BB962C8B-B14F-4D97-AF65-F5344CB8AC3E}">
        <p14:creationId xmlns:p14="http://schemas.microsoft.com/office/powerpoint/2010/main" val="198600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6525"/>
            <a:ext cx="12191999" cy="812815"/>
          </a:xfrm>
          <a:prstGeom prst="rect">
            <a:avLst/>
          </a:prstGeom>
        </p:spPr>
        <p:txBody>
          <a:bodyPr rtlCol="0">
            <a:noAutofit/>
          </a:bodyPr>
          <a:lstStyle>
            <a:lvl1pPr algn="l" rtl="0" eaLnBrk="0" fontAlgn="base" hangingPunct="0">
              <a:spcBef>
                <a:spcPct val="0"/>
              </a:spcBef>
              <a:spcAft>
                <a:spcPct val="0"/>
              </a:spcAft>
              <a:defRPr sz="4600" kern="1200">
                <a:solidFill>
                  <a:srgbClr val="D1D0DB"/>
                </a:solidFill>
                <a:latin typeface="Candara" pitchFamily="34" charset="0"/>
                <a:ea typeface="+mj-ea"/>
                <a:cs typeface="+mj-cs"/>
              </a:defRPr>
            </a:lvl1pPr>
            <a:lvl2pPr algn="l" rtl="0" eaLnBrk="0" fontAlgn="base" hangingPunct="0">
              <a:spcBef>
                <a:spcPct val="0"/>
              </a:spcBef>
              <a:spcAft>
                <a:spcPct val="0"/>
              </a:spcAft>
              <a:defRPr sz="4600">
                <a:solidFill>
                  <a:srgbClr val="D1D0DB"/>
                </a:solidFill>
                <a:latin typeface="Candara" pitchFamily="34" charset="0"/>
              </a:defRPr>
            </a:lvl2pPr>
            <a:lvl3pPr algn="l" rtl="0" eaLnBrk="0" fontAlgn="base" hangingPunct="0">
              <a:spcBef>
                <a:spcPct val="0"/>
              </a:spcBef>
              <a:spcAft>
                <a:spcPct val="0"/>
              </a:spcAft>
              <a:defRPr sz="4600">
                <a:solidFill>
                  <a:srgbClr val="D1D0DB"/>
                </a:solidFill>
                <a:latin typeface="Candara" pitchFamily="34" charset="0"/>
              </a:defRPr>
            </a:lvl3pPr>
            <a:lvl4pPr algn="l" rtl="0" eaLnBrk="0" fontAlgn="base" hangingPunct="0">
              <a:spcBef>
                <a:spcPct val="0"/>
              </a:spcBef>
              <a:spcAft>
                <a:spcPct val="0"/>
              </a:spcAft>
              <a:defRPr sz="4600">
                <a:solidFill>
                  <a:srgbClr val="D1D0DB"/>
                </a:solidFill>
                <a:latin typeface="Candara" pitchFamily="34" charset="0"/>
              </a:defRPr>
            </a:lvl4pPr>
            <a:lvl5pPr algn="l" rtl="0" eaLnBrk="0" fontAlgn="base" hangingPunct="0">
              <a:spcBef>
                <a:spcPct val="0"/>
              </a:spcBef>
              <a:spcAft>
                <a:spcPct val="0"/>
              </a:spcAft>
              <a:defRPr sz="4600">
                <a:solidFill>
                  <a:srgbClr val="D1D0DB"/>
                </a:solidFill>
                <a:latin typeface="Candara" pitchFamily="34" charset="0"/>
              </a:defRPr>
            </a:lvl5pPr>
            <a:lvl6pPr marL="457200" algn="l" rtl="0" fontAlgn="base">
              <a:spcBef>
                <a:spcPct val="0"/>
              </a:spcBef>
              <a:spcAft>
                <a:spcPct val="0"/>
              </a:spcAft>
              <a:defRPr sz="4600">
                <a:solidFill>
                  <a:schemeClr val="tx1"/>
                </a:solidFill>
                <a:latin typeface="Candara" pitchFamily="34" charset="0"/>
              </a:defRPr>
            </a:lvl6pPr>
            <a:lvl7pPr marL="914400" algn="l" rtl="0" fontAlgn="base">
              <a:spcBef>
                <a:spcPct val="0"/>
              </a:spcBef>
              <a:spcAft>
                <a:spcPct val="0"/>
              </a:spcAft>
              <a:defRPr sz="4600">
                <a:solidFill>
                  <a:schemeClr val="tx1"/>
                </a:solidFill>
                <a:latin typeface="Candara" pitchFamily="34" charset="0"/>
              </a:defRPr>
            </a:lvl7pPr>
            <a:lvl8pPr marL="1371600" algn="l" rtl="0" fontAlgn="base">
              <a:spcBef>
                <a:spcPct val="0"/>
              </a:spcBef>
              <a:spcAft>
                <a:spcPct val="0"/>
              </a:spcAft>
              <a:defRPr sz="4600">
                <a:solidFill>
                  <a:schemeClr val="tx1"/>
                </a:solidFill>
                <a:latin typeface="Candara" pitchFamily="34" charset="0"/>
              </a:defRPr>
            </a:lvl8pPr>
            <a:lvl9pPr marL="1828800" algn="l" rtl="0" fontAlgn="base">
              <a:spcBef>
                <a:spcPct val="0"/>
              </a:spcBef>
              <a:spcAft>
                <a:spcPct val="0"/>
              </a:spcAft>
              <a:defRPr sz="4600">
                <a:solidFill>
                  <a:schemeClr val="tx1"/>
                </a:solidFill>
                <a:latin typeface="Candara" pitchFamily="34" charset="0"/>
              </a:defRPr>
            </a:lvl9pPr>
          </a:lstStyle>
          <a:p>
            <a:pPr algn="ctr" fontAlgn="auto">
              <a:spcAft>
                <a:spcPts val="0"/>
              </a:spcAft>
              <a:defRPr/>
            </a:pPr>
            <a:r>
              <a:rPr lang="en-US" sz="3600" dirty="0">
                <a:solidFill>
                  <a:srgbClr val="0070C0"/>
                </a:solidFill>
              </a:rPr>
              <a:t>Cascadia Subduction Zone (CSZ)</a:t>
            </a:r>
          </a:p>
        </p:txBody>
      </p:sp>
      <p:sp>
        <p:nvSpPr>
          <p:cNvPr id="5" name="Content Placeholder 2"/>
          <p:cNvSpPr txBox="1">
            <a:spLocks/>
          </p:cNvSpPr>
          <p:nvPr/>
        </p:nvSpPr>
        <p:spPr>
          <a:xfrm>
            <a:off x="1" y="825866"/>
            <a:ext cx="12191998" cy="533400"/>
          </a:xfrm>
          <a:prstGeom prst="rect">
            <a:avLst/>
          </a:prstGeom>
        </p:spPr>
        <p:txBody>
          <a:bodyPr rtlCol="0">
            <a:normAutofit fontScale="55000" lnSpcReduction="20000"/>
          </a:bodyPr>
          <a:lst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fontAlgn="auto">
              <a:spcBef>
                <a:spcPts val="600"/>
              </a:spcBef>
              <a:spcAft>
                <a:spcPts val="0"/>
              </a:spcAft>
              <a:buNone/>
              <a:defRPr/>
            </a:pPr>
            <a:r>
              <a:rPr lang="en-US" dirty="0"/>
              <a:t>North American Plate Overrides Juan de Fuca Plate Along </a:t>
            </a:r>
            <a:br>
              <a:rPr lang="en-US" dirty="0"/>
            </a:br>
            <a:r>
              <a:rPr lang="en-US" dirty="0">
                <a:solidFill>
                  <a:srgbClr val="FF0000"/>
                </a:solidFill>
              </a:rPr>
              <a:t>Cascadia Subduction Zone </a:t>
            </a:r>
            <a:r>
              <a:rPr lang="en-US" dirty="0"/>
              <a:t>at a rate of 1.5 inches/year</a:t>
            </a:r>
          </a:p>
          <a:p>
            <a:pPr fontAlgn="auto">
              <a:spcAft>
                <a:spcPts val="0"/>
              </a:spcAft>
              <a:buFont typeface="Arial" panose="020B0604020202020204" pitchFamily="34" charset="0"/>
              <a:buChar char="•"/>
              <a:defRPr/>
            </a:pPr>
            <a:endParaRPr lang="en-US"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1820" y="1434680"/>
            <a:ext cx="8948357" cy="497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rt, radar chart&#10;&#10;Description automatically generated">
            <a:extLst>
              <a:ext uri="{FF2B5EF4-FFF2-40B4-BE49-F238E27FC236}">
                <a16:creationId xmlns:a16="http://schemas.microsoft.com/office/drawing/2014/main" id="{B2567365-027A-7E6B-CEAA-9293898EFB9E}"/>
              </a:ext>
            </a:extLst>
          </p:cNvPr>
          <p:cNvPicPr>
            <a:picLocks noChangeAspect="1"/>
          </p:cNvPicPr>
          <p:nvPr/>
        </p:nvPicPr>
        <p:blipFill rotWithShape="1">
          <a:blip r:embed="rId3">
            <a:extLst>
              <a:ext uri="{28A0092B-C50C-407E-A947-70E740481C1C}">
                <a14:useLocalDpi xmlns:a14="http://schemas.microsoft.com/office/drawing/2010/main" val="0"/>
              </a:ext>
            </a:extLst>
          </a:blip>
          <a:srcRect l="8986" t="9262" r="8983" b="8754"/>
          <a:stretch/>
        </p:blipFill>
        <p:spPr>
          <a:xfrm>
            <a:off x="94268" y="5610627"/>
            <a:ext cx="1182082" cy="1182082"/>
          </a:xfrm>
          <a:prstGeom prst="rect">
            <a:avLst/>
          </a:prstGeom>
        </p:spPr>
      </p:pic>
    </p:spTree>
    <p:extLst>
      <p:ext uri="{BB962C8B-B14F-4D97-AF65-F5344CB8AC3E}">
        <p14:creationId xmlns:p14="http://schemas.microsoft.com/office/powerpoint/2010/main" val="488435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email"/>
          <a:srcRect l="1172" t="2220" r="1014" b="18271"/>
          <a:stretch/>
        </p:blipFill>
        <p:spPr bwMode="auto">
          <a:xfrm>
            <a:off x="253213" y="1392238"/>
            <a:ext cx="11662267" cy="3829640"/>
          </a:xfrm>
          <a:prstGeom prst="rect">
            <a:avLst/>
          </a:prstGeom>
          <a:noFill/>
          <a:ln w="25400">
            <a:solidFill>
              <a:schemeClr val="tx1"/>
            </a:solidFill>
            <a:miter lim="800000"/>
            <a:headEnd/>
            <a:tailEnd/>
          </a:ln>
        </p:spPr>
      </p:pic>
      <p:sp>
        <p:nvSpPr>
          <p:cNvPr id="13" name="Title 3"/>
          <p:cNvSpPr>
            <a:spLocks noGrp="1"/>
          </p:cNvSpPr>
          <p:nvPr>
            <p:ph type="title"/>
          </p:nvPr>
        </p:nvSpPr>
        <p:spPr>
          <a:xfrm>
            <a:off x="0" y="0"/>
            <a:ext cx="12192000" cy="1143000"/>
          </a:xfrm>
        </p:spPr>
        <p:txBody>
          <a:bodyPr>
            <a:noAutofit/>
          </a:bodyPr>
          <a:lstStyle/>
          <a:p>
            <a:pPr algn="ctr"/>
            <a:r>
              <a:rPr lang="en-US" sz="3600" dirty="0">
                <a:solidFill>
                  <a:srgbClr val="0070C0"/>
                </a:solidFill>
                <a:latin typeface="Candara" panose="020E0502030303020204" pitchFamily="34" charset="0"/>
              </a:rPr>
              <a:t>A 10,000-year history of</a:t>
            </a:r>
            <a:br>
              <a:rPr lang="en-US" sz="3600" dirty="0">
                <a:solidFill>
                  <a:srgbClr val="0070C0"/>
                </a:solidFill>
                <a:latin typeface="Candara" panose="020E0502030303020204" pitchFamily="34" charset="0"/>
              </a:rPr>
            </a:br>
            <a:r>
              <a:rPr lang="en-US" sz="3600" dirty="0">
                <a:solidFill>
                  <a:srgbClr val="0070C0"/>
                </a:solidFill>
                <a:latin typeface="Candara" panose="020E0502030303020204" pitchFamily="34" charset="0"/>
              </a:rPr>
              <a:t>~40 Cascadia earthquakes in Oregon</a:t>
            </a:r>
          </a:p>
        </p:txBody>
      </p:sp>
      <p:sp>
        <p:nvSpPr>
          <p:cNvPr id="14" name="TextBox 13"/>
          <p:cNvSpPr txBox="1"/>
          <p:nvPr/>
        </p:nvSpPr>
        <p:spPr>
          <a:xfrm>
            <a:off x="835188" y="5465762"/>
            <a:ext cx="10521624" cy="642808"/>
          </a:xfrm>
          <a:prstGeom prst="rect">
            <a:avLst/>
          </a:prstGeom>
          <a:solidFill>
            <a:schemeClr val="accent1">
              <a:lumMod val="20000"/>
              <a:lumOff val="80000"/>
            </a:schemeClr>
          </a:solidFill>
          <a:effectLst/>
        </p:spPr>
        <p:txBody>
          <a:bodyPr wrap="square" lIns="0" tIns="0" rIns="0" bIns="0" rtlCol="0" anchor="ctr" anchorCtr="0">
            <a:noAutofit/>
          </a:bodyPr>
          <a:lstStyle/>
          <a:p>
            <a:pPr algn="ctr" eaLnBrk="0" hangingPunct="0">
              <a:lnSpc>
                <a:spcPts val="2400"/>
              </a:lnSpc>
            </a:pPr>
            <a:r>
              <a:rPr lang="en-US" sz="2000" b="1" dirty="0">
                <a:latin typeface="Arial" pitchFamily="34" charset="0"/>
              </a:rPr>
              <a:t>The last Cascadia earthquake and </a:t>
            </a:r>
            <a:r>
              <a:rPr lang="en-US" sz="2000" b="1" i="1" dirty="0">
                <a:latin typeface="Arial" pitchFamily="34" charset="0"/>
              </a:rPr>
              <a:t>local </a:t>
            </a:r>
            <a:r>
              <a:rPr lang="en-US" sz="2000" b="1" dirty="0">
                <a:latin typeface="Arial" pitchFamily="34" charset="0"/>
              </a:rPr>
              <a:t>tsunami occurred on January 26, 1700 at 9 PM</a:t>
            </a:r>
            <a:endParaRPr lang="en-US" sz="1600" b="1" i="1" dirty="0">
              <a:latin typeface="Arial" pitchFamily="34" charset="0"/>
            </a:endParaRPr>
          </a:p>
        </p:txBody>
      </p:sp>
      <p:pic>
        <p:nvPicPr>
          <p:cNvPr id="3" name="Picture 2" descr="Chart, radar chart&#10;&#10;Description automatically generated">
            <a:extLst>
              <a:ext uri="{FF2B5EF4-FFF2-40B4-BE49-F238E27FC236}">
                <a16:creationId xmlns:a16="http://schemas.microsoft.com/office/drawing/2014/main" id="{58C86F87-CE59-C07D-638B-BC2CFE383BFE}"/>
              </a:ext>
            </a:extLst>
          </p:cNvPr>
          <p:cNvPicPr>
            <a:picLocks noChangeAspect="1"/>
          </p:cNvPicPr>
          <p:nvPr/>
        </p:nvPicPr>
        <p:blipFill rotWithShape="1">
          <a:blip r:embed="rId4">
            <a:extLst>
              <a:ext uri="{28A0092B-C50C-407E-A947-70E740481C1C}">
                <a14:useLocalDpi xmlns:a14="http://schemas.microsoft.com/office/drawing/2010/main" val="0"/>
              </a:ext>
            </a:extLst>
          </a:blip>
          <a:srcRect l="8986" t="9262" r="8983" b="8754"/>
          <a:stretch/>
        </p:blipFill>
        <p:spPr>
          <a:xfrm>
            <a:off x="103793" y="82860"/>
            <a:ext cx="1182082" cy="118208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bwMode="auto">
          <a:xfrm>
            <a:off x="1524000" y="-100895"/>
            <a:ext cx="91440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algn="ctr">
              <a:defRPr/>
            </a:pPr>
            <a:r>
              <a:rPr lang="en-US" sz="4800" dirty="0">
                <a:solidFill>
                  <a:srgbClr val="0070C0"/>
                </a:solidFill>
                <a:latin typeface="Candara" panose="020E0502030303020204" pitchFamily="34" charset="0"/>
                <a:ea typeface="+mj-ea"/>
                <a:cs typeface="+mj-cs"/>
              </a:rPr>
              <a:t>www.OregonTsunami.org</a:t>
            </a:r>
          </a:p>
        </p:txBody>
      </p:sp>
      <p:pic>
        <p:nvPicPr>
          <p:cNvPr id="3" name="Picture 2">
            <a:extLst>
              <a:ext uri="{FF2B5EF4-FFF2-40B4-BE49-F238E27FC236}">
                <a16:creationId xmlns:a16="http://schemas.microsoft.com/office/drawing/2014/main" id="{427C2983-4874-5E7C-5240-141A1B65840A}"/>
              </a:ext>
            </a:extLst>
          </p:cNvPr>
          <p:cNvPicPr>
            <a:picLocks noChangeAspect="1"/>
          </p:cNvPicPr>
          <p:nvPr/>
        </p:nvPicPr>
        <p:blipFill>
          <a:blip r:embed="rId2"/>
          <a:stretch>
            <a:fillRect/>
          </a:stretch>
        </p:blipFill>
        <p:spPr>
          <a:xfrm>
            <a:off x="2626770" y="1042105"/>
            <a:ext cx="6938460" cy="5628995"/>
          </a:xfrm>
          <a:prstGeom prst="rect">
            <a:avLst/>
          </a:prstGeom>
          <a:ln>
            <a:solidFill>
              <a:schemeClr val="tx1"/>
            </a:solidFill>
          </a:ln>
        </p:spPr>
      </p:pic>
      <p:pic>
        <p:nvPicPr>
          <p:cNvPr id="5" name="Picture 4" descr="Chart, radar chart&#10;&#10;Description automatically generated">
            <a:extLst>
              <a:ext uri="{FF2B5EF4-FFF2-40B4-BE49-F238E27FC236}">
                <a16:creationId xmlns:a16="http://schemas.microsoft.com/office/drawing/2014/main" id="{DADBC0C8-7CB9-044C-776A-76EB45D12BD8}"/>
              </a:ext>
            </a:extLst>
          </p:cNvPr>
          <p:cNvPicPr>
            <a:picLocks noChangeAspect="1"/>
          </p:cNvPicPr>
          <p:nvPr/>
        </p:nvPicPr>
        <p:blipFill rotWithShape="1">
          <a:blip r:embed="rId3">
            <a:extLst>
              <a:ext uri="{28A0092B-C50C-407E-A947-70E740481C1C}">
                <a14:useLocalDpi xmlns:a14="http://schemas.microsoft.com/office/drawing/2010/main" val="0"/>
              </a:ext>
            </a:extLst>
          </a:blip>
          <a:srcRect l="8986" t="9262" r="8983" b="8754"/>
          <a:stretch/>
        </p:blipFill>
        <p:spPr>
          <a:xfrm>
            <a:off x="94268" y="5610627"/>
            <a:ext cx="1182082" cy="1182082"/>
          </a:xfrm>
          <a:prstGeom prst="rect">
            <a:avLst/>
          </a:prstGeom>
        </p:spPr>
      </p:pic>
      <p:pic>
        <p:nvPicPr>
          <p:cNvPr id="10" name="Picture 9" descr="A picture containing text, accessory, businesscard&#10;&#10;Description automatically generated">
            <a:extLst>
              <a:ext uri="{FF2B5EF4-FFF2-40B4-BE49-F238E27FC236}">
                <a16:creationId xmlns:a16="http://schemas.microsoft.com/office/drawing/2014/main" id="{2D38DB21-8F98-1F1F-5859-DBC5D9FCF9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5125" y="2737677"/>
            <a:ext cx="4713450" cy="253917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txBox="1">
            <a:spLocks/>
          </p:cNvSpPr>
          <p:nvPr/>
        </p:nvSpPr>
        <p:spPr bwMode="auto">
          <a:xfrm>
            <a:off x="0" y="-1"/>
            <a:ext cx="12192000" cy="1042105"/>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algn="ctr">
              <a:defRPr/>
            </a:pPr>
            <a:r>
              <a:rPr lang="en-US" sz="4800" dirty="0">
                <a:solidFill>
                  <a:srgbClr val="0070C0"/>
                </a:solidFill>
                <a:latin typeface="Candara" panose="020E0502030303020204" pitchFamily="34" charset="0"/>
                <a:ea typeface="+mj-ea"/>
                <a:cs typeface="+mj-cs"/>
              </a:rPr>
              <a:t>Online Evacuation Mapping Tool</a:t>
            </a:r>
          </a:p>
        </p:txBody>
      </p:sp>
      <p:grpSp>
        <p:nvGrpSpPr>
          <p:cNvPr id="10" name="Group 9">
            <a:extLst>
              <a:ext uri="{FF2B5EF4-FFF2-40B4-BE49-F238E27FC236}">
                <a16:creationId xmlns:a16="http://schemas.microsoft.com/office/drawing/2014/main" id="{67EC59AC-6EA7-64DA-F9DC-F4EE1CE05A97}"/>
              </a:ext>
            </a:extLst>
          </p:cNvPr>
          <p:cNvGrpSpPr/>
          <p:nvPr/>
        </p:nvGrpSpPr>
        <p:grpSpPr>
          <a:xfrm>
            <a:off x="2095499" y="1042104"/>
            <a:ext cx="8001001" cy="5561737"/>
            <a:chOff x="2095499" y="1042104"/>
            <a:chExt cx="8001001" cy="5561737"/>
          </a:xfrm>
        </p:grpSpPr>
        <p:pic>
          <p:nvPicPr>
            <p:cNvPr id="7" name="Picture 6">
              <a:extLst>
                <a:ext uri="{FF2B5EF4-FFF2-40B4-BE49-F238E27FC236}">
                  <a16:creationId xmlns:a16="http://schemas.microsoft.com/office/drawing/2014/main" id="{26DDB44C-01AF-FAB7-59E1-DB47CF5C67A3}"/>
                </a:ext>
              </a:extLst>
            </p:cNvPr>
            <p:cNvPicPr>
              <a:picLocks noChangeAspect="1"/>
            </p:cNvPicPr>
            <p:nvPr/>
          </p:nvPicPr>
          <p:blipFill>
            <a:blip r:embed="rId2"/>
            <a:stretch>
              <a:fillRect/>
            </a:stretch>
          </p:blipFill>
          <p:spPr>
            <a:xfrm>
              <a:off x="2095499" y="1042104"/>
              <a:ext cx="8001001" cy="5561737"/>
            </a:xfrm>
            <a:prstGeom prst="rect">
              <a:avLst/>
            </a:prstGeom>
            <a:ln>
              <a:solidFill>
                <a:schemeClr val="tx1"/>
              </a:solidFill>
            </a:ln>
          </p:spPr>
        </p:pic>
        <p:pic>
          <p:nvPicPr>
            <p:cNvPr id="9" name="Picture 8">
              <a:extLst>
                <a:ext uri="{FF2B5EF4-FFF2-40B4-BE49-F238E27FC236}">
                  <a16:creationId xmlns:a16="http://schemas.microsoft.com/office/drawing/2014/main" id="{CA370184-97E2-35F8-106F-084F65B192CF}"/>
                </a:ext>
              </a:extLst>
            </p:cNvPr>
            <p:cNvPicPr>
              <a:picLocks noChangeAspect="1"/>
            </p:cNvPicPr>
            <p:nvPr/>
          </p:nvPicPr>
          <p:blipFill>
            <a:blip r:embed="rId3"/>
            <a:stretch>
              <a:fillRect/>
            </a:stretch>
          </p:blipFill>
          <p:spPr>
            <a:xfrm>
              <a:off x="4274128" y="4226261"/>
              <a:ext cx="1723122" cy="2363292"/>
            </a:xfrm>
            <a:prstGeom prst="rect">
              <a:avLst/>
            </a:prstGeom>
            <a:ln>
              <a:solidFill>
                <a:schemeClr val="tx1"/>
              </a:solidFill>
            </a:ln>
          </p:spPr>
        </p:pic>
      </p:grpSp>
      <p:pic>
        <p:nvPicPr>
          <p:cNvPr id="11" name="Picture 10" descr="Chart, radar chart&#10;&#10;Description automatically generated">
            <a:extLst>
              <a:ext uri="{FF2B5EF4-FFF2-40B4-BE49-F238E27FC236}">
                <a16:creationId xmlns:a16="http://schemas.microsoft.com/office/drawing/2014/main" id="{736C6907-C395-E84B-382A-C7168D055B93}"/>
              </a:ext>
            </a:extLst>
          </p:cNvPr>
          <p:cNvPicPr>
            <a:picLocks noChangeAspect="1"/>
          </p:cNvPicPr>
          <p:nvPr/>
        </p:nvPicPr>
        <p:blipFill rotWithShape="1">
          <a:blip r:embed="rId4">
            <a:extLst>
              <a:ext uri="{28A0092B-C50C-407E-A947-70E740481C1C}">
                <a14:useLocalDpi xmlns:a14="http://schemas.microsoft.com/office/drawing/2010/main" val="0"/>
              </a:ext>
            </a:extLst>
          </a:blip>
          <a:srcRect l="8986" t="9262" r="8983" b="8754"/>
          <a:stretch/>
        </p:blipFill>
        <p:spPr>
          <a:xfrm>
            <a:off x="94268" y="5610627"/>
            <a:ext cx="1182082" cy="1182082"/>
          </a:xfrm>
          <a:prstGeom prst="rect">
            <a:avLst/>
          </a:prstGeom>
        </p:spPr>
      </p:pic>
    </p:spTree>
    <p:extLst>
      <p:ext uri="{BB962C8B-B14F-4D97-AF65-F5344CB8AC3E}">
        <p14:creationId xmlns:p14="http://schemas.microsoft.com/office/powerpoint/2010/main" val="66051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3974CB22-B08A-696E-0814-A87A45AC5D39}"/>
              </a:ext>
            </a:extLst>
          </p:cNvPr>
          <p:cNvSpPr txBox="1"/>
          <p:nvPr/>
        </p:nvSpPr>
        <p:spPr>
          <a:xfrm>
            <a:off x="69959" y="1185571"/>
            <a:ext cx="4576661" cy="369332"/>
          </a:xfrm>
          <a:prstGeom prst="rect">
            <a:avLst/>
          </a:prstGeom>
          <a:noFill/>
        </p:spPr>
        <p:txBody>
          <a:bodyPr wrap="square" rtlCol="0">
            <a:spAutoFit/>
          </a:bodyPr>
          <a:lstStyle/>
          <a:p>
            <a:pPr algn="ctr"/>
            <a:r>
              <a:rPr lang="en-US" b="1" dirty="0">
                <a:ln w="3175">
                  <a:noFill/>
                </a:ln>
                <a:effectLst>
                  <a:glow>
                    <a:schemeClr val="bg1">
                      <a:alpha val="50000"/>
                    </a:schemeClr>
                  </a:glow>
                </a:effectLst>
              </a:rPr>
              <a:t>Ocosta, WA (2016)</a:t>
            </a:r>
          </a:p>
        </p:txBody>
      </p:sp>
      <p:sp>
        <p:nvSpPr>
          <p:cNvPr id="27" name="TextBox 26">
            <a:extLst>
              <a:ext uri="{FF2B5EF4-FFF2-40B4-BE49-F238E27FC236}">
                <a16:creationId xmlns:a16="http://schemas.microsoft.com/office/drawing/2014/main" id="{412040AA-641B-623E-9CDE-EC1D47F7CDDC}"/>
              </a:ext>
            </a:extLst>
          </p:cNvPr>
          <p:cNvSpPr txBox="1"/>
          <p:nvPr/>
        </p:nvSpPr>
        <p:spPr>
          <a:xfrm>
            <a:off x="4729236" y="1185571"/>
            <a:ext cx="4670201" cy="369332"/>
          </a:xfrm>
          <a:prstGeom prst="rect">
            <a:avLst/>
          </a:prstGeom>
          <a:noFill/>
        </p:spPr>
        <p:txBody>
          <a:bodyPr wrap="square" rtlCol="0">
            <a:spAutoFit/>
          </a:bodyPr>
          <a:lstStyle/>
          <a:p>
            <a:pPr algn="ctr"/>
            <a:r>
              <a:rPr lang="en-US" b="1" dirty="0">
                <a:ln w="3175">
                  <a:noFill/>
                </a:ln>
                <a:effectLst>
                  <a:glow>
                    <a:schemeClr val="bg1">
                      <a:alpha val="50000"/>
                    </a:schemeClr>
                  </a:glow>
                </a:effectLst>
              </a:rPr>
              <a:t>Newport, OR (2020)</a:t>
            </a:r>
          </a:p>
        </p:txBody>
      </p:sp>
      <p:pic>
        <p:nvPicPr>
          <p:cNvPr id="1026" name="Picture 2" descr="a building with a yellow van parked in front of it">
            <a:extLst>
              <a:ext uri="{FF2B5EF4-FFF2-40B4-BE49-F238E27FC236}">
                <a16:creationId xmlns:a16="http://schemas.microsoft.com/office/drawing/2014/main" id="{4E55FC3D-5B53-B6F4-AA17-0164B78C7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9" y="1478711"/>
            <a:ext cx="4576661" cy="222575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6C6D3E2E-025D-58AC-0778-AC19F3B8017E}"/>
              </a:ext>
            </a:extLst>
          </p:cNvPr>
          <p:cNvPicPr>
            <a:picLocks noChangeAspect="1"/>
          </p:cNvPicPr>
          <p:nvPr/>
        </p:nvPicPr>
        <p:blipFill rotWithShape="1">
          <a:blip r:embed="rId4"/>
          <a:srcRect l="878" t="105" r="17070" b="386"/>
          <a:stretch/>
        </p:blipFill>
        <p:spPr>
          <a:xfrm>
            <a:off x="4729236" y="1478711"/>
            <a:ext cx="4670201" cy="2225759"/>
          </a:xfrm>
          <a:prstGeom prst="rect">
            <a:avLst/>
          </a:prstGeom>
        </p:spPr>
      </p:pic>
      <p:pic>
        <p:nvPicPr>
          <p:cNvPr id="44" name="Picture 43">
            <a:extLst>
              <a:ext uri="{FF2B5EF4-FFF2-40B4-BE49-F238E27FC236}">
                <a16:creationId xmlns:a16="http://schemas.microsoft.com/office/drawing/2014/main" id="{C4562FF4-71DC-69EA-05C9-47413EB906CA}"/>
              </a:ext>
            </a:extLst>
          </p:cNvPr>
          <p:cNvPicPr>
            <a:picLocks noChangeAspect="1"/>
          </p:cNvPicPr>
          <p:nvPr/>
        </p:nvPicPr>
        <p:blipFill rotWithShape="1">
          <a:blip r:embed="rId5"/>
          <a:srcRect l="43455" t="19534" r="6018" b="28991"/>
          <a:stretch/>
        </p:blipFill>
        <p:spPr>
          <a:xfrm>
            <a:off x="9505361" y="1478712"/>
            <a:ext cx="2592371" cy="2225758"/>
          </a:xfrm>
          <a:prstGeom prst="rect">
            <a:avLst/>
          </a:prstGeom>
        </p:spPr>
      </p:pic>
      <p:sp>
        <p:nvSpPr>
          <p:cNvPr id="45" name="TextBox 44">
            <a:extLst>
              <a:ext uri="{FF2B5EF4-FFF2-40B4-BE49-F238E27FC236}">
                <a16:creationId xmlns:a16="http://schemas.microsoft.com/office/drawing/2014/main" id="{1E548755-7AC1-EF51-9B5B-DD1E501466E2}"/>
              </a:ext>
            </a:extLst>
          </p:cNvPr>
          <p:cNvSpPr txBox="1"/>
          <p:nvPr/>
        </p:nvSpPr>
        <p:spPr>
          <a:xfrm>
            <a:off x="9505361" y="1187911"/>
            <a:ext cx="2592371" cy="369332"/>
          </a:xfrm>
          <a:prstGeom prst="rect">
            <a:avLst/>
          </a:prstGeom>
          <a:noFill/>
        </p:spPr>
        <p:txBody>
          <a:bodyPr wrap="square" rtlCol="0">
            <a:spAutoFit/>
          </a:bodyPr>
          <a:lstStyle/>
          <a:p>
            <a:pPr algn="ctr"/>
            <a:r>
              <a:rPr lang="en-US" b="1" dirty="0">
                <a:ln w="3175">
                  <a:noFill/>
                </a:ln>
                <a:effectLst>
                  <a:glow>
                    <a:schemeClr val="bg1">
                      <a:alpha val="50000"/>
                    </a:schemeClr>
                  </a:glow>
                </a:effectLst>
              </a:rPr>
              <a:t>Tokeland, WA (2022)</a:t>
            </a:r>
          </a:p>
        </p:txBody>
      </p:sp>
      <p:pic>
        <p:nvPicPr>
          <p:cNvPr id="47" name="Picture 46">
            <a:extLst>
              <a:ext uri="{FF2B5EF4-FFF2-40B4-BE49-F238E27FC236}">
                <a16:creationId xmlns:a16="http://schemas.microsoft.com/office/drawing/2014/main" id="{E2BA00CF-9958-37C8-BF4A-72F6AEB72D02}"/>
              </a:ext>
            </a:extLst>
          </p:cNvPr>
          <p:cNvPicPr>
            <a:picLocks noChangeAspect="1"/>
          </p:cNvPicPr>
          <p:nvPr/>
        </p:nvPicPr>
        <p:blipFill rotWithShape="1">
          <a:blip r:embed="rId6"/>
          <a:srcRect l="12421" t="4497" r="1469" b="33963"/>
          <a:stretch/>
        </p:blipFill>
        <p:spPr>
          <a:xfrm>
            <a:off x="5001756" y="4356699"/>
            <a:ext cx="3756931" cy="1859026"/>
          </a:xfrm>
          <a:prstGeom prst="rect">
            <a:avLst/>
          </a:prstGeom>
        </p:spPr>
      </p:pic>
      <p:pic>
        <p:nvPicPr>
          <p:cNvPr id="48" name="Picture 47">
            <a:extLst>
              <a:ext uri="{FF2B5EF4-FFF2-40B4-BE49-F238E27FC236}">
                <a16:creationId xmlns:a16="http://schemas.microsoft.com/office/drawing/2014/main" id="{E3AA7E5F-6F8D-5092-C29A-898ECEEECEC8}"/>
              </a:ext>
            </a:extLst>
          </p:cNvPr>
          <p:cNvPicPr>
            <a:picLocks noChangeAspect="1"/>
          </p:cNvPicPr>
          <p:nvPr/>
        </p:nvPicPr>
        <p:blipFill rotWithShape="1">
          <a:blip r:embed="rId7"/>
          <a:srcRect l="13834" t="16393" r="7662" b="16806"/>
          <a:stretch/>
        </p:blipFill>
        <p:spPr>
          <a:xfrm>
            <a:off x="850637" y="4356699"/>
            <a:ext cx="4078540" cy="1859026"/>
          </a:xfrm>
          <a:prstGeom prst="rect">
            <a:avLst/>
          </a:prstGeom>
          <a:ln w="3175">
            <a:solidFill>
              <a:schemeClr val="accent1">
                <a:shade val="15000"/>
              </a:schemeClr>
            </a:solidFill>
          </a:ln>
        </p:spPr>
      </p:pic>
      <p:pic>
        <p:nvPicPr>
          <p:cNvPr id="50" name="Picture 49">
            <a:extLst>
              <a:ext uri="{FF2B5EF4-FFF2-40B4-BE49-F238E27FC236}">
                <a16:creationId xmlns:a16="http://schemas.microsoft.com/office/drawing/2014/main" id="{DD564FDE-BC3F-9325-4334-4F8DCE1674D8}"/>
              </a:ext>
            </a:extLst>
          </p:cNvPr>
          <p:cNvPicPr>
            <a:picLocks noChangeAspect="1"/>
          </p:cNvPicPr>
          <p:nvPr/>
        </p:nvPicPr>
        <p:blipFill rotWithShape="1">
          <a:blip r:embed="rId8"/>
          <a:srcRect l="38291" t="2238" r="19043" b="35739"/>
          <a:stretch/>
        </p:blipFill>
        <p:spPr>
          <a:xfrm>
            <a:off x="8831266" y="4356698"/>
            <a:ext cx="2263641" cy="1859025"/>
          </a:xfrm>
          <a:prstGeom prst="rect">
            <a:avLst/>
          </a:prstGeom>
        </p:spPr>
      </p:pic>
      <p:sp>
        <p:nvSpPr>
          <p:cNvPr id="52" name="TextBox 51">
            <a:extLst>
              <a:ext uri="{FF2B5EF4-FFF2-40B4-BE49-F238E27FC236}">
                <a16:creationId xmlns:a16="http://schemas.microsoft.com/office/drawing/2014/main" id="{F2EB8F35-F0EA-E7B2-A0D5-0E3CAD0E02E9}"/>
              </a:ext>
            </a:extLst>
          </p:cNvPr>
          <p:cNvSpPr txBox="1"/>
          <p:nvPr/>
        </p:nvSpPr>
        <p:spPr>
          <a:xfrm>
            <a:off x="850636" y="4066197"/>
            <a:ext cx="4078540" cy="369332"/>
          </a:xfrm>
          <a:prstGeom prst="rect">
            <a:avLst/>
          </a:prstGeom>
          <a:noFill/>
        </p:spPr>
        <p:txBody>
          <a:bodyPr wrap="square" rtlCol="0">
            <a:spAutoFit/>
          </a:bodyPr>
          <a:lstStyle/>
          <a:p>
            <a:pPr algn="ctr"/>
            <a:r>
              <a:rPr lang="en-US" b="1" dirty="0">
                <a:ln w="3175">
                  <a:noFill/>
                </a:ln>
                <a:effectLst>
                  <a:glow>
                    <a:schemeClr val="bg1">
                      <a:alpha val="50000"/>
                    </a:schemeClr>
                  </a:glow>
                </a:effectLst>
              </a:rPr>
              <a:t>Astoria, OR</a:t>
            </a:r>
          </a:p>
        </p:txBody>
      </p:sp>
      <p:sp>
        <p:nvSpPr>
          <p:cNvPr id="53" name="TextBox 52">
            <a:extLst>
              <a:ext uri="{FF2B5EF4-FFF2-40B4-BE49-F238E27FC236}">
                <a16:creationId xmlns:a16="http://schemas.microsoft.com/office/drawing/2014/main" id="{7838F254-2C6A-F045-8BCC-A113141CAB03}"/>
              </a:ext>
            </a:extLst>
          </p:cNvPr>
          <p:cNvSpPr txBox="1"/>
          <p:nvPr/>
        </p:nvSpPr>
        <p:spPr>
          <a:xfrm>
            <a:off x="5001755" y="4064762"/>
            <a:ext cx="3756932" cy="369332"/>
          </a:xfrm>
          <a:prstGeom prst="rect">
            <a:avLst/>
          </a:prstGeom>
          <a:noFill/>
        </p:spPr>
        <p:txBody>
          <a:bodyPr wrap="square" rtlCol="0">
            <a:spAutoFit/>
          </a:bodyPr>
          <a:lstStyle/>
          <a:p>
            <a:pPr algn="ctr"/>
            <a:r>
              <a:rPr lang="en-US" b="1" dirty="0">
                <a:ln w="3175">
                  <a:noFill/>
                </a:ln>
                <a:effectLst>
                  <a:glow>
                    <a:schemeClr val="bg1">
                      <a:alpha val="50000"/>
                    </a:schemeClr>
                  </a:glow>
                </a:effectLst>
              </a:rPr>
              <a:t>Westport, WA</a:t>
            </a:r>
          </a:p>
        </p:txBody>
      </p:sp>
      <p:sp>
        <p:nvSpPr>
          <p:cNvPr id="54" name="TextBox 53">
            <a:extLst>
              <a:ext uri="{FF2B5EF4-FFF2-40B4-BE49-F238E27FC236}">
                <a16:creationId xmlns:a16="http://schemas.microsoft.com/office/drawing/2014/main" id="{44599563-6B73-3585-C216-0F95BEE22B75}"/>
              </a:ext>
            </a:extLst>
          </p:cNvPr>
          <p:cNvSpPr txBox="1"/>
          <p:nvPr/>
        </p:nvSpPr>
        <p:spPr>
          <a:xfrm>
            <a:off x="8831265" y="4064762"/>
            <a:ext cx="2263641" cy="369332"/>
          </a:xfrm>
          <a:prstGeom prst="rect">
            <a:avLst/>
          </a:prstGeom>
          <a:noFill/>
        </p:spPr>
        <p:txBody>
          <a:bodyPr wrap="square" rtlCol="0">
            <a:spAutoFit/>
          </a:bodyPr>
          <a:lstStyle/>
          <a:p>
            <a:pPr algn="ctr"/>
            <a:r>
              <a:rPr lang="en-US" b="1" dirty="0">
                <a:ln w="3175">
                  <a:noFill/>
                </a:ln>
                <a:effectLst>
                  <a:glow>
                    <a:schemeClr val="bg1">
                      <a:alpha val="50000"/>
                    </a:schemeClr>
                  </a:glow>
                </a:effectLst>
              </a:rPr>
              <a:t>Ocean Shores, WA</a:t>
            </a:r>
          </a:p>
        </p:txBody>
      </p:sp>
      <p:sp>
        <p:nvSpPr>
          <p:cNvPr id="2" name="Title 1">
            <a:extLst>
              <a:ext uri="{FF2B5EF4-FFF2-40B4-BE49-F238E27FC236}">
                <a16:creationId xmlns:a16="http://schemas.microsoft.com/office/drawing/2014/main" id="{D4684C6F-F1B5-4E09-BF99-4457478962B3}"/>
              </a:ext>
            </a:extLst>
          </p:cNvPr>
          <p:cNvSpPr txBox="1">
            <a:spLocks/>
          </p:cNvSpPr>
          <p:nvPr/>
        </p:nvSpPr>
        <p:spPr>
          <a:xfrm>
            <a:off x="0" y="182880"/>
            <a:ext cx="12191999" cy="744407"/>
          </a:xfrm>
          <a:prstGeom prst="rect">
            <a:avLst/>
          </a:prstGeom>
        </p:spPr>
        <p:txBody>
          <a:bodyPr rtlCol="0">
            <a:noAutofit/>
          </a:bodyPr>
          <a:lstStyle>
            <a:lvl1pPr algn="l" rtl="0" eaLnBrk="0" fontAlgn="base" hangingPunct="0">
              <a:spcBef>
                <a:spcPct val="0"/>
              </a:spcBef>
              <a:spcAft>
                <a:spcPct val="0"/>
              </a:spcAft>
              <a:defRPr sz="4600" kern="1200">
                <a:solidFill>
                  <a:srgbClr val="D1D0DB"/>
                </a:solidFill>
                <a:latin typeface="Candara" pitchFamily="34" charset="0"/>
                <a:ea typeface="+mj-ea"/>
                <a:cs typeface="+mj-cs"/>
              </a:defRPr>
            </a:lvl1pPr>
            <a:lvl2pPr algn="l" rtl="0" eaLnBrk="0" fontAlgn="base" hangingPunct="0">
              <a:spcBef>
                <a:spcPct val="0"/>
              </a:spcBef>
              <a:spcAft>
                <a:spcPct val="0"/>
              </a:spcAft>
              <a:defRPr sz="4600">
                <a:solidFill>
                  <a:srgbClr val="D1D0DB"/>
                </a:solidFill>
                <a:latin typeface="Candara" pitchFamily="34" charset="0"/>
              </a:defRPr>
            </a:lvl2pPr>
            <a:lvl3pPr algn="l" rtl="0" eaLnBrk="0" fontAlgn="base" hangingPunct="0">
              <a:spcBef>
                <a:spcPct val="0"/>
              </a:spcBef>
              <a:spcAft>
                <a:spcPct val="0"/>
              </a:spcAft>
              <a:defRPr sz="4600">
                <a:solidFill>
                  <a:srgbClr val="D1D0DB"/>
                </a:solidFill>
                <a:latin typeface="Candara" pitchFamily="34" charset="0"/>
              </a:defRPr>
            </a:lvl3pPr>
            <a:lvl4pPr algn="l" rtl="0" eaLnBrk="0" fontAlgn="base" hangingPunct="0">
              <a:spcBef>
                <a:spcPct val="0"/>
              </a:spcBef>
              <a:spcAft>
                <a:spcPct val="0"/>
              </a:spcAft>
              <a:defRPr sz="4600">
                <a:solidFill>
                  <a:srgbClr val="D1D0DB"/>
                </a:solidFill>
                <a:latin typeface="Candara" pitchFamily="34" charset="0"/>
              </a:defRPr>
            </a:lvl4pPr>
            <a:lvl5pPr algn="l" rtl="0" eaLnBrk="0" fontAlgn="base" hangingPunct="0">
              <a:spcBef>
                <a:spcPct val="0"/>
              </a:spcBef>
              <a:spcAft>
                <a:spcPct val="0"/>
              </a:spcAft>
              <a:defRPr sz="4600">
                <a:solidFill>
                  <a:srgbClr val="D1D0DB"/>
                </a:solidFill>
                <a:latin typeface="Candara" pitchFamily="34" charset="0"/>
              </a:defRPr>
            </a:lvl5pPr>
            <a:lvl6pPr marL="457200" algn="l" rtl="0" fontAlgn="base">
              <a:spcBef>
                <a:spcPct val="0"/>
              </a:spcBef>
              <a:spcAft>
                <a:spcPct val="0"/>
              </a:spcAft>
              <a:defRPr sz="4600">
                <a:solidFill>
                  <a:schemeClr val="tx1"/>
                </a:solidFill>
                <a:latin typeface="Candara" pitchFamily="34" charset="0"/>
              </a:defRPr>
            </a:lvl6pPr>
            <a:lvl7pPr marL="914400" algn="l" rtl="0" fontAlgn="base">
              <a:spcBef>
                <a:spcPct val="0"/>
              </a:spcBef>
              <a:spcAft>
                <a:spcPct val="0"/>
              </a:spcAft>
              <a:defRPr sz="4600">
                <a:solidFill>
                  <a:schemeClr val="tx1"/>
                </a:solidFill>
                <a:latin typeface="Candara" pitchFamily="34" charset="0"/>
              </a:defRPr>
            </a:lvl7pPr>
            <a:lvl8pPr marL="1371600" algn="l" rtl="0" fontAlgn="base">
              <a:spcBef>
                <a:spcPct val="0"/>
              </a:spcBef>
              <a:spcAft>
                <a:spcPct val="0"/>
              </a:spcAft>
              <a:defRPr sz="4600">
                <a:solidFill>
                  <a:schemeClr val="tx1"/>
                </a:solidFill>
                <a:latin typeface="Candara" pitchFamily="34" charset="0"/>
              </a:defRPr>
            </a:lvl8pPr>
            <a:lvl9pPr marL="1828800" algn="l" rtl="0" fontAlgn="base">
              <a:spcBef>
                <a:spcPct val="0"/>
              </a:spcBef>
              <a:spcAft>
                <a:spcPct val="0"/>
              </a:spcAft>
              <a:defRPr sz="4600">
                <a:solidFill>
                  <a:schemeClr val="tx1"/>
                </a:solidFill>
                <a:latin typeface="Candara" pitchFamily="34" charset="0"/>
              </a:defRPr>
            </a:lvl9pPr>
          </a:lstStyle>
          <a:p>
            <a:pPr algn="ctr" fontAlgn="auto">
              <a:spcAft>
                <a:spcPts val="0"/>
              </a:spcAft>
              <a:defRPr/>
            </a:pPr>
            <a:r>
              <a:rPr lang="en-US" sz="3600" dirty="0">
                <a:solidFill>
                  <a:srgbClr val="0070C0"/>
                </a:solidFill>
              </a:rPr>
              <a:t>Vertical Evacuation Structures in the U.S.</a:t>
            </a:r>
          </a:p>
        </p:txBody>
      </p:sp>
      <p:sp>
        <p:nvSpPr>
          <p:cNvPr id="4" name="TextBox 3">
            <a:extLst>
              <a:ext uri="{FF2B5EF4-FFF2-40B4-BE49-F238E27FC236}">
                <a16:creationId xmlns:a16="http://schemas.microsoft.com/office/drawing/2014/main" id="{6136A2A5-6FD9-CC95-35F3-2E58BEFCF09D}"/>
              </a:ext>
            </a:extLst>
          </p:cNvPr>
          <p:cNvSpPr txBox="1"/>
          <p:nvPr/>
        </p:nvSpPr>
        <p:spPr>
          <a:xfrm>
            <a:off x="141792" y="4612590"/>
            <a:ext cx="1272532" cy="400110"/>
          </a:xfrm>
          <a:prstGeom prst="rect">
            <a:avLst/>
          </a:prstGeom>
          <a:solidFill>
            <a:schemeClr val="accent2"/>
          </a:solidFill>
        </p:spPr>
        <p:txBody>
          <a:bodyPr wrap="square" rtlCol="0">
            <a:spAutoFit/>
          </a:bodyPr>
          <a:lstStyle/>
          <a:p>
            <a:pPr algn="ctr"/>
            <a:r>
              <a:rPr lang="en-US" sz="2000" b="1" dirty="0">
                <a:ln w="3175">
                  <a:noFill/>
                </a:ln>
                <a:solidFill>
                  <a:schemeClr val="bg1"/>
                </a:solidFill>
                <a:effectLst>
                  <a:glow>
                    <a:schemeClr val="bg1">
                      <a:alpha val="50000"/>
                    </a:schemeClr>
                  </a:glow>
                </a:effectLst>
              </a:rPr>
              <a:t>Funded</a:t>
            </a:r>
          </a:p>
        </p:txBody>
      </p:sp>
      <p:sp>
        <p:nvSpPr>
          <p:cNvPr id="5" name="TextBox 4">
            <a:extLst>
              <a:ext uri="{FF2B5EF4-FFF2-40B4-BE49-F238E27FC236}">
                <a16:creationId xmlns:a16="http://schemas.microsoft.com/office/drawing/2014/main" id="{CEAB16BC-BD33-DB46-5626-A5F8D49C5A1C}"/>
              </a:ext>
            </a:extLst>
          </p:cNvPr>
          <p:cNvSpPr txBox="1"/>
          <p:nvPr/>
        </p:nvSpPr>
        <p:spPr>
          <a:xfrm>
            <a:off x="17662" y="1680962"/>
            <a:ext cx="1520792" cy="400110"/>
          </a:xfrm>
          <a:prstGeom prst="rect">
            <a:avLst/>
          </a:prstGeom>
          <a:solidFill>
            <a:schemeClr val="accent2"/>
          </a:solidFill>
        </p:spPr>
        <p:txBody>
          <a:bodyPr wrap="square" rtlCol="0">
            <a:spAutoFit/>
          </a:bodyPr>
          <a:lstStyle/>
          <a:p>
            <a:pPr algn="ctr"/>
            <a:r>
              <a:rPr lang="en-US" sz="2000" b="1" dirty="0">
                <a:ln w="3175">
                  <a:noFill/>
                </a:ln>
                <a:solidFill>
                  <a:schemeClr val="bg1"/>
                </a:solidFill>
                <a:effectLst>
                  <a:glow>
                    <a:schemeClr val="bg1">
                      <a:alpha val="50000"/>
                    </a:schemeClr>
                  </a:glow>
                </a:effectLst>
              </a:rPr>
              <a:t>Completed</a:t>
            </a:r>
          </a:p>
        </p:txBody>
      </p:sp>
      <p:pic>
        <p:nvPicPr>
          <p:cNvPr id="6" name="Picture 5" descr="Chart, radar chart&#10;&#10;Description automatically generated">
            <a:extLst>
              <a:ext uri="{FF2B5EF4-FFF2-40B4-BE49-F238E27FC236}">
                <a16:creationId xmlns:a16="http://schemas.microsoft.com/office/drawing/2014/main" id="{75F35A85-65FD-810B-E69E-661184D98EBF}"/>
              </a:ext>
            </a:extLst>
          </p:cNvPr>
          <p:cNvPicPr>
            <a:picLocks noChangeAspect="1"/>
          </p:cNvPicPr>
          <p:nvPr/>
        </p:nvPicPr>
        <p:blipFill rotWithShape="1">
          <a:blip r:embed="rId9">
            <a:extLst>
              <a:ext uri="{28A0092B-C50C-407E-A947-70E740481C1C}">
                <a14:useLocalDpi xmlns:a14="http://schemas.microsoft.com/office/drawing/2010/main" val="0"/>
              </a:ext>
            </a:extLst>
          </a:blip>
          <a:srcRect l="8986" t="9262" r="8983" b="8754"/>
          <a:stretch/>
        </p:blipFill>
        <p:spPr>
          <a:xfrm>
            <a:off x="94268" y="115766"/>
            <a:ext cx="1010632" cy="1010632"/>
          </a:xfrm>
          <a:prstGeom prst="rect">
            <a:avLst/>
          </a:prstGeom>
        </p:spPr>
      </p:pic>
    </p:spTree>
    <p:extLst>
      <p:ext uri="{BB962C8B-B14F-4D97-AF65-F5344CB8AC3E}">
        <p14:creationId xmlns:p14="http://schemas.microsoft.com/office/powerpoint/2010/main" val="4276284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C34DA6-8D82-6AC0-5584-19862E03681B}"/>
              </a:ext>
            </a:extLst>
          </p:cNvPr>
          <p:cNvSpPr txBox="1"/>
          <p:nvPr/>
        </p:nvSpPr>
        <p:spPr>
          <a:xfrm>
            <a:off x="7374055" y="2998674"/>
            <a:ext cx="4427910" cy="1677382"/>
          </a:xfrm>
          <a:prstGeom prst="rect">
            <a:avLst/>
          </a:prstGeom>
          <a:solidFill>
            <a:schemeClr val="bg1"/>
          </a:solidFill>
          <a:ln w="12700">
            <a:noFill/>
          </a:ln>
        </p:spPr>
        <p:txBody>
          <a:bodyPr wrap="square" rtlCol="0">
            <a:spAutoFit/>
          </a:bodyPr>
          <a:lstStyle/>
          <a:p>
            <a:pPr algn="ctr"/>
            <a:r>
              <a:rPr lang="en-US" sz="3200" dirty="0">
                <a:solidFill>
                  <a:srgbClr val="4A659E"/>
                </a:solidFill>
              </a:rPr>
              <a:t>www.OregonTsunami.org</a:t>
            </a:r>
          </a:p>
          <a:p>
            <a:pPr algn="ctr"/>
            <a:endParaRPr lang="en-US" sz="600" dirty="0">
              <a:solidFill>
                <a:srgbClr val="002060"/>
              </a:solidFill>
            </a:endParaRPr>
          </a:p>
          <a:p>
            <a:pPr algn="ctr">
              <a:spcAft>
                <a:spcPts val="300"/>
              </a:spcAft>
            </a:pPr>
            <a:r>
              <a:rPr lang="en-US" sz="2000" dirty="0">
                <a:solidFill>
                  <a:srgbClr val="4A659E"/>
                </a:solidFill>
              </a:rPr>
              <a:t>Laura.Gabel@dogami.oregon.gov</a:t>
            </a:r>
          </a:p>
          <a:p>
            <a:pPr algn="ctr">
              <a:spcAft>
                <a:spcPts val="300"/>
              </a:spcAft>
            </a:pPr>
            <a:r>
              <a:rPr lang="en-US" sz="2000" dirty="0">
                <a:solidFill>
                  <a:srgbClr val="4A659E"/>
                </a:solidFill>
              </a:rPr>
              <a:t>(971) 413-0624</a:t>
            </a:r>
          </a:p>
          <a:p>
            <a:pPr algn="ctr">
              <a:spcAft>
                <a:spcPts val="300"/>
              </a:spcAft>
            </a:pPr>
            <a:r>
              <a:rPr lang="en-US" sz="2000" dirty="0">
                <a:solidFill>
                  <a:srgbClr val="4A659E"/>
                </a:solidFill>
              </a:rPr>
              <a:t>Newport, OR</a:t>
            </a:r>
          </a:p>
        </p:txBody>
      </p:sp>
      <p:pic>
        <p:nvPicPr>
          <p:cNvPr id="3" name="Picture 2" descr="Two children standing next to a sign&#10;&#10;Description automatically generated">
            <a:extLst>
              <a:ext uri="{FF2B5EF4-FFF2-40B4-BE49-F238E27FC236}">
                <a16:creationId xmlns:a16="http://schemas.microsoft.com/office/drawing/2014/main" id="{7CB01914-5DA4-754C-A8E1-FD7F393C6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35" y="873697"/>
            <a:ext cx="6806289" cy="5110605"/>
          </a:xfrm>
          <a:prstGeom prst="rect">
            <a:avLst/>
          </a:prstGeom>
        </p:spPr>
      </p:pic>
      <p:sp>
        <p:nvSpPr>
          <p:cNvPr id="2" name="TextBox 1">
            <a:extLst>
              <a:ext uri="{FF2B5EF4-FFF2-40B4-BE49-F238E27FC236}">
                <a16:creationId xmlns:a16="http://schemas.microsoft.com/office/drawing/2014/main" id="{156AD2F7-DEE2-3F2B-ED33-13AD305A1253}"/>
              </a:ext>
            </a:extLst>
          </p:cNvPr>
          <p:cNvSpPr txBox="1"/>
          <p:nvPr/>
        </p:nvSpPr>
        <p:spPr>
          <a:xfrm>
            <a:off x="7590871" y="1416543"/>
            <a:ext cx="3994277" cy="923330"/>
          </a:xfrm>
          <a:prstGeom prst="rect">
            <a:avLst/>
          </a:prstGeom>
          <a:solidFill>
            <a:schemeClr val="bg1"/>
          </a:solidFill>
          <a:ln w="12700">
            <a:noFill/>
          </a:ln>
        </p:spPr>
        <p:txBody>
          <a:bodyPr wrap="square" rtlCol="0">
            <a:spAutoFit/>
          </a:bodyPr>
          <a:lstStyle/>
          <a:p>
            <a:pPr algn="ctr"/>
            <a:r>
              <a:rPr lang="en-US" sz="5400" i="1" dirty="0">
                <a:solidFill>
                  <a:srgbClr val="4A659E"/>
                </a:solidFill>
              </a:rPr>
              <a:t>Thank you!</a:t>
            </a:r>
            <a:endParaRPr lang="en-US" sz="4000" i="1" dirty="0">
              <a:solidFill>
                <a:srgbClr val="4A659E"/>
              </a:solidFill>
            </a:endParaRPr>
          </a:p>
        </p:txBody>
      </p:sp>
      <p:pic>
        <p:nvPicPr>
          <p:cNvPr id="8" name="Picture 7" descr="Chart, radar chart&#10;&#10;Description automatically generated">
            <a:extLst>
              <a:ext uri="{FF2B5EF4-FFF2-40B4-BE49-F238E27FC236}">
                <a16:creationId xmlns:a16="http://schemas.microsoft.com/office/drawing/2014/main" id="{4768F584-6181-05D8-557C-F26BDEBCFE5D}"/>
              </a:ext>
            </a:extLst>
          </p:cNvPr>
          <p:cNvPicPr>
            <a:picLocks noChangeAspect="1"/>
          </p:cNvPicPr>
          <p:nvPr/>
        </p:nvPicPr>
        <p:blipFill rotWithShape="1">
          <a:blip r:embed="rId4">
            <a:extLst>
              <a:ext uri="{28A0092B-C50C-407E-A947-70E740481C1C}">
                <a14:useLocalDpi xmlns:a14="http://schemas.microsoft.com/office/drawing/2010/main" val="0"/>
              </a:ext>
            </a:extLst>
          </a:blip>
          <a:srcRect l="8986" t="9262" r="8983" b="8754"/>
          <a:stretch/>
        </p:blipFill>
        <p:spPr>
          <a:xfrm>
            <a:off x="10689996" y="96645"/>
            <a:ext cx="1407736" cy="1407736"/>
          </a:xfrm>
          <a:prstGeom prst="rect">
            <a:avLst/>
          </a:prstGeom>
        </p:spPr>
      </p:pic>
    </p:spTree>
    <p:extLst>
      <p:ext uri="{BB962C8B-B14F-4D97-AF65-F5344CB8AC3E}">
        <p14:creationId xmlns:p14="http://schemas.microsoft.com/office/powerpoint/2010/main" val="2681099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779588" y="-100895"/>
            <a:ext cx="8888412"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algn="ctr" fontAlgn="base">
              <a:spcBef>
                <a:spcPct val="0"/>
              </a:spcBef>
              <a:spcAft>
                <a:spcPct val="0"/>
              </a:spcAft>
              <a:defRPr/>
            </a:pPr>
            <a:r>
              <a:rPr lang="en-US" sz="3600" dirty="0">
                <a:solidFill>
                  <a:schemeClr val="accent2">
                    <a:lumMod val="60000"/>
                    <a:lumOff val="40000"/>
                  </a:schemeClr>
                </a:solidFill>
                <a:latin typeface="Candara" pitchFamily="34" charset="0"/>
                <a:ea typeface="+mj-ea"/>
                <a:cs typeface="+mj-cs"/>
              </a:rPr>
              <a:t>DOGAMI Tsunami Modeling</a:t>
            </a:r>
          </a:p>
        </p:txBody>
      </p:sp>
      <p:sp>
        <p:nvSpPr>
          <p:cNvPr id="6" name="TextBox 5"/>
          <p:cNvSpPr txBox="1"/>
          <p:nvPr/>
        </p:nvSpPr>
        <p:spPr>
          <a:xfrm>
            <a:off x="399289" y="640136"/>
            <a:ext cx="501091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2009-2012</a:t>
            </a:r>
          </a:p>
          <a:p>
            <a:pPr marL="285750" indent="-285750">
              <a:buFont typeface="Arial" panose="020B0604020202020204" pitchFamily="34" charset="0"/>
              <a:buChar char="•"/>
            </a:pPr>
            <a:r>
              <a:rPr lang="en-US" dirty="0"/>
              <a:t>Funded by the National Tsunami Hazard Mitigation Program</a:t>
            </a:r>
          </a:p>
          <a:p>
            <a:pPr marL="285750" indent="-285750">
              <a:buFont typeface="Arial" panose="020B0604020202020204" pitchFamily="34" charset="0"/>
              <a:buChar char="•"/>
            </a:pPr>
            <a:r>
              <a:rPr lang="en-US" dirty="0"/>
              <a:t>Team of scientists using the latest geophysical data &amp; models</a:t>
            </a:r>
          </a:p>
        </p:txBody>
      </p:sp>
      <p:pic>
        <p:nvPicPr>
          <p:cNvPr id="13" name="Picture 4"/>
          <p:cNvPicPr>
            <a:picLocks noChangeAspect="1" noChangeArrowheads="1"/>
          </p:cNvPicPr>
          <p:nvPr/>
        </p:nvPicPr>
        <p:blipFill>
          <a:blip r:embed="rId3" cstate="print"/>
          <a:srcRect/>
          <a:stretch>
            <a:fillRect/>
          </a:stretch>
        </p:blipFill>
        <p:spPr bwMode="auto">
          <a:xfrm>
            <a:off x="857250" y="4190861"/>
            <a:ext cx="5592143" cy="2527121"/>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6730596" y="4387029"/>
            <a:ext cx="4604154" cy="1901070"/>
          </a:xfrm>
          <a:prstGeom prst="rect">
            <a:avLst/>
          </a:prstGeom>
          <a:noFill/>
          <a:ln w="9525">
            <a:noFill/>
            <a:miter lim="800000"/>
            <a:headEnd/>
            <a:tailEnd/>
          </a:ln>
        </p:spPr>
      </p:pic>
      <p:pic>
        <p:nvPicPr>
          <p:cNvPr id="15" name="Content Placeholder 6" descr="Fig8-grid.jpg"/>
          <p:cNvPicPr>
            <a:picLocks noChangeAspect="1"/>
          </p:cNvPicPr>
          <p:nvPr/>
        </p:nvPicPr>
        <p:blipFill>
          <a:blip r:embed="rId5" cstate="screen"/>
          <a:srcRect/>
          <a:stretch>
            <a:fillRect/>
          </a:stretch>
        </p:blipFill>
        <p:spPr>
          <a:xfrm>
            <a:off x="1044862" y="2124979"/>
            <a:ext cx="3246121" cy="1467031"/>
          </a:xfrm>
          <a:prstGeom prst="rect">
            <a:avLst/>
          </a:prstGeom>
        </p:spPr>
      </p:pic>
      <p:sp>
        <p:nvSpPr>
          <p:cNvPr id="16" name="Rectangle 15"/>
          <p:cNvSpPr/>
          <p:nvPr/>
        </p:nvSpPr>
        <p:spPr>
          <a:xfrm>
            <a:off x="956334" y="3515997"/>
            <a:ext cx="3675619" cy="309637"/>
          </a:xfrm>
          <a:prstGeom prst="rect">
            <a:avLst/>
          </a:prstGeom>
        </p:spPr>
        <p:txBody>
          <a:bodyPr wrap="square">
            <a:spAutoFit/>
          </a:bodyPr>
          <a:lstStyle/>
          <a:p>
            <a:pPr>
              <a:lnSpc>
                <a:spcPct val="150000"/>
              </a:lnSpc>
              <a:buClr>
                <a:schemeClr val="tx1"/>
              </a:buClr>
            </a:pPr>
            <a:r>
              <a:rPr lang="en-US" sz="1050" dirty="0"/>
              <a:t>  Hydrodynamic model SELFE (Zhang and Baptista, 2008)</a:t>
            </a:r>
          </a:p>
        </p:txBody>
      </p:sp>
      <p:pic>
        <p:nvPicPr>
          <p:cNvPr id="17" name="Picture 2"/>
          <p:cNvPicPr>
            <a:picLocks noChangeAspect="1" noChangeArrowheads="1"/>
          </p:cNvPicPr>
          <p:nvPr/>
        </p:nvPicPr>
        <p:blipFill>
          <a:blip r:embed="rId6" cstate="screen"/>
          <a:srcRect/>
          <a:stretch>
            <a:fillRect/>
          </a:stretch>
        </p:blipFill>
        <p:spPr bwMode="auto">
          <a:xfrm>
            <a:off x="5299350" y="1212703"/>
            <a:ext cx="3682031" cy="2028591"/>
          </a:xfrm>
          <a:prstGeom prst="rect">
            <a:avLst/>
          </a:prstGeom>
          <a:noFill/>
          <a:ln w="9525">
            <a:noFill/>
            <a:miter lim="800000"/>
            <a:headEnd/>
            <a:tailEnd/>
          </a:ln>
        </p:spPr>
      </p:pic>
      <p:pic>
        <p:nvPicPr>
          <p:cNvPr id="23" name="Picture 3"/>
          <p:cNvPicPr>
            <a:picLocks noChangeAspect="1" noChangeArrowheads="1"/>
          </p:cNvPicPr>
          <p:nvPr/>
        </p:nvPicPr>
        <p:blipFill>
          <a:blip r:embed="rId7" cstate="screen"/>
          <a:srcRect/>
          <a:stretch>
            <a:fillRect/>
          </a:stretch>
        </p:blipFill>
        <p:spPr>
          <a:xfrm>
            <a:off x="9324951" y="569901"/>
            <a:ext cx="2180131" cy="2907290"/>
          </a:xfrm>
          <a:prstGeom prst="rect">
            <a:avLst/>
          </a:prstGeom>
        </p:spPr>
      </p:pic>
      <p:sp>
        <p:nvSpPr>
          <p:cNvPr id="24" name="TextBox 23"/>
          <p:cNvSpPr txBox="1"/>
          <p:nvPr/>
        </p:nvSpPr>
        <p:spPr>
          <a:xfrm>
            <a:off x="399289" y="3952418"/>
            <a:ext cx="8439912" cy="369332"/>
          </a:xfrm>
          <a:prstGeom prst="rect">
            <a:avLst/>
          </a:prstGeom>
          <a:noFill/>
        </p:spPr>
        <p:txBody>
          <a:bodyPr wrap="square" rtlCol="0">
            <a:spAutoFit/>
          </a:bodyPr>
          <a:lstStyle/>
          <a:p>
            <a:pPr marL="285750" indent="-285750">
              <a:buFont typeface="Arial" panose="020B0604020202020204" pitchFamily="34" charset="0"/>
              <a:buChar char="•"/>
            </a:pPr>
            <a:r>
              <a:rPr lang="en-US" dirty="0"/>
              <a:t>Five LOCAL and two DISTANT tsunami scenarios modeled</a:t>
            </a:r>
          </a:p>
        </p:txBody>
      </p:sp>
      <p:sp>
        <p:nvSpPr>
          <p:cNvPr id="25" name="Rectangle 24"/>
          <p:cNvSpPr/>
          <p:nvPr/>
        </p:nvSpPr>
        <p:spPr>
          <a:xfrm>
            <a:off x="9379954" y="3508545"/>
            <a:ext cx="1355284" cy="707886"/>
          </a:xfrm>
          <a:prstGeom prst="rect">
            <a:avLst/>
          </a:prstGeom>
        </p:spPr>
        <p:txBody>
          <a:bodyPr wrap="square">
            <a:spAutoFit/>
          </a:bodyPr>
          <a:lstStyle/>
          <a:p>
            <a:pPr algn="ctr">
              <a:buClr>
                <a:schemeClr val="tx1"/>
              </a:buClr>
            </a:pPr>
            <a:r>
              <a:rPr lang="en-US" sz="1000" dirty="0"/>
              <a:t>Marsh core, Coquille estuary, showing 8 EQ/tsunamis (Witter et al, 2003)</a:t>
            </a:r>
          </a:p>
        </p:txBody>
      </p:sp>
      <p:sp>
        <p:nvSpPr>
          <p:cNvPr id="26" name="Rectangle 25"/>
          <p:cNvSpPr/>
          <p:nvPr/>
        </p:nvSpPr>
        <p:spPr>
          <a:xfrm>
            <a:off x="5562152" y="3351253"/>
            <a:ext cx="3092824" cy="400110"/>
          </a:xfrm>
          <a:prstGeom prst="rect">
            <a:avLst/>
          </a:prstGeom>
        </p:spPr>
        <p:txBody>
          <a:bodyPr wrap="square">
            <a:spAutoFit/>
          </a:bodyPr>
          <a:lstStyle/>
          <a:p>
            <a:pPr algn="ctr">
              <a:buClr>
                <a:schemeClr val="tx1"/>
              </a:buClr>
            </a:pPr>
            <a:r>
              <a:rPr lang="en-US" sz="1000" dirty="0"/>
              <a:t>Splay fault imaged in seismic lines offshore Oregon (Mann &amp; </a:t>
            </a:r>
            <a:r>
              <a:rPr lang="en-US" sz="1000" dirty="0" err="1"/>
              <a:t>Snavely</a:t>
            </a:r>
            <a:r>
              <a:rPr lang="en-US" sz="1000" dirty="0"/>
              <a:t>, 1984)</a:t>
            </a:r>
          </a:p>
        </p:txBody>
      </p:sp>
      <p:sp>
        <p:nvSpPr>
          <p:cNvPr id="22" name="TextBox 21"/>
          <p:cNvSpPr txBox="1"/>
          <p:nvPr/>
        </p:nvSpPr>
        <p:spPr>
          <a:xfrm>
            <a:off x="2369820" y="4400556"/>
            <a:ext cx="3758429" cy="600748"/>
          </a:xfrm>
          <a:prstGeom prst="rect">
            <a:avLst/>
          </a:prstGeom>
          <a:noFill/>
          <a:effectLst/>
        </p:spPr>
        <p:txBody>
          <a:bodyPr wrap="square" lIns="0" tIns="0" rIns="0" bIns="0" rtlCol="0">
            <a:noAutofit/>
          </a:bodyPr>
          <a:lstStyle/>
          <a:p>
            <a:pPr eaLnBrk="0" hangingPunct="0">
              <a:lnSpc>
                <a:spcPts val="1800"/>
              </a:lnSpc>
            </a:pPr>
            <a:r>
              <a:rPr lang="en-US" sz="1050" dirty="0"/>
              <a:t>= 100% of local tsunamis (~5000-yr event)</a:t>
            </a:r>
          </a:p>
          <a:p>
            <a:pPr eaLnBrk="0" hangingPunct="0">
              <a:lnSpc>
                <a:spcPts val="1800"/>
              </a:lnSpc>
            </a:pPr>
            <a:r>
              <a:rPr lang="en-US" sz="1050" b="1" dirty="0"/>
              <a:t>Local Tsunami Evacuation Zone for Oregon</a:t>
            </a:r>
          </a:p>
          <a:p>
            <a:pPr eaLnBrk="0" hangingPunct="0">
              <a:lnSpc>
                <a:spcPts val="1800"/>
              </a:lnSpc>
            </a:pPr>
            <a:endParaRPr lang="en-US" sz="1050" dirty="0"/>
          </a:p>
        </p:txBody>
      </p:sp>
      <p:sp>
        <p:nvSpPr>
          <p:cNvPr id="27" name="TextBox 26"/>
          <p:cNvSpPr txBox="1"/>
          <p:nvPr/>
        </p:nvSpPr>
        <p:spPr>
          <a:xfrm>
            <a:off x="2280324" y="5001936"/>
            <a:ext cx="3249722" cy="351804"/>
          </a:xfrm>
          <a:prstGeom prst="rect">
            <a:avLst/>
          </a:prstGeom>
          <a:noFill/>
          <a:effectLst/>
        </p:spPr>
        <p:txBody>
          <a:bodyPr wrap="square" lIns="0" tIns="0" rIns="0" bIns="0" rtlCol="0">
            <a:noAutofit/>
          </a:bodyPr>
          <a:lstStyle/>
          <a:p>
            <a:pPr eaLnBrk="0" hangingPunct="0">
              <a:lnSpc>
                <a:spcPts val="1800"/>
              </a:lnSpc>
            </a:pPr>
            <a:r>
              <a:rPr lang="en-US" sz="1050" dirty="0"/>
              <a:t>= 98% of local tsunamis (~5000-yr event)</a:t>
            </a:r>
          </a:p>
        </p:txBody>
      </p:sp>
      <p:sp>
        <p:nvSpPr>
          <p:cNvPr id="28" name="TextBox 27"/>
          <p:cNvSpPr txBox="1"/>
          <p:nvPr/>
        </p:nvSpPr>
        <p:spPr>
          <a:xfrm>
            <a:off x="2280324" y="5432546"/>
            <a:ext cx="3129876" cy="351804"/>
          </a:xfrm>
          <a:prstGeom prst="rect">
            <a:avLst/>
          </a:prstGeom>
          <a:noFill/>
          <a:effectLst/>
        </p:spPr>
        <p:txBody>
          <a:bodyPr wrap="square" lIns="0" tIns="0" rIns="0" bIns="0" rtlCol="0">
            <a:noAutofit/>
          </a:bodyPr>
          <a:lstStyle/>
          <a:p>
            <a:pPr eaLnBrk="0" hangingPunct="0">
              <a:lnSpc>
                <a:spcPts val="1800"/>
              </a:lnSpc>
            </a:pPr>
            <a:r>
              <a:rPr lang="en-US" sz="1050" dirty="0"/>
              <a:t>= 95% of local tsunamis (~2500-yr event)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26140</TotalTime>
  <Words>641</Words>
  <Application>Microsoft Office PowerPoint</Application>
  <PresentationFormat>Widescreen</PresentationFormat>
  <Paragraphs>93</Paragraphs>
  <Slides>12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Candara</vt:lpstr>
      <vt:lpstr>Office Theme</vt:lpstr>
      <vt:lpstr>PowerPoint Presentation</vt:lpstr>
      <vt:lpstr>PowerPoint Presentation</vt:lpstr>
      <vt:lpstr>PowerPoint Presentation</vt:lpstr>
      <vt:lpstr>A 10,000-year history of ~40 Cascadia earthquakes in Oregon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DAY-STIRRAT Ruarri * DGMI</dc:creator>
  <cp:lastModifiedBy>GABEL Laura * DGMI</cp:lastModifiedBy>
  <cp:revision>279</cp:revision>
  <cp:lastPrinted>2022-06-21T23:41:09Z</cp:lastPrinted>
  <dcterms:created xsi:type="dcterms:W3CDTF">2022-05-24T23:44:23Z</dcterms:created>
  <dcterms:modified xsi:type="dcterms:W3CDTF">2024-09-05T23:36:53Z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2023-10-23T17:52:41Z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235ff03f-a84f-4af6-a93f-13ac7e5b726f</vt:lpwstr>
  </property>
  <property fmtid="{D5CDD505-2E9C-101B-9397-08002B2CF9AE}" pid="8" name="MSIP_Label_09b73270-2993-4076-be47-9c78f42a1e84_ContentBits">
    <vt:lpwstr>0</vt:lpwstr>
  </property>
</Properties>
</file>