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1" r:id="rId6"/>
    <p:sldId id="271" r:id="rId7"/>
    <p:sldId id="275" r:id="rId8"/>
    <p:sldId id="269" r:id="rId9"/>
    <p:sldId id="394" r:id="rId10"/>
    <p:sldId id="397" r:id="rId11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13"/>
      <p:bold r:id="rId14"/>
      <p:italic r:id="rId15"/>
      <p:boldItalic r:id="rId16"/>
    </p:embeddedFont>
    <p:embeddedFont>
      <p:font typeface="Open Sans" panose="020B0606030504020204" pitchFamily="34" charset="0"/>
      <p:regular r:id="rId17"/>
      <p:bold r:id="rId18"/>
      <p:italic r:id="rId19"/>
      <p:boldItalic r:id="rId20"/>
    </p:embeddedFont>
    <p:embeddedFont>
      <p:font typeface="Open Sans Light" panose="020B0306030504020204" pitchFamily="34" charset="0"/>
      <p:regular r:id="rId21"/>
      <p:italic r:id="rId22"/>
    </p:embeddedFont>
    <p:embeddedFont>
      <p:font typeface="PT Sans Narrow" panose="020B0506020203020204" pitchFamily="34" charset="0"/>
      <p:regular r:id="rId23"/>
      <p:bold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8CAA3A-7F81-419E-A1CA-4CEC1E7E8575}" v="53" dt="2024-09-05T20:24:06.6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4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135afe638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135afe638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0fdcf64de5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0fdcf64de5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0fdcf64de5_0_6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0fdcf64de5_0_6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0fdcf64de5_0_2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0fdcf64de5_0_2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Bringing together disaster case managers representing survivors and a committee of funders. Survivor needs are presented and funding is committed at the table. </a:t>
            </a:r>
          </a:p>
        </p:txBody>
      </p:sp>
    </p:spTree>
    <p:extLst>
      <p:ext uri="{BB962C8B-B14F-4D97-AF65-F5344CB8AC3E}">
        <p14:creationId xmlns:p14="http://schemas.microsoft.com/office/powerpoint/2010/main" val="268259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ffectLst/>
              <a:latin typeface="Century Gothic"/>
              <a:ea typeface="DM Sans Regular" pitchFamily="2" charset="0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5D2E8-7C88-4B98-A7B8-D61FD8E6C33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3814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0fdcf64de5_0_6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0fdcf64de5_0_6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3566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DF02B-923F-55F1-0B32-FDA8F0F53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836C4-5F57-416C-D866-87DA7656AA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A4FBD4-E319-75A3-572D-C2B583E01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47F01-3DDF-9A04-58E9-5E4B6E5F6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19807-31A4-7645-BC64-4FCDF781E51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B8959F-DB68-15ED-4469-E7D0E516753D}"/>
              </a:ext>
            </a:extLst>
          </p:cNvPr>
          <p:cNvSpPr/>
          <p:nvPr userDrawn="1"/>
        </p:nvSpPr>
        <p:spPr>
          <a:xfrm>
            <a:off x="0" y="0"/>
            <a:ext cx="9144000" cy="1268016"/>
          </a:xfrm>
          <a:prstGeom prst="rect">
            <a:avLst/>
          </a:prstGeom>
          <a:solidFill>
            <a:srgbClr val="0028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9" name="Picture 8" descr="A black background with blue squares&#10;&#10;Description automatically generated">
            <a:extLst>
              <a:ext uri="{FF2B5EF4-FFF2-40B4-BE49-F238E27FC236}">
                <a16:creationId xmlns:a16="http://schemas.microsoft.com/office/drawing/2014/main" id="{5B50991E-69D8-FB6C-FEA3-54B0507830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906" y="4487664"/>
            <a:ext cx="2329990" cy="559198"/>
          </a:xfrm>
          <a:prstGeom prst="rect">
            <a:avLst/>
          </a:prstGeom>
        </p:spPr>
      </p:pic>
      <p:pic>
        <p:nvPicPr>
          <p:cNvPr id="4" name="Picture 3" descr="A blue sign with a hammer and text&#10;&#10;Description automatically generated">
            <a:extLst>
              <a:ext uri="{FF2B5EF4-FFF2-40B4-BE49-F238E27FC236}">
                <a16:creationId xmlns:a16="http://schemas.microsoft.com/office/drawing/2014/main" id="{412335DE-0033-EB88-4954-4FEADCACE8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393" y="253299"/>
            <a:ext cx="1777482" cy="715835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EED6BE1-F929-8A48-8BCE-2D64350596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64" y="4594910"/>
            <a:ext cx="405590" cy="458493"/>
          </a:xfrm>
          <a:prstGeom prst="rect">
            <a:avLst/>
          </a:prstGeom>
        </p:spPr>
      </p:pic>
      <p:pic>
        <p:nvPicPr>
          <p:cNvPr id="13" name="Picture 12" descr="A logo of a house&#10;&#10;Description automatically generated">
            <a:extLst>
              <a:ext uri="{FF2B5EF4-FFF2-40B4-BE49-F238E27FC236}">
                <a16:creationId xmlns:a16="http://schemas.microsoft.com/office/drawing/2014/main" id="{551C2F55-2405-9003-7CD5-43E4701DC01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73" y="4594909"/>
            <a:ext cx="498305" cy="45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643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Allyson.West@habitatlincoln.or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>
            <a:spLocks noGrp="1"/>
          </p:cNvSpPr>
          <p:nvPr>
            <p:ph type="title"/>
          </p:nvPr>
        </p:nvSpPr>
        <p:spPr>
          <a:xfrm>
            <a:off x="286350" y="289125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Lincoln County Long Term Recovery Group (LTRG)</a:t>
            </a:r>
            <a:endParaRPr/>
          </a:p>
        </p:txBody>
      </p:sp>
      <p:pic>
        <p:nvPicPr>
          <p:cNvPr id="67" name="Google Shape;6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82546" y="953356"/>
            <a:ext cx="4778908" cy="39010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More Info</a:t>
            </a:r>
            <a:endParaRPr dirty="0"/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1"/>
          </p:nvPr>
        </p:nvSpPr>
        <p:spPr>
          <a:xfrm>
            <a:off x="311700" y="1266324"/>
            <a:ext cx="8520600" cy="37093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571500" lvl="1" indent="0">
              <a:buSzPts val="1800"/>
              <a:buNone/>
            </a:pPr>
            <a:endParaRPr dirty="0"/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Facebook.com/LCLTRG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US" dirty="0"/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Allyson West, Executive Director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>
                <a:hlinkClick r:id="rId3"/>
              </a:rPr>
              <a:t>Allyson.West@habitatlincoln.org</a:t>
            </a:r>
            <a:endParaRPr lang="en-US" dirty="0"/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US" dirty="0"/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US" dirty="0"/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 err="1"/>
              <a:t>ReOregon</a:t>
            </a:r>
            <a:r>
              <a:rPr lang="en-US" dirty="0"/>
              <a:t> – HARP 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Re.Oregon.gov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US" dirty="0"/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US" dirty="0"/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pic>
        <p:nvPicPr>
          <p:cNvPr id="2" name="Google Shape;67;p13">
            <a:extLst>
              <a:ext uri="{FF2B5EF4-FFF2-40B4-BE49-F238E27FC236}">
                <a16:creationId xmlns:a16="http://schemas.microsoft.com/office/drawing/2014/main" id="{40285788-E143-C9F3-4246-412D404C83E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76960" y="797456"/>
            <a:ext cx="4778908" cy="39010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2313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Mission</a:t>
            </a:r>
            <a:endParaRPr sz="4000" dirty="0"/>
          </a:p>
        </p:txBody>
      </p:sp>
      <p:sp>
        <p:nvSpPr>
          <p:cNvPr id="73" name="Google Shape;73;p14"/>
          <p:cNvSpPr txBox="1">
            <a:spLocks noGrp="1"/>
          </p:cNvSpPr>
          <p:nvPr>
            <p:ph type="body" idx="1"/>
          </p:nvPr>
        </p:nvSpPr>
        <p:spPr>
          <a:xfrm>
            <a:off x="311700" y="1027428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dirty="0"/>
              <a:t>Coordinate resources and services to support 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dirty="0"/>
              <a:t>the resilience of local residents impacted by disaster</a:t>
            </a:r>
            <a:endParaRPr dirty="0"/>
          </a:p>
        </p:txBody>
      </p:sp>
      <p:pic>
        <p:nvPicPr>
          <p:cNvPr id="6" name="Picture 5" descr="A group of people standing in a field&#10;&#10;Description automatically generated">
            <a:extLst>
              <a:ext uri="{FF2B5EF4-FFF2-40B4-BE49-F238E27FC236}">
                <a16:creationId xmlns:a16="http://schemas.microsoft.com/office/drawing/2014/main" id="{CABD5373-687B-F761-A498-8869F99C58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81" t="14094" r="2729" b="17197"/>
          <a:stretch/>
        </p:blipFill>
        <p:spPr>
          <a:xfrm>
            <a:off x="1960144" y="2013123"/>
            <a:ext cx="5223712" cy="294090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a Long Term Recovery Group (LTRG)? </a:t>
            </a:r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A long-term recovery group (LTRG) is a cooperative body made up of representatives from faith-based, non-profit, government, business and other organizations working within a community to assist individuals and families as they recover from disaster.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lang="en-US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501c3 nonprofit organization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How is a LTRG Formed?</a:t>
            </a:r>
            <a:endParaRPr dirty="0"/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After disaster, FEMA is deployed to disaster area</a:t>
            </a:r>
          </a:p>
          <a:p>
            <a:pPr lvl="1" indent="-342900">
              <a:buSzPts val="1800"/>
              <a:buChar char="●"/>
            </a:pPr>
            <a:r>
              <a:rPr lang="en" dirty="0"/>
              <a:t>Otis – Echo Mountain Fire</a:t>
            </a:r>
          </a:p>
          <a:p>
            <a:pPr marL="571500" lvl="1" indent="0">
              <a:buSzPts val="1800"/>
              <a:buNone/>
            </a:pP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A FEMA Volunteer Agency Liaison (VAL) works with the impacted disaster community and identifies community leaders to form the LTRG</a:t>
            </a:r>
            <a:endParaRPr dirty="0"/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is the Lincoln County LTRG?</a:t>
            </a:r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311700" y="11524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" dirty="0"/>
              <a:t>Serves all of Lincoln County</a:t>
            </a:r>
            <a:endParaRPr dirty="0"/>
          </a:p>
          <a:p>
            <a:r>
              <a:rPr lang="en" dirty="0"/>
              <a:t>Currently responding to 2020 Echo Mountain Wildfire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0E6137F-79B3-5612-70D4-696A0218CF3E}"/>
              </a:ext>
            </a:extLst>
          </p:cNvPr>
          <p:cNvSpPr/>
          <p:nvPr/>
        </p:nvSpPr>
        <p:spPr>
          <a:xfrm>
            <a:off x="4934464" y="2571750"/>
            <a:ext cx="3179805" cy="1726856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BAA916-8235-0182-FAB1-907D549A7E6F}"/>
              </a:ext>
            </a:extLst>
          </p:cNvPr>
          <p:cNvSpPr txBox="1"/>
          <p:nvPr/>
        </p:nvSpPr>
        <p:spPr>
          <a:xfrm>
            <a:off x="5212441" y="2835013"/>
            <a:ext cx="2652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On average, it takes </a:t>
            </a:r>
          </a:p>
          <a:p>
            <a:r>
              <a:rPr lang="en-US" sz="1800" b="1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5 – 7 years </a:t>
            </a:r>
            <a:r>
              <a:rPr lang="en-US" sz="18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for a community to recover from a major disaster 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1DBBE15-E132-86FA-2256-30BBF0391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70" y="2283244"/>
            <a:ext cx="3857625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6ED6A-55A9-09AE-917E-6A86D53FC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Unmet Needs Roundtable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F1AF3E-09DA-2584-5CF6-0EB8FB402E2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11700" y="1342925"/>
            <a:ext cx="4069800" cy="3264408"/>
          </a:xfrm>
        </p:spPr>
        <p:txBody>
          <a:bodyPr anchor="t">
            <a:normAutofit fontScale="92500" lnSpcReduction="20000"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Coordinates resource navigation, outreach, and program referrals throughout the case management process 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Disaster Case Managers present the unmet need of a disaster survivor to a committee of funders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solidFill>
                  <a:schemeClr val="accent1"/>
                </a:solidFill>
              </a:rPr>
              <a:t>The UNR has provided nearly </a:t>
            </a:r>
            <a:r>
              <a:rPr lang="en-US" b="1" dirty="0">
                <a:solidFill>
                  <a:schemeClr val="accent1"/>
                </a:solidFill>
              </a:rPr>
              <a:t>$500,000 </a:t>
            </a:r>
            <a:r>
              <a:rPr lang="en-US" dirty="0">
                <a:solidFill>
                  <a:schemeClr val="accent1"/>
                </a:solidFill>
              </a:rPr>
              <a:t>of private funding to Lincoln County wildfire survivors </a:t>
            </a:r>
          </a:p>
          <a:p>
            <a:pPr>
              <a:lnSpc>
                <a:spcPct val="105000"/>
              </a:lnSpc>
              <a:spcAft>
                <a:spcPts val="600"/>
              </a:spcAft>
              <a:buClr>
                <a:srgbClr val="000000"/>
              </a:buClr>
              <a:buFont typeface="Arial"/>
            </a:pPr>
            <a:endParaRPr lang="en-US" sz="1100" b="0" i="0" u="none" strike="noStrike" cap="none" dirty="0">
              <a:solidFill>
                <a:schemeClr val="accent1"/>
              </a:solidFill>
            </a:endParaRPr>
          </a:p>
          <a:p>
            <a:pPr marL="114300" indent="0">
              <a:lnSpc>
                <a:spcPct val="105000"/>
              </a:lnSpc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endParaRPr lang="en-US" sz="1100" b="0" i="0" u="none" strike="noStrike" cap="none" dirty="0">
              <a:solidFill>
                <a:schemeClr val="accent1"/>
              </a:solidFill>
            </a:endParaRPr>
          </a:p>
        </p:txBody>
      </p:sp>
      <p:pic>
        <p:nvPicPr>
          <p:cNvPr id="5" name="Picture 4" descr="A fenced off area with a hill behind it&#10;&#10;Description automatically generated">
            <a:extLst>
              <a:ext uri="{FF2B5EF4-FFF2-40B4-BE49-F238E27FC236}">
                <a16:creationId xmlns:a16="http://schemas.microsoft.com/office/drawing/2014/main" id="{13886B56-9B1A-E4A1-28C1-8F83EFEF9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342925"/>
            <a:ext cx="4048690" cy="303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233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58445-9DD2-EA1A-F36D-8E0B70381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Spiritual &amp; Emotional Care Committee</a:t>
            </a:r>
          </a:p>
        </p:txBody>
      </p:sp>
      <p:pic>
        <p:nvPicPr>
          <p:cNvPr id="6" name="Picture 5" descr="A group of people planting in a garden&#10;&#10;Description automatically generated">
            <a:extLst>
              <a:ext uri="{FF2B5EF4-FFF2-40B4-BE49-F238E27FC236}">
                <a16:creationId xmlns:a16="http://schemas.microsoft.com/office/drawing/2014/main" id="{2AC8C9E2-B0DA-22FF-E615-9EB28FFEE9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926" b="9749"/>
          <a:stretch/>
        </p:blipFill>
        <p:spPr>
          <a:xfrm>
            <a:off x="4653040" y="1382668"/>
            <a:ext cx="3551846" cy="3377762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879D4E6F-4006-1394-E875-6C67E25215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" t="2318" r="-2273" b="-2318"/>
          <a:stretch/>
        </p:blipFill>
        <p:spPr bwMode="auto">
          <a:xfrm>
            <a:off x="1169773" y="1382668"/>
            <a:ext cx="2619632" cy="349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163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8B791-B19D-3622-4323-3973144C7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Current Recovery Status – Echo Mountain Fire</a:t>
            </a:r>
          </a:p>
        </p:txBody>
      </p:sp>
      <p:pic>
        <p:nvPicPr>
          <p:cNvPr id="8" name="Picture 7" descr="A group of people sitting outside a building&#10;&#10;Description automatically generated">
            <a:extLst>
              <a:ext uri="{FF2B5EF4-FFF2-40B4-BE49-F238E27FC236}">
                <a16:creationId xmlns:a16="http://schemas.microsoft.com/office/drawing/2014/main" id="{B3170702-AC8E-1E7F-D849-6655E3D66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145" y="1425221"/>
            <a:ext cx="4056893" cy="304267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D69A0A1D-F735-E3F4-0192-8CEECB287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59" y="1425221"/>
            <a:ext cx="4056893" cy="304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861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AEA62AF-AAAC-0A2F-C4E4-933A3BFFF5F0}"/>
              </a:ext>
            </a:extLst>
          </p:cNvPr>
          <p:cNvSpPr txBox="1"/>
          <p:nvPr/>
        </p:nvSpPr>
        <p:spPr>
          <a:xfrm>
            <a:off x="3491127" y="1451102"/>
            <a:ext cx="4760264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1" dirty="0">
                <a:solidFill>
                  <a:srgbClr val="0028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Assistance is available to meet the unmet needs of eligible Homeowners as they complete the Rehabilitation or Replacement of their home. </a:t>
            </a:r>
          </a:p>
        </p:txBody>
      </p:sp>
      <p:pic>
        <p:nvPicPr>
          <p:cNvPr id="4" name="Picture 3" descr="A house with a porch and a driveway&#10;&#10;Description automatically generated with medium confidence">
            <a:extLst>
              <a:ext uri="{FF2B5EF4-FFF2-40B4-BE49-F238E27FC236}">
                <a16:creationId xmlns:a16="http://schemas.microsoft.com/office/drawing/2014/main" id="{F676403E-2837-C37B-AF7B-B7F67D890E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9" t="8735" r="22245" b="3363"/>
          <a:stretch/>
        </p:blipFill>
        <p:spPr>
          <a:xfrm>
            <a:off x="0" y="1268017"/>
            <a:ext cx="3272742" cy="31984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5DA3D5-54A7-77DA-6FD4-461858A68046}"/>
              </a:ext>
            </a:extLst>
          </p:cNvPr>
          <p:cNvSpPr txBox="1"/>
          <p:nvPr/>
        </p:nvSpPr>
        <p:spPr>
          <a:xfrm>
            <a:off x="3491128" y="2286811"/>
            <a:ext cx="5259681" cy="2077492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r>
              <a:rPr lang="en-US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HARP will provide grants for eligible </a:t>
            </a:r>
            <a:r>
              <a:rPr lang="en-US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reh</a:t>
            </a:r>
            <a:r>
              <a:rPr lang="en-US" sz="1200" b="1" dirty="0">
                <a:solidFill>
                  <a:srgbClr val="0028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abili</a:t>
            </a:r>
            <a:r>
              <a:rPr lang="en-US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tation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en-US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reconstruction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b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 </a:t>
            </a:r>
            <a:r>
              <a:rPr lang="en-US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replacement costs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including costs to comply with federal, state, and local construction standards. Eligible costs also include: </a:t>
            </a:r>
          </a:p>
          <a:p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14313" indent="-214313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latin typeface="Open Sans" panose="020B0306030504020204" pitchFamily="34" charset="0"/>
                <a:ea typeface="Open Sans" panose="020B0306030504020204" pitchFamily="34" charset="0"/>
                <a:cs typeface="Open Sans" panose="020B0306030504020204" pitchFamily="34" charset="0"/>
              </a:rPr>
              <a:t>Elevation</a:t>
            </a:r>
            <a:r>
              <a:rPr lang="en-US" sz="1200" dirty="0">
                <a:latin typeface="Open Sans" panose="020B0306030504020204" pitchFamily="34" charset="0"/>
                <a:ea typeface="Open Sans" panose="020B0306030504020204" pitchFamily="34" charset="0"/>
                <a:cs typeface="Open Sans" panose="020B0306030504020204" pitchFamily="34" charset="0"/>
              </a:rPr>
              <a:t>,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if approved</a:t>
            </a:r>
          </a:p>
          <a:p>
            <a:pPr marL="214313" indent="-214313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latin typeface="Open Sans" panose="020B0306030504020204" pitchFamily="34" charset="0"/>
                <a:ea typeface="Open Sans" panose="020B0306030504020204" pitchFamily="34" charset="0"/>
                <a:cs typeface="Open Sans" panose="020B0306030504020204" pitchFamily="34" charset="0"/>
              </a:rPr>
              <a:t>Fire hardening 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 other program-required mitigation </a:t>
            </a:r>
            <a:b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costs to help protect the home</a:t>
            </a:r>
          </a:p>
          <a:p>
            <a:pPr marL="214313" indent="-214313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latin typeface="Open Sans" panose="020B0306030504020204" pitchFamily="34" charset="0"/>
                <a:ea typeface="Open Sans" panose="020B0306030504020204" pitchFamily="34" charset="0"/>
                <a:cs typeface="Open Sans" panose="020B0306030504020204" pitchFamily="34" charset="0"/>
              </a:rPr>
              <a:t>Green Building Standards </a:t>
            </a:r>
          </a:p>
          <a:p>
            <a:pPr marL="214313" indent="-214313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latin typeface="Open Sans" panose="020B0306030504020204" pitchFamily="34" charset="0"/>
                <a:ea typeface="Open Sans" panose="020B0306030504020204" pitchFamily="34" charset="0"/>
                <a:cs typeface="Open Sans" panose="020B0306030504020204" pitchFamily="34" charset="0"/>
              </a:rPr>
              <a:t>Accessibility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for senior residents and individuals with disabilities</a:t>
            </a:r>
          </a:p>
        </p:txBody>
      </p:sp>
      <p:sp>
        <p:nvSpPr>
          <p:cNvPr id="2" name="Title 10">
            <a:extLst>
              <a:ext uri="{FF2B5EF4-FFF2-40B4-BE49-F238E27FC236}">
                <a16:creationId xmlns:a16="http://schemas.microsoft.com/office/drawing/2014/main" id="{327F8C40-44A9-42F9-C68C-6CA22A0A6F76}"/>
              </a:ext>
            </a:extLst>
          </p:cNvPr>
          <p:cNvSpPr txBox="1">
            <a:spLocks/>
          </p:cNvSpPr>
          <p:nvPr/>
        </p:nvSpPr>
        <p:spPr>
          <a:xfrm>
            <a:off x="101428" y="40121"/>
            <a:ext cx="7886700" cy="1273771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Homeowner Assistance and Reconstruction Program </a:t>
            </a:r>
          </a:p>
          <a:p>
            <a:r>
              <a:rPr lang="en-US" sz="2400" dirty="0"/>
              <a:t>(HARP) for Wildfire Survivors</a:t>
            </a:r>
          </a:p>
        </p:txBody>
      </p:sp>
    </p:spTree>
    <p:extLst>
      <p:ext uri="{BB962C8B-B14F-4D97-AF65-F5344CB8AC3E}">
        <p14:creationId xmlns:p14="http://schemas.microsoft.com/office/powerpoint/2010/main" val="1130908577"/>
      </p:ext>
    </p:extLst>
  </p:cSld>
  <p:clrMapOvr>
    <a:masterClrMapping/>
  </p:clrMapOvr>
</p:sld>
</file>

<file path=ppt/theme/theme1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CE93D8"/>
      </a:accent2>
      <a:accent3>
        <a:srgbClr val="4DB6AC"/>
      </a:accent3>
      <a:accent4>
        <a:srgbClr val="FF9800"/>
      </a:accent4>
      <a:accent5>
        <a:srgbClr val="009668"/>
      </a:accent5>
      <a:accent6>
        <a:srgbClr val="EEFF41"/>
      </a:accent6>
      <a:hlink>
        <a:srgbClr val="009668"/>
      </a:hlink>
      <a:folHlink>
        <a:srgbClr val="0096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8651</TotalTime>
  <Words>365</Words>
  <Application>Microsoft Office PowerPoint</Application>
  <PresentationFormat>On-screen Show (16:9)</PresentationFormat>
  <Paragraphs>47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PT Sans Narrow</vt:lpstr>
      <vt:lpstr>Open Sans</vt:lpstr>
      <vt:lpstr>Arial</vt:lpstr>
      <vt:lpstr>Century Gothic</vt:lpstr>
      <vt:lpstr>Open Sans Light</vt:lpstr>
      <vt:lpstr>Tropic</vt:lpstr>
      <vt:lpstr>Lincoln County Long Term Recovery Group (LTRG)</vt:lpstr>
      <vt:lpstr>Mission</vt:lpstr>
      <vt:lpstr>What is a Long Term Recovery Group (LTRG)? </vt:lpstr>
      <vt:lpstr>How is a LTRG Formed?</vt:lpstr>
      <vt:lpstr>Where is the Lincoln County LTRG?</vt:lpstr>
      <vt:lpstr>Unmet Needs Roundtable</vt:lpstr>
      <vt:lpstr>Spiritual &amp; Emotional Care Committee</vt:lpstr>
      <vt:lpstr>Current Recovery Status – Echo Mountain Fire</vt:lpstr>
      <vt:lpstr>PowerPoint Presentation</vt:lpstr>
      <vt:lpstr>More Info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Lincoln County Long Term Recovery Group (LTRG)</dc:title>
  <dc:creator>Allyson</dc:creator>
  <cp:lastModifiedBy>Allyson West</cp:lastModifiedBy>
  <cp:revision>10</cp:revision>
  <dcterms:modified xsi:type="dcterms:W3CDTF">2024-09-05T20:37:46Z</dcterms:modified>
</cp:coreProperties>
</file>