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85" r:id="rId6"/>
    <p:sldId id="264" r:id="rId7"/>
    <p:sldId id="265" r:id="rId8"/>
    <p:sldId id="266" r:id="rId9"/>
    <p:sldId id="267" r:id="rId10"/>
    <p:sldId id="289" r:id="rId11"/>
    <p:sldId id="290" r:id="rId12"/>
    <p:sldId id="291" r:id="rId13"/>
    <p:sldId id="270" r:id="rId14"/>
    <p:sldId id="259" r:id="rId15"/>
    <p:sldId id="260" r:id="rId16"/>
    <p:sldId id="272" r:id="rId17"/>
    <p:sldId id="273" r:id="rId18"/>
    <p:sldId id="271" r:id="rId19"/>
    <p:sldId id="274" r:id="rId20"/>
    <p:sldId id="275" r:id="rId21"/>
    <p:sldId id="276" r:id="rId22"/>
    <p:sldId id="277" r:id="rId23"/>
    <p:sldId id="278" r:id="rId24"/>
    <p:sldId id="279" r:id="rId25"/>
    <p:sldId id="287" r:id="rId26"/>
    <p:sldId id="281" r:id="rId27"/>
    <p:sldId id="282" r:id="rId28"/>
    <p:sldId id="283" r:id="rId29"/>
    <p:sldId id="288" r:id="rId30"/>
    <p:sldId id="284" r:id="rId31"/>
    <p:sldId id="286" r:id="rId32"/>
    <p:sldId id="257"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DFF5"/>
    <a:srgbClr val="FFF890"/>
    <a:srgbClr val="0077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8" autoAdjust="0"/>
    <p:restoredTop sz="94660"/>
  </p:normalViewPr>
  <p:slideViewPr>
    <p:cSldViewPr snapToGrid="0">
      <p:cViewPr varScale="1">
        <p:scale>
          <a:sx n="73" d="100"/>
          <a:sy n="73" d="100"/>
        </p:scale>
        <p:origin x="30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093439-9A3E-496C-82B3-E641DCC436D6}"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7D529AA7-1452-45DE-9714-53E3A4E1B042}">
      <dgm:prSet/>
      <dgm:spPr/>
      <dgm:t>
        <a:bodyPr/>
        <a:lstStyle/>
        <a:p>
          <a:r>
            <a:rPr lang="en-US" dirty="0"/>
            <a:t>Mission:</a:t>
          </a:r>
        </a:p>
        <a:p>
          <a:r>
            <a:rPr lang="en-US" dirty="0"/>
            <a:t> To promote health, well-being, and recovery by providing high quality services, that protect, heal, and empower everyone in Lincoln County and advance health equity for all.</a:t>
          </a:r>
        </a:p>
      </dgm:t>
    </dgm:pt>
    <dgm:pt modelId="{5EFCB2CB-3F82-4959-90B5-1E675D9F7D49}" type="parTrans" cxnId="{DAF1CB2A-56BC-4E87-B96C-48C5CD7835AA}">
      <dgm:prSet/>
      <dgm:spPr/>
      <dgm:t>
        <a:bodyPr/>
        <a:lstStyle/>
        <a:p>
          <a:endParaRPr lang="en-US"/>
        </a:p>
      </dgm:t>
    </dgm:pt>
    <dgm:pt modelId="{8CBDF3B0-6EAB-4D27-9D16-EB6F633EE2D2}" type="sibTrans" cxnId="{DAF1CB2A-56BC-4E87-B96C-48C5CD7835AA}">
      <dgm:prSet/>
      <dgm:spPr/>
      <dgm:t>
        <a:bodyPr/>
        <a:lstStyle/>
        <a:p>
          <a:endParaRPr lang="en-US"/>
        </a:p>
      </dgm:t>
    </dgm:pt>
    <dgm:pt modelId="{5CCC3BCD-F779-44C5-B42A-1F7101CAAED8}">
      <dgm:prSet/>
      <dgm:spPr/>
      <dgm:t>
        <a:bodyPr/>
        <a:lstStyle/>
        <a:p>
          <a:r>
            <a:rPr lang="en-US" dirty="0"/>
            <a:t>Vision:</a:t>
          </a:r>
        </a:p>
        <a:p>
          <a:r>
            <a:rPr lang="en-US" dirty="0"/>
            <a:t> A community committed to optimal health, wellness and recovery for all, including diverse and historically marginalized people, wherein everyone has equitable access to high quality, reliable, and timely services.</a:t>
          </a:r>
        </a:p>
      </dgm:t>
    </dgm:pt>
    <dgm:pt modelId="{395B641A-C525-4968-BDB1-5F5F499EAF49}" type="parTrans" cxnId="{5B6D4978-4C94-4CD1-BDAF-5C95A6CF3D09}">
      <dgm:prSet/>
      <dgm:spPr/>
      <dgm:t>
        <a:bodyPr/>
        <a:lstStyle/>
        <a:p>
          <a:endParaRPr lang="en-US"/>
        </a:p>
      </dgm:t>
    </dgm:pt>
    <dgm:pt modelId="{305E3947-C04A-4C36-8B3C-8407345F9AB6}" type="sibTrans" cxnId="{5B6D4978-4C94-4CD1-BDAF-5C95A6CF3D09}">
      <dgm:prSet/>
      <dgm:spPr/>
      <dgm:t>
        <a:bodyPr/>
        <a:lstStyle/>
        <a:p>
          <a:endParaRPr lang="en-US"/>
        </a:p>
      </dgm:t>
    </dgm:pt>
    <dgm:pt modelId="{C2087732-2F38-4EDD-88DA-7F60C84A4F21}" type="pres">
      <dgm:prSet presAssocID="{9F093439-9A3E-496C-82B3-E641DCC436D6}" presName="linear" presStyleCnt="0">
        <dgm:presLayoutVars>
          <dgm:animLvl val="lvl"/>
          <dgm:resizeHandles val="exact"/>
        </dgm:presLayoutVars>
      </dgm:prSet>
      <dgm:spPr/>
    </dgm:pt>
    <dgm:pt modelId="{1F4907F6-4972-4BBA-A067-66058121CD2D}" type="pres">
      <dgm:prSet presAssocID="{7D529AA7-1452-45DE-9714-53E3A4E1B042}" presName="parentText" presStyleLbl="node1" presStyleIdx="0" presStyleCnt="2">
        <dgm:presLayoutVars>
          <dgm:chMax val="0"/>
          <dgm:bulletEnabled val="1"/>
        </dgm:presLayoutVars>
      </dgm:prSet>
      <dgm:spPr/>
    </dgm:pt>
    <dgm:pt modelId="{5104EB2C-DD79-434E-926E-06C46DB8C4E2}" type="pres">
      <dgm:prSet presAssocID="{8CBDF3B0-6EAB-4D27-9D16-EB6F633EE2D2}" presName="spacer" presStyleCnt="0"/>
      <dgm:spPr/>
    </dgm:pt>
    <dgm:pt modelId="{2267C94F-4009-4671-964D-A89F72B8B088}" type="pres">
      <dgm:prSet presAssocID="{5CCC3BCD-F779-44C5-B42A-1F7101CAAED8}" presName="parentText" presStyleLbl="node1" presStyleIdx="1" presStyleCnt="2">
        <dgm:presLayoutVars>
          <dgm:chMax val="0"/>
          <dgm:bulletEnabled val="1"/>
        </dgm:presLayoutVars>
      </dgm:prSet>
      <dgm:spPr/>
    </dgm:pt>
  </dgm:ptLst>
  <dgm:cxnLst>
    <dgm:cxn modelId="{81C77813-A1F5-46E7-9D5D-D48302FC8347}" type="presOf" srcId="{9F093439-9A3E-496C-82B3-E641DCC436D6}" destId="{C2087732-2F38-4EDD-88DA-7F60C84A4F21}" srcOrd="0" destOrd="0" presId="urn:microsoft.com/office/officeart/2005/8/layout/vList2"/>
    <dgm:cxn modelId="{DAF1CB2A-56BC-4E87-B96C-48C5CD7835AA}" srcId="{9F093439-9A3E-496C-82B3-E641DCC436D6}" destId="{7D529AA7-1452-45DE-9714-53E3A4E1B042}" srcOrd="0" destOrd="0" parTransId="{5EFCB2CB-3F82-4959-90B5-1E675D9F7D49}" sibTransId="{8CBDF3B0-6EAB-4D27-9D16-EB6F633EE2D2}"/>
    <dgm:cxn modelId="{5B6D4978-4C94-4CD1-BDAF-5C95A6CF3D09}" srcId="{9F093439-9A3E-496C-82B3-E641DCC436D6}" destId="{5CCC3BCD-F779-44C5-B42A-1F7101CAAED8}" srcOrd="1" destOrd="0" parTransId="{395B641A-C525-4968-BDB1-5F5F499EAF49}" sibTransId="{305E3947-C04A-4C36-8B3C-8407345F9AB6}"/>
    <dgm:cxn modelId="{F6B77A5A-FEFC-40D4-94F2-6608D781D941}" type="presOf" srcId="{5CCC3BCD-F779-44C5-B42A-1F7101CAAED8}" destId="{2267C94F-4009-4671-964D-A89F72B8B088}" srcOrd="0" destOrd="0" presId="urn:microsoft.com/office/officeart/2005/8/layout/vList2"/>
    <dgm:cxn modelId="{347BACEC-9DC0-4006-B998-9DF0CFE79F86}" type="presOf" srcId="{7D529AA7-1452-45DE-9714-53E3A4E1B042}" destId="{1F4907F6-4972-4BBA-A067-66058121CD2D}" srcOrd="0" destOrd="0" presId="urn:microsoft.com/office/officeart/2005/8/layout/vList2"/>
    <dgm:cxn modelId="{0AC865B7-5C39-454E-A73B-F5CDAA3BFA2E}" type="presParOf" srcId="{C2087732-2F38-4EDD-88DA-7F60C84A4F21}" destId="{1F4907F6-4972-4BBA-A067-66058121CD2D}" srcOrd="0" destOrd="0" presId="urn:microsoft.com/office/officeart/2005/8/layout/vList2"/>
    <dgm:cxn modelId="{C2363EBC-CDD9-4D7E-956F-4C7E3E22BA17}" type="presParOf" srcId="{C2087732-2F38-4EDD-88DA-7F60C84A4F21}" destId="{5104EB2C-DD79-434E-926E-06C46DB8C4E2}" srcOrd="1" destOrd="0" presId="urn:microsoft.com/office/officeart/2005/8/layout/vList2"/>
    <dgm:cxn modelId="{E722FB7E-1028-4D0A-95D2-13F30A722D9C}" type="presParOf" srcId="{C2087732-2F38-4EDD-88DA-7F60C84A4F21}" destId="{2267C94F-4009-4671-964D-A89F72B8B08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526D5E0-B2F4-409F-AF9B-F8475F4E269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6D3CC79-E831-4B1E-B0D9-5039A9EB4A59}">
      <dgm:prSet/>
      <dgm:spPr/>
      <dgm:t>
        <a:bodyPr/>
        <a:lstStyle/>
        <a:p>
          <a:r>
            <a:rPr lang="en-US" dirty="0"/>
            <a:t>HRSA Grant </a:t>
          </a:r>
        </a:p>
      </dgm:t>
    </dgm:pt>
    <dgm:pt modelId="{A7F6AF44-906A-459E-9CC6-47748C6915BC}" type="parTrans" cxnId="{94BE933D-E5FC-4FA7-8A34-C7BC680ED315}">
      <dgm:prSet/>
      <dgm:spPr/>
      <dgm:t>
        <a:bodyPr/>
        <a:lstStyle/>
        <a:p>
          <a:endParaRPr lang="en-US"/>
        </a:p>
      </dgm:t>
    </dgm:pt>
    <dgm:pt modelId="{D1396493-2ABD-4A8C-989F-BC27A3640DFC}" type="sibTrans" cxnId="{94BE933D-E5FC-4FA7-8A34-C7BC680ED315}">
      <dgm:prSet/>
      <dgm:spPr/>
      <dgm:t>
        <a:bodyPr/>
        <a:lstStyle/>
        <a:p>
          <a:endParaRPr lang="en-US"/>
        </a:p>
      </dgm:t>
    </dgm:pt>
    <dgm:pt modelId="{E4F4BA2D-A735-4006-87E6-473777462F28}">
      <dgm:prSet/>
      <dgm:spPr/>
      <dgm:t>
        <a:bodyPr/>
        <a:lstStyle/>
        <a:p>
          <a:r>
            <a:rPr lang="en-US" dirty="0"/>
            <a:t>Fund Balance</a:t>
          </a:r>
        </a:p>
      </dgm:t>
    </dgm:pt>
    <dgm:pt modelId="{CDC47208-304E-47FC-9071-3A4C69E5AD93}" type="parTrans" cxnId="{6272D9E4-C684-4377-BFEE-1D162219818C}">
      <dgm:prSet/>
      <dgm:spPr/>
      <dgm:t>
        <a:bodyPr/>
        <a:lstStyle/>
        <a:p>
          <a:endParaRPr lang="en-US"/>
        </a:p>
      </dgm:t>
    </dgm:pt>
    <dgm:pt modelId="{68D5B397-8823-4E4E-8EFD-0F415A5BBF3F}" type="sibTrans" cxnId="{6272D9E4-C684-4377-BFEE-1D162219818C}">
      <dgm:prSet/>
      <dgm:spPr/>
      <dgm:t>
        <a:bodyPr/>
        <a:lstStyle/>
        <a:p>
          <a:endParaRPr lang="en-US"/>
        </a:p>
      </dgm:t>
    </dgm:pt>
    <dgm:pt modelId="{55BBD3E0-9EC8-4BB5-BA9C-CB923D08A2F4}">
      <dgm:prSet/>
      <dgm:spPr/>
      <dgm:t>
        <a:bodyPr/>
        <a:lstStyle/>
        <a:p>
          <a:r>
            <a:rPr lang="en-US" dirty="0"/>
            <a:t>Fee for Service Revenue</a:t>
          </a:r>
        </a:p>
      </dgm:t>
    </dgm:pt>
    <dgm:pt modelId="{D6DCAD1B-E2A3-4B78-81E1-D6287F2A3B93}" type="parTrans" cxnId="{1AD3DABB-D321-4FD8-B44C-CB4E1857C0EF}">
      <dgm:prSet/>
      <dgm:spPr/>
    </dgm:pt>
    <dgm:pt modelId="{ECE33E83-48BC-4446-A9B7-17E6F3CA8A0D}" type="sibTrans" cxnId="{1AD3DABB-D321-4FD8-B44C-CB4E1857C0EF}">
      <dgm:prSet/>
      <dgm:spPr/>
    </dgm:pt>
    <dgm:pt modelId="{B0151D41-D8A6-401F-AE0A-784022803C6F}">
      <dgm:prSet/>
      <dgm:spPr/>
      <dgm:t>
        <a:bodyPr/>
        <a:lstStyle/>
        <a:p>
          <a:r>
            <a:rPr lang="en-US" dirty="0"/>
            <a:t>WRAP payment for Medicaid reimbursable care</a:t>
          </a:r>
        </a:p>
      </dgm:t>
    </dgm:pt>
    <dgm:pt modelId="{49C92FFB-7B2D-4885-B1D6-123178155E3E}" type="parTrans" cxnId="{EEBB84CE-419B-4507-AADE-657DF51BBC6B}">
      <dgm:prSet/>
      <dgm:spPr/>
    </dgm:pt>
    <dgm:pt modelId="{4484CD45-035C-4F89-B6EE-7349A6F633FC}" type="sibTrans" cxnId="{EEBB84CE-419B-4507-AADE-657DF51BBC6B}">
      <dgm:prSet/>
      <dgm:spPr/>
    </dgm:pt>
    <dgm:pt modelId="{DBB2F509-96B9-4359-AA98-D25A23C8A990}">
      <dgm:prSet/>
      <dgm:spPr/>
      <dgm:t>
        <a:bodyPr/>
        <a:lstStyle/>
        <a:p>
          <a:r>
            <a:rPr lang="en-US" dirty="0"/>
            <a:t>OHA Grant for SBHC</a:t>
          </a:r>
        </a:p>
      </dgm:t>
    </dgm:pt>
    <dgm:pt modelId="{2D426289-D126-4687-B9B3-DEB6EAD5CA41}" type="parTrans" cxnId="{E6D2CD2A-0D95-40DE-8ECB-1D4E3D6D6CE8}">
      <dgm:prSet/>
      <dgm:spPr/>
    </dgm:pt>
    <dgm:pt modelId="{B4998DCF-24BE-4134-A3AF-2FD84C4D7095}" type="sibTrans" cxnId="{E6D2CD2A-0D95-40DE-8ECB-1D4E3D6D6CE8}">
      <dgm:prSet/>
      <dgm:spPr/>
    </dgm:pt>
    <dgm:pt modelId="{2A972EF3-4338-4D55-B881-1FEFDB845C1B}">
      <dgm:prSet/>
      <dgm:spPr/>
      <dgm:t>
        <a:bodyPr/>
        <a:lstStyle/>
        <a:p>
          <a:r>
            <a:rPr lang="en-US" dirty="0"/>
            <a:t>Incentive Funding awards</a:t>
          </a:r>
        </a:p>
      </dgm:t>
    </dgm:pt>
    <dgm:pt modelId="{58818031-BF1A-48F5-B6CE-DCA795E04414}" type="parTrans" cxnId="{4171E62E-D0D5-4B74-8AE1-675FEF72CE90}">
      <dgm:prSet/>
      <dgm:spPr/>
    </dgm:pt>
    <dgm:pt modelId="{E148330C-914A-4E63-9486-9FA43996B696}" type="sibTrans" cxnId="{4171E62E-D0D5-4B74-8AE1-675FEF72CE90}">
      <dgm:prSet/>
      <dgm:spPr/>
    </dgm:pt>
    <dgm:pt modelId="{2C25DF1A-243C-49E7-BF0C-22D5AB1F6F18}">
      <dgm:prSet/>
      <dgm:spPr/>
      <dgm:t>
        <a:bodyPr/>
        <a:lstStyle/>
        <a:p>
          <a:r>
            <a:rPr lang="en-US" dirty="0"/>
            <a:t>VA contract</a:t>
          </a:r>
        </a:p>
      </dgm:t>
    </dgm:pt>
    <dgm:pt modelId="{F583B1BB-48B9-41E3-82E3-0072509593B5}" type="parTrans" cxnId="{77C31750-A7AD-4250-B87B-590ED7A599C3}">
      <dgm:prSet/>
      <dgm:spPr/>
    </dgm:pt>
    <dgm:pt modelId="{842FDAAF-21D1-4B9D-BDE2-C202F20E4BDA}" type="sibTrans" cxnId="{77C31750-A7AD-4250-B87B-590ED7A599C3}">
      <dgm:prSet/>
      <dgm:spPr/>
    </dgm:pt>
    <dgm:pt modelId="{DCD2CDB4-AE57-42C7-B65A-4FB8974FD548}">
      <dgm:prSet/>
      <dgm:spPr/>
      <dgm:t>
        <a:bodyPr/>
        <a:lstStyle/>
        <a:p>
          <a:r>
            <a:rPr lang="en-US" dirty="0"/>
            <a:t>Measure 110 for the OBAT Program</a:t>
          </a:r>
        </a:p>
      </dgm:t>
    </dgm:pt>
    <dgm:pt modelId="{27AEC963-7228-4BF5-8E72-CECC113570CB}" type="parTrans" cxnId="{E80F124F-01A3-42CA-8195-6A4F77ABAE16}">
      <dgm:prSet/>
      <dgm:spPr/>
    </dgm:pt>
    <dgm:pt modelId="{AD38C088-63E2-4601-BF3C-066B6926F520}" type="sibTrans" cxnId="{E80F124F-01A3-42CA-8195-6A4F77ABAE16}">
      <dgm:prSet/>
      <dgm:spPr/>
    </dgm:pt>
    <dgm:pt modelId="{F8FBC666-C3D5-47D0-BCD6-1BE4D26B9C73}" type="pres">
      <dgm:prSet presAssocID="{1526D5E0-B2F4-409F-AF9B-F8475F4E2692}" presName="linear" presStyleCnt="0">
        <dgm:presLayoutVars>
          <dgm:animLvl val="lvl"/>
          <dgm:resizeHandles val="exact"/>
        </dgm:presLayoutVars>
      </dgm:prSet>
      <dgm:spPr/>
    </dgm:pt>
    <dgm:pt modelId="{3BE53171-D18A-4EC8-A397-F59D002FC32E}" type="pres">
      <dgm:prSet presAssocID="{55BBD3E0-9EC8-4BB5-BA9C-CB923D08A2F4}" presName="parentText" presStyleLbl="node1" presStyleIdx="0" presStyleCnt="8">
        <dgm:presLayoutVars>
          <dgm:chMax val="0"/>
          <dgm:bulletEnabled val="1"/>
        </dgm:presLayoutVars>
      </dgm:prSet>
      <dgm:spPr/>
    </dgm:pt>
    <dgm:pt modelId="{A6948CBF-113F-4BEC-86B9-58ED02404A04}" type="pres">
      <dgm:prSet presAssocID="{ECE33E83-48BC-4446-A9B7-17E6F3CA8A0D}" presName="spacer" presStyleCnt="0"/>
      <dgm:spPr/>
    </dgm:pt>
    <dgm:pt modelId="{A3B50683-55DE-4D93-821A-D118ECC490C6}" type="pres">
      <dgm:prSet presAssocID="{B0151D41-D8A6-401F-AE0A-784022803C6F}" presName="parentText" presStyleLbl="node1" presStyleIdx="1" presStyleCnt="8">
        <dgm:presLayoutVars>
          <dgm:chMax val="0"/>
          <dgm:bulletEnabled val="1"/>
        </dgm:presLayoutVars>
      </dgm:prSet>
      <dgm:spPr/>
    </dgm:pt>
    <dgm:pt modelId="{09345370-4B60-460A-8C25-16B30D8529B7}" type="pres">
      <dgm:prSet presAssocID="{4484CD45-035C-4F89-B6EE-7349A6F633FC}" presName="spacer" presStyleCnt="0"/>
      <dgm:spPr/>
    </dgm:pt>
    <dgm:pt modelId="{FFF90745-BC4C-43D7-8A57-394E7DB386E6}" type="pres">
      <dgm:prSet presAssocID="{C6D3CC79-E831-4B1E-B0D9-5039A9EB4A59}" presName="parentText" presStyleLbl="node1" presStyleIdx="2" presStyleCnt="8">
        <dgm:presLayoutVars>
          <dgm:chMax val="0"/>
          <dgm:bulletEnabled val="1"/>
        </dgm:presLayoutVars>
      </dgm:prSet>
      <dgm:spPr/>
    </dgm:pt>
    <dgm:pt modelId="{A601BAEC-7D61-4DAA-BC12-D955D79E116A}" type="pres">
      <dgm:prSet presAssocID="{D1396493-2ABD-4A8C-989F-BC27A3640DFC}" presName="spacer" presStyleCnt="0"/>
      <dgm:spPr/>
    </dgm:pt>
    <dgm:pt modelId="{84997319-AA78-4BC3-957C-A47DAABEFCF8}" type="pres">
      <dgm:prSet presAssocID="{2A972EF3-4338-4D55-B881-1FEFDB845C1B}" presName="parentText" presStyleLbl="node1" presStyleIdx="3" presStyleCnt="8">
        <dgm:presLayoutVars>
          <dgm:chMax val="0"/>
          <dgm:bulletEnabled val="1"/>
        </dgm:presLayoutVars>
      </dgm:prSet>
      <dgm:spPr/>
    </dgm:pt>
    <dgm:pt modelId="{2454004B-4B2A-4A7B-B1CD-D140C6318EE5}" type="pres">
      <dgm:prSet presAssocID="{E148330C-914A-4E63-9486-9FA43996B696}" presName="spacer" presStyleCnt="0"/>
      <dgm:spPr/>
    </dgm:pt>
    <dgm:pt modelId="{E1B212C1-5306-43E0-8FA0-89C5FA97C6F7}" type="pres">
      <dgm:prSet presAssocID="{DBB2F509-96B9-4359-AA98-D25A23C8A990}" presName="parentText" presStyleLbl="node1" presStyleIdx="4" presStyleCnt="8">
        <dgm:presLayoutVars>
          <dgm:chMax val="0"/>
          <dgm:bulletEnabled val="1"/>
        </dgm:presLayoutVars>
      </dgm:prSet>
      <dgm:spPr/>
    </dgm:pt>
    <dgm:pt modelId="{E39C4A15-FCCB-4078-9D04-9C48925771CB}" type="pres">
      <dgm:prSet presAssocID="{B4998DCF-24BE-4134-A3AF-2FD84C4D7095}" presName="spacer" presStyleCnt="0"/>
      <dgm:spPr/>
    </dgm:pt>
    <dgm:pt modelId="{FF4E01E4-9169-469C-9797-06EA95B17059}" type="pres">
      <dgm:prSet presAssocID="{2C25DF1A-243C-49E7-BF0C-22D5AB1F6F18}" presName="parentText" presStyleLbl="node1" presStyleIdx="5" presStyleCnt="8">
        <dgm:presLayoutVars>
          <dgm:chMax val="0"/>
          <dgm:bulletEnabled val="1"/>
        </dgm:presLayoutVars>
      </dgm:prSet>
      <dgm:spPr/>
    </dgm:pt>
    <dgm:pt modelId="{9686AF01-CC3B-4741-8075-8861D0A2B977}" type="pres">
      <dgm:prSet presAssocID="{842FDAAF-21D1-4B9D-BDE2-C202F20E4BDA}" presName="spacer" presStyleCnt="0"/>
      <dgm:spPr/>
    </dgm:pt>
    <dgm:pt modelId="{8919695B-27B7-4DF1-AB83-3CAEE7801E63}" type="pres">
      <dgm:prSet presAssocID="{DCD2CDB4-AE57-42C7-B65A-4FB8974FD548}" presName="parentText" presStyleLbl="node1" presStyleIdx="6" presStyleCnt="8">
        <dgm:presLayoutVars>
          <dgm:chMax val="0"/>
          <dgm:bulletEnabled val="1"/>
        </dgm:presLayoutVars>
      </dgm:prSet>
      <dgm:spPr/>
    </dgm:pt>
    <dgm:pt modelId="{6CF9E1C3-3657-4904-BD40-BAE0BD037A15}" type="pres">
      <dgm:prSet presAssocID="{AD38C088-63E2-4601-BF3C-066B6926F520}" presName="spacer" presStyleCnt="0"/>
      <dgm:spPr/>
    </dgm:pt>
    <dgm:pt modelId="{9BEF96AC-DFC9-4465-86BB-89930EA5E62F}" type="pres">
      <dgm:prSet presAssocID="{E4F4BA2D-A735-4006-87E6-473777462F28}" presName="parentText" presStyleLbl="node1" presStyleIdx="7" presStyleCnt="8">
        <dgm:presLayoutVars>
          <dgm:chMax val="0"/>
          <dgm:bulletEnabled val="1"/>
        </dgm:presLayoutVars>
      </dgm:prSet>
      <dgm:spPr/>
    </dgm:pt>
  </dgm:ptLst>
  <dgm:cxnLst>
    <dgm:cxn modelId="{1FF59612-CBD1-4AAD-8216-7698E5358363}" type="presOf" srcId="{1526D5E0-B2F4-409F-AF9B-F8475F4E2692}" destId="{F8FBC666-C3D5-47D0-BCD6-1BE4D26B9C73}" srcOrd="0" destOrd="0" presId="urn:microsoft.com/office/officeart/2005/8/layout/vList2"/>
    <dgm:cxn modelId="{E6D2CD2A-0D95-40DE-8ECB-1D4E3D6D6CE8}" srcId="{1526D5E0-B2F4-409F-AF9B-F8475F4E2692}" destId="{DBB2F509-96B9-4359-AA98-D25A23C8A990}" srcOrd="4" destOrd="0" parTransId="{2D426289-D126-4687-B9B3-DEB6EAD5CA41}" sibTransId="{B4998DCF-24BE-4134-A3AF-2FD84C4D7095}"/>
    <dgm:cxn modelId="{4171E62E-D0D5-4B74-8AE1-675FEF72CE90}" srcId="{1526D5E0-B2F4-409F-AF9B-F8475F4E2692}" destId="{2A972EF3-4338-4D55-B881-1FEFDB845C1B}" srcOrd="3" destOrd="0" parTransId="{58818031-BF1A-48F5-B6CE-DCA795E04414}" sibTransId="{E148330C-914A-4E63-9486-9FA43996B696}"/>
    <dgm:cxn modelId="{94BE933D-E5FC-4FA7-8A34-C7BC680ED315}" srcId="{1526D5E0-B2F4-409F-AF9B-F8475F4E2692}" destId="{C6D3CC79-E831-4B1E-B0D9-5039A9EB4A59}" srcOrd="2" destOrd="0" parTransId="{A7F6AF44-906A-459E-9CC6-47748C6915BC}" sibTransId="{D1396493-2ABD-4A8C-989F-BC27A3640DFC}"/>
    <dgm:cxn modelId="{E80F124F-01A3-42CA-8195-6A4F77ABAE16}" srcId="{1526D5E0-B2F4-409F-AF9B-F8475F4E2692}" destId="{DCD2CDB4-AE57-42C7-B65A-4FB8974FD548}" srcOrd="6" destOrd="0" parTransId="{27AEC963-7228-4BF5-8E72-CECC113570CB}" sibTransId="{AD38C088-63E2-4601-BF3C-066B6926F520}"/>
    <dgm:cxn modelId="{77C31750-A7AD-4250-B87B-590ED7A599C3}" srcId="{1526D5E0-B2F4-409F-AF9B-F8475F4E2692}" destId="{2C25DF1A-243C-49E7-BF0C-22D5AB1F6F18}" srcOrd="5" destOrd="0" parTransId="{F583B1BB-48B9-41E3-82E3-0072509593B5}" sibTransId="{842FDAAF-21D1-4B9D-BDE2-C202F20E4BDA}"/>
    <dgm:cxn modelId="{300A0758-4260-45CD-AB05-31D4EFED42CF}" type="presOf" srcId="{E4F4BA2D-A735-4006-87E6-473777462F28}" destId="{9BEF96AC-DFC9-4465-86BB-89930EA5E62F}" srcOrd="0" destOrd="0" presId="urn:microsoft.com/office/officeart/2005/8/layout/vList2"/>
    <dgm:cxn modelId="{F8683C82-9E35-4662-B339-608740D3B859}" type="presOf" srcId="{C6D3CC79-E831-4B1E-B0D9-5039A9EB4A59}" destId="{FFF90745-BC4C-43D7-8A57-394E7DB386E6}" srcOrd="0" destOrd="0" presId="urn:microsoft.com/office/officeart/2005/8/layout/vList2"/>
    <dgm:cxn modelId="{F01F6D8B-E7DC-492C-BF7E-2EDCFD4CA417}" type="presOf" srcId="{DCD2CDB4-AE57-42C7-B65A-4FB8974FD548}" destId="{8919695B-27B7-4DF1-AB83-3CAEE7801E63}" srcOrd="0" destOrd="0" presId="urn:microsoft.com/office/officeart/2005/8/layout/vList2"/>
    <dgm:cxn modelId="{C190D898-CF5A-41EA-8357-6DB49B208A24}" type="presOf" srcId="{DBB2F509-96B9-4359-AA98-D25A23C8A990}" destId="{E1B212C1-5306-43E0-8FA0-89C5FA97C6F7}" srcOrd="0" destOrd="0" presId="urn:microsoft.com/office/officeart/2005/8/layout/vList2"/>
    <dgm:cxn modelId="{7821E9A2-60BB-444F-8EAD-01B97AD5F5EB}" type="presOf" srcId="{2C25DF1A-243C-49E7-BF0C-22D5AB1F6F18}" destId="{FF4E01E4-9169-469C-9797-06EA95B17059}" srcOrd="0" destOrd="0" presId="urn:microsoft.com/office/officeart/2005/8/layout/vList2"/>
    <dgm:cxn modelId="{CA97E2A7-1CFD-45C2-A3B5-5FB56D617814}" type="presOf" srcId="{B0151D41-D8A6-401F-AE0A-784022803C6F}" destId="{A3B50683-55DE-4D93-821A-D118ECC490C6}" srcOrd="0" destOrd="0" presId="urn:microsoft.com/office/officeart/2005/8/layout/vList2"/>
    <dgm:cxn modelId="{00772AAD-961A-486A-9D46-C01FEC57B364}" type="presOf" srcId="{2A972EF3-4338-4D55-B881-1FEFDB845C1B}" destId="{84997319-AA78-4BC3-957C-A47DAABEFCF8}" srcOrd="0" destOrd="0" presId="urn:microsoft.com/office/officeart/2005/8/layout/vList2"/>
    <dgm:cxn modelId="{536712B7-B17A-4F18-A4D0-1C9E510AB886}" type="presOf" srcId="{55BBD3E0-9EC8-4BB5-BA9C-CB923D08A2F4}" destId="{3BE53171-D18A-4EC8-A397-F59D002FC32E}" srcOrd="0" destOrd="0" presId="urn:microsoft.com/office/officeart/2005/8/layout/vList2"/>
    <dgm:cxn modelId="{1AD3DABB-D321-4FD8-B44C-CB4E1857C0EF}" srcId="{1526D5E0-B2F4-409F-AF9B-F8475F4E2692}" destId="{55BBD3E0-9EC8-4BB5-BA9C-CB923D08A2F4}" srcOrd="0" destOrd="0" parTransId="{D6DCAD1B-E2A3-4B78-81E1-D6287F2A3B93}" sibTransId="{ECE33E83-48BC-4446-A9B7-17E6F3CA8A0D}"/>
    <dgm:cxn modelId="{EEBB84CE-419B-4507-AADE-657DF51BBC6B}" srcId="{1526D5E0-B2F4-409F-AF9B-F8475F4E2692}" destId="{B0151D41-D8A6-401F-AE0A-784022803C6F}" srcOrd="1" destOrd="0" parTransId="{49C92FFB-7B2D-4885-B1D6-123178155E3E}" sibTransId="{4484CD45-035C-4F89-B6EE-7349A6F633FC}"/>
    <dgm:cxn modelId="{6272D9E4-C684-4377-BFEE-1D162219818C}" srcId="{1526D5E0-B2F4-409F-AF9B-F8475F4E2692}" destId="{E4F4BA2D-A735-4006-87E6-473777462F28}" srcOrd="7" destOrd="0" parTransId="{CDC47208-304E-47FC-9071-3A4C69E5AD93}" sibTransId="{68D5B397-8823-4E4E-8EFD-0F415A5BBF3F}"/>
    <dgm:cxn modelId="{AE24ABB0-B08B-4927-A2EA-7B56ACDEAA88}" type="presParOf" srcId="{F8FBC666-C3D5-47D0-BCD6-1BE4D26B9C73}" destId="{3BE53171-D18A-4EC8-A397-F59D002FC32E}" srcOrd="0" destOrd="0" presId="urn:microsoft.com/office/officeart/2005/8/layout/vList2"/>
    <dgm:cxn modelId="{50961BF2-B5B2-4DB4-9DEA-2AD2BF3DE561}" type="presParOf" srcId="{F8FBC666-C3D5-47D0-BCD6-1BE4D26B9C73}" destId="{A6948CBF-113F-4BEC-86B9-58ED02404A04}" srcOrd="1" destOrd="0" presId="urn:microsoft.com/office/officeart/2005/8/layout/vList2"/>
    <dgm:cxn modelId="{3232305C-C386-4DC7-A565-2B53C8970EBC}" type="presParOf" srcId="{F8FBC666-C3D5-47D0-BCD6-1BE4D26B9C73}" destId="{A3B50683-55DE-4D93-821A-D118ECC490C6}" srcOrd="2" destOrd="0" presId="urn:microsoft.com/office/officeart/2005/8/layout/vList2"/>
    <dgm:cxn modelId="{5C4D2F5D-3CBF-4C31-B095-16966C13EAB5}" type="presParOf" srcId="{F8FBC666-C3D5-47D0-BCD6-1BE4D26B9C73}" destId="{09345370-4B60-460A-8C25-16B30D8529B7}" srcOrd="3" destOrd="0" presId="urn:microsoft.com/office/officeart/2005/8/layout/vList2"/>
    <dgm:cxn modelId="{6650FC8A-FBBA-4334-A133-1C6B567C109C}" type="presParOf" srcId="{F8FBC666-C3D5-47D0-BCD6-1BE4D26B9C73}" destId="{FFF90745-BC4C-43D7-8A57-394E7DB386E6}" srcOrd="4" destOrd="0" presId="urn:microsoft.com/office/officeart/2005/8/layout/vList2"/>
    <dgm:cxn modelId="{AA0E23C0-8F6F-4E39-BE2C-7C69E316EAD1}" type="presParOf" srcId="{F8FBC666-C3D5-47D0-BCD6-1BE4D26B9C73}" destId="{A601BAEC-7D61-4DAA-BC12-D955D79E116A}" srcOrd="5" destOrd="0" presId="urn:microsoft.com/office/officeart/2005/8/layout/vList2"/>
    <dgm:cxn modelId="{9DF1D355-A608-4357-B879-8201D9E496D6}" type="presParOf" srcId="{F8FBC666-C3D5-47D0-BCD6-1BE4D26B9C73}" destId="{84997319-AA78-4BC3-957C-A47DAABEFCF8}" srcOrd="6" destOrd="0" presId="urn:microsoft.com/office/officeart/2005/8/layout/vList2"/>
    <dgm:cxn modelId="{1FE19A24-E7DA-4B5F-AC71-A41171CB23E4}" type="presParOf" srcId="{F8FBC666-C3D5-47D0-BCD6-1BE4D26B9C73}" destId="{2454004B-4B2A-4A7B-B1CD-D140C6318EE5}" srcOrd="7" destOrd="0" presId="urn:microsoft.com/office/officeart/2005/8/layout/vList2"/>
    <dgm:cxn modelId="{BE46B748-9A10-4E3E-A117-4FA9FB3EAFC1}" type="presParOf" srcId="{F8FBC666-C3D5-47D0-BCD6-1BE4D26B9C73}" destId="{E1B212C1-5306-43E0-8FA0-89C5FA97C6F7}" srcOrd="8" destOrd="0" presId="urn:microsoft.com/office/officeart/2005/8/layout/vList2"/>
    <dgm:cxn modelId="{8D908410-2F80-40D7-9EEA-9334F0DCC59D}" type="presParOf" srcId="{F8FBC666-C3D5-47D0-BCD6-1BE4D26B9C73}" destId="{E39C4A15-FCCB-4078-9D04-9C48925771CB}" srcOrd="9" destOrd="0" presId="urn:microsoft.com/office/officeart/2005/8/layout/vList2"/>
    <dgm:cxn modelId="{92A9ECDF-7008-41BE-B8CA-3F8B8E7FA41A}" type="presParOf" srcId="{F8FBC666-C3D5-47D0-BCD6-1BE4D26B9C73}" destId="{FF4E01E4-9169-469C-9797-06EA95B17059}" srcOrd="10" destOrd="0" presId="urn:microsoft.com/office/officeart/2005/8/layout/vList2"/>
    <dgm:cxn modelId="{A790E490-2143-42C1-BD2C-3DE55C981133}" type="presParOf" srcId="{F8FBC666-C3D5-47D0-BCD6-1BE4D26B9C73}" destId="{9686AF01-CC3B-4741-8075-8861D0A2B977}" srcOrd="11" destOrd="0" presId="urn:microsoft.com/office/officeart/2005/8/layout/vList2"/>
    <dgm:cxn modelId="{72A18EDE-2939-4044-A2BD-030BB07F0D1B}" type="presParOf" srcId="{F8FBC666-C3D5-47D0-BCD6-1BE4D26B9C73}" destId="{8919695B-27B7-4DF1-AB83-3CAEE7801E63}" srcOrd="12" destOrd="0" presId="urn:microsoft.com/office/officeart/2005/8/layout/vList2"/>
    <dgm:cxn modelId="{3DCE5AD4-627E-4537-9CE4-112892082E17}" type="presParOf" srcId="{F8FBC666-C3D5-47D0-BCD6-1BE4D26B9C73}" destId="{6CF9E1C3-3657-4904-BD40-BAE0BD037A15}" srcOrd="13" destOrd="0" presId="urn:microsoft.com/office/officeart/2005/8/layout/vList2"/>
    <dgm:cxn modelId="{BB088589-A56A-4612-8960-6A1816F769E0}" type="presParOf" srcId="{F8FBC666-C3D5-47D0-BCD6-1BE4D26B9C73}" destId="{9BEF96AC-DFC9-4465-86BB-89930EA5E62F}"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6D6412B-CC1A-4B38-BA75-CE9061D553A8}"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E8AFD49E-D466-47B2-965D-4639B825FACA}">
      <dgm:prSet/>
      <dgm:spPr/>
      <dgm:t>
        <a:bodyPr/>
        <a:lstStyle/>
        <a:p>
          <a:r>
            <a:rPr lang="en-US"/>
            <a:t>Division Director:  Florence Pourtal</a:t>
          </a:r>
        </a:p>
      </dgm:t>
    </dgm:pt>
    <dgm:pt modelId="{22F52CFA-0489-4952-8EBF-3E86E0070026}" type="parTrans" cxnId="{B41566E4-665F-4923-9E46-3711E9143948}">
      <dgm:prSet/>
      <dgm:spPr/>
      <dgm:t>
        <a:bodyPr/>
        <a:lstStyle/>
        <a:p>
          <a:endParaRPr lang="en-US"/>
        </a:p>
      </dgm:t>
    </dgm:pt>
    <dgm:pt modelId="{A1BB1A3F-72E9-4154-A00D-C2430FE5B931}" type="sibTrans" cxnId="{B41566E4-665F-4923-9E46-3711E9143948}">
      <dgm:prSet/>
      <dgm:spPr/>
      <dgm:t>
        <a:bodyPr/>
        <a:lstStyle/>
        <a:p>
          <a:endParaRPr lang="en-US"/>
        </a:p>
      </dgm:t>
    </dgm:pt>
    <dgm:pt modelId="{852A041A-EE46-4539-B8B8-2ADDBF275DBF}">
      <dgm:prSet/>
      <dgm:spPr/>
      <dgm:t>
        <a:bodyPr/>
        <a:lstStyle/>
        <a:p>
          <a:r>
            <a:rPr lang="en-US"/>
            <a:t>Services Consists of:</a:t>
          </a:r>
        </a:p>
      </dgm:t>
    </dgm:pt>
    <dgm:pt modelId="{BF317DEB-04AC-421C-B1AD-7D5631DD1BE6}" type="parTrans" cxnId="{056FE533-161F-4B0B-87DF-DCB58F72DC72}">
      <dgm:prSet/>
      <dgm:spPr/>
      <dgm:t>
        <a:bodyPr/>
        <a:lstStyle/>
        <a:p>
          <a:endParaRPr lang="en-US"/>
        </a:p>
      </dgm:t>
    </dgm:pt>
    <dgm:pt modelId="{289C00A8-05F8-4512-B39B-C08D254C1C88}" type="sibTrans" cxnId="{056FE533-161F-4B0B-87DF-DCB58F72DC72}">
      <dgm:prSet/>
      <dgm:spPr/>
      <dgm:t>
        <a:bodyPr/>
        <a:lstStyle/>
        <a:p>
          <a:endParaRPr lang="en-US"/>
        </a:p>
      </dgm:t>
    </dgm:pt>
    <dgm:pt modelId="{BC8A7FA4-349A-4017-B8BB-D37407B08E22}">
      <dgm:prSet/>
      <dgm:spPr/>
      <dgm:t>
        <a:bodyPr/>
        <a:lstStyle/>
        <a:p>
          <a:r>
            <a:rPr lang="en-US"/>
            <a:t>Environmental Health (Solid Waste, Safe drinking water, Environmental Health)</a:t>
          </a:r>
        </a:p>
      </dgm:t>
    </dgm:pt>
    <dgm:pt modelId="{93F273B6-BF96-4DC4-B681-86988EE5E296}" type="parTrans" cxnId="{6961694C-9773-444B-BFD3-8D68A6D45339}">
      <dgm:prSet/>
      <dgm:spPr/>
      <dgm:t>
        <a:bodyPr/>
        <a:lstStyle/>
        <a:p>
          <a:endParaRPr lang="en-US"/>
        </a:p>
      </dgm:t>
    </dgm:pt>
    <dgm:pt modelId="{E1D1D58E-D47F-4C77-8A47-D0C4D17B6501}" type="sibTrans" cxnId="{6961694C-9773-444B-BFD3-8D68A6D45339}">
      <dgm:prSet/>
      <dgm:spPr/>
      <dgm:t>
        <a:bodyPr/>
        <a:lstStyle/>
        <a:p>
          <a:endParaRPr lang="en-US"/>
        </a:p>
      </dgm:t>
    </dgm:pt>
    <dgm:pt modelId="{59ED5F92-077F-482C-B260-2BAF5EBFD1A4}">
      <dgm:prSet/>
      <dgm:spPr/>
      <dgm:t>
        <a:bodyPr/>
        <a:lstStyle/>
        <a:p>
          <a:r>
            <a:rPr lang="en-US"/>
            <a:t>Vital Statistics</a:t>
          </a:r>
        </a:p>
      </dgm:t>
    </dgm:pt>
    <dgm:pt modelId="{4A3BB1C8-0466-4EF5-BBC4-EDCFEBED4DB7}" type="parTrans" cxnId="{9ED79D33-6A47-4DD4-9D1A-DE76D97309FF}">
      <dgm:prSet/>
      <dgm:spPr/>
      <dgm:t>
        <a:bodyPr/>
        <a:lstStyle/>
        <a:p>
          <a:endParaRPr lang="en-US"/>
        </a:p>
      </dgm:t>
    </dgm:pt>
    <dgm:pt modelId="{B4A07EDA-BCFD-48EF-AADD-54AE0D7D433E}" type="sibTrans" cxnId="{9ED79D33-6A47-4DD4-9D1A-DE76D97309FF}">
      <dgm:prSet/>
      <dgm:spPr/>
      <dgm:t>
        <a:bodyPr/>
        <a:lstStyle/>
        <a:p>
          <a:endParaRPr lang="en-US"/>
        </a:p>
      </dgm:t>
    </dgm:pt>
    <dgm:pt modelId="{6D995692-D0D5-4A97-91B0-829BA39C0025}">
      <dgm:prSet/>
      <dgm:spPr/>
      <dgm:t>
        <a:bodyPr/>
        <a:lstStyle/>
        <a:p>
          <a:r>
            <a:rPr lang="en-US" dirty="0"/>
            <a:t>Maternal Child Family Health (WIC, Babies First, Cocoon, Nurse Family Partnership, Parents as Teachers, Family Connects)</a:t>
          </a:r>
        </a:p>
      </dgm:t>
    </dgm:pt>
    <dgm:pt modelId="{86855D3B-3DC6-4CE2-A6AD-A2A9F51C7FDF}" type="parTrans" cxnId="{2C17E460-D3BD-4429-9B49-9785673E9711}">
      <dgm:prSet/>
      <dgm:spPr/>
      <dgm:t>
        <a:bodyPr/>
        <a:lstStyle/>
        <a:p>
          <a:endParaRPr lang="en-US"/>
        </a:p>
      </dgm:t>
    </dgm:pt>
    <dgm:pt modelId="{9DA5F2BF-7BBC-46D5-B116-12B90B536534}" type="sibTrans" cxnId="{2C17E460-D3BD-4429-9B49-9785673E9711}">
      <dgm:prSet/>
      <dgm:spPr/>
      <dgm:t>
        <a:bodyPr/>
        <a:lstStyle/>
        <a:p>
          <a:endParaRPr lang="en-US"/>
        </a:p>
      </dgm:t>
    </dgm:pt>
    <dgm:pt modelId="{409D3303-0C9C-42F9-9E06-F54E39B676E8}">
      <dgm:prSet/>
      <dgm:spPr/>
      <dgm:t>
        <a:bodyPr/>
        <a:lstStyle/>
        <a:p>
          <a:r>
            <a:rPr lang="en-US"/>
            <a:t>Public Health Modernization </a:t>
          </a:r>
        </a:p>
      </dgm:t>
    </dgm:pt>
    <dgm:pt modelId="{4DB4E4E2-5BB3-49CE-A5C1-39298F926516}" type="parTrans" cxnId="{D91DE572-FBC6-4D4C-AB7D-CE28EF295100}">
      <dgm:prSet/>
      <dgm:spPr/>
      <dgm:t>
        <a:bodyPr/>
        <a:lstStyle/>
        <a:p>
          <a:endParaRPr lang="en-US"/>
        </a:p>
      </dgm:t>
    </dgm:pt>
    <dgm:pt modelId="{637A78A5-6105-484B-A8BC-2D9234908B27}" type="sibTrans" cxnId="{D91DE572-FBC6-4D4C-AB7D-CE28EF295100}">
      <dgm:prSet/>
      <dgm:spPr/>
      <dgm:t>
        <a:bodyPr/>
        <a:lstStyle/>
        <a:p>
          <a:endParaRPr lang="en-US"/>
        </a:p>
      </dgm:t>
    </dgm:pt>
    <dgm:pt modelId="{5391ECB2-C527-41BE-B6A9-28276548FDD6}">
      <dgm:prSet/>
      <dgm:spPr/>
      <dgm:t>
        <a:bodyPr/>
        <a:lstStyle/>
        <a:p>
          <a:r>
            <a:rPr lang="en-US"/>
            <a:t>Public Health Prevention (tobacco education/prevention, addictions prevention,)</a:t>
          </a:r>
        </a:p>
      </dgm:t>
    </dgm:pt>
    <dgm:pt modelId="{E1BB4F48-F7F3-451C-B084-D092FA35DC59}" type="parTrans" cxnId="{BC347571-75C5-4554-9E6F-D8D4952FF36C}">
      <dgm:prSet/>
      <dgm:spPr/>
      <dgm:t>
        <a:bodyPr/>
        <a:lstStyle/>
        <a:p>
          <a:endParaRPr lang="en-US"/>
        </a:p>
      </dgm:t>
    </dgm:pt>
    <dgm:pt modelId="{7832D627-A85D-40E4-AB3D-DF305BFF0BCF}" type="sibTrans" cxnId="{BC347571-75C5-4554-9E6F-D8D4952FF36C}">
      <dgm:prSet/>
      <dgm:spPr/>
      <dgm:t>
        <a:bodyPr/>
        <a:lstStyle/>
        <a:p>
          <a:endParaRPr lang="en-US"/>
        </a:p>
      </dgm:t>
    </dgm:pt>
    <dgm:pt modelId="{061B6E9E-2253-45C1-B2C8-3F426E683EA3}">
      <dgm:prSet/>
      <dgm:spPr/>
      <dgm:t>
        <a:bodyPr/>
        <a:lstStyle/>
        <a:p>
          <a:r>
            <a:rPr lang="en-US"/>
            <a:t>Communicable Disease (harm reduction, Immunizations)</a:t>
          </a:r>
        </a:p>
      </dgm:t>
    </dgm:pt>
    <dgm:pt modelId="{F874CAEA-A8D0-4285-8BBA-8135B32B9463}" type="parTrans" cxnId="{69B8B3DA-C817-456A-B819-0249092B065D}">
      <dgm:prSet/>
      <dgm:spPr/>
      <dgm:t>
        <a:bodyPr/>
        <a:lstStyle/>
        <a:p>
          <a:endParaRPr lang="en-US"/>
        </a:p>
      </dgm:t>
    </dgm:pt>
    <dgm:pt modelId="{857BF909-74E0-4645-9C7A-7EFDE666152A}" type="sibTrans" cxnId="{69B8B3DA-C817-456A-B819-0249092B065D}">
      <dgm:prSet/>
      <dgm:spPr/>
      <dgm:t>
        <a:bodyPr/>
        <a:lstStyle/>
        <a:p>
          <a:endParaRPr lang="en-US"/>
        </a:p>
      </dgm:t>
    </dgm:pt>
    <dgm:pt modelId="{8019DB48-CEDC-469A-A6FB-1F63443D9848}" type="pres">
      <dgm:prSet presAssocID="{06D6412B-CC1A-4B38-BA75-CE9061D553A8}" presName="linear" presStyleCnt="0">
        <dgm:presLayoutVars>
          <dgm:dir/>
          <dgm:animLvl val="lvl"/>
          <dgm:resizeHandles val="exact"/>
        </dgm:presLayoutVars>
      </dgm:prSet>
      <dgm:spPr/>
    </dgm:pt>
    <dgm:pt modelId="{7C8D567F-38D0-4ECF-A836-0B2E1A7418AD}" type="pres">
      <dgm:prSet presAssocID="{E8AFD49E-D466-47B2-965D-4639B825FACA}" presName="parentLin" presStyleCnt="0"/>
      <dgm:spPr/>
    </dgm:pt>
    <dgm:pt modelId="{AC79D571-9B0C-4B1E-B9E3-3A1E105B5CA9}" type="pres">
      <dgm:prSet presAssocID="{E8AFD49E-D466-47B2-965D-4639B825FACA}" presName="parentLeftMargin" presStyleLbl="node1" presStyleIdx="0" presStyleCnt="2"/>
      <dgm:spPr/>
    </dgm:pt>
    <dgm:pt modelId="{2637F206-1C2C-48E5-A497-682CDD2A48B7}" type="pres">
      <dgm:prSet presAssocID="{E8AFD49E-D466-47B2-965D-4639B825FACA}" presName="parentText" presStyleLbl="node1" presStyleIdx="0" presStyleCnt="2">
        <dgm:presLayoutVars>
          <dgm:chMax val="0"/>
          <dgm:bulletEnabled val="1"/>
        </dgm:presLayoutVars>
      </dgm:prSet>
      <dgm:spPr/>
    </dgm:pt>
    <dgm:pt modelId="{B5818D47-C7D7-46A5-B595-684AC70B7219}" type="pres">
      <dgm:prSet presAssocID="{E8AFD49E-D466-47B2-965D-4639B825FACA}" presName="negativeSpace" presStyleCnt="0"/>
      <dgm:spPr/>
    </dgm:pt>
    <dgm:pt modelId="{B6BF0E34-19AD-4052-8E46-C0B81EB94C4E}" type="pres">
      <dgm:prSet presAssocID="{E8AFD49E-D466-47B2-965D-4639B825FACA}" presName="childText" presStyleLbl="conFgAcc1" presStyleIdx="0" presStyleCnt="2">
        <dgm:presLayoutVars>
          <dgm:bulletEnabled val="1"/>
        </dgm:presLayoutVars>
      </dgm:prSet>
      <dgm:spPr/>
    </dgm:pt>
    <dgm:pt modelId="{2E76A004-62DB-4DC0-A414-F01C9FFC1164}" type="pres">
      <dgm:prSet presAssocID="{A1BB1A3F-72E9-4154-A00D-C2430FE5B931}" presName="spaceBetweenRectangles" presStyleCnt="0"/>
      <dgm:spPr/>
    </dgm:pt>
    <dgm:pt modelId="{A2DE4B98-02F3-4D21-9F73-BC40B9619800}" type="pres">
      <dgm:prSet presAssocID="{852A041A-EE46-4539-B8B8-2ADDBF275DBF}" presName="parentLin" presStyleCnt="0"/>
      <dgm:spPr/>
    </dgm:pt>
    <dgm:pt modelId="{856E2C92-5BA4-4D52-BA33-55B24B7908A0}" type="pres">
      <dgm:prSet presAssocID="{852A041A-EE46-4539-B8B8-2ADDBF275DBF}" presName="parentLeftMargin" presStyleLbl="node1" presStyleIdx="0" presStyleCnt="2"/>
      <dgm:spPr/>
    </dgm:pt>
    <dgm:pt modelId="{E8BDBB47-0E27-4F34-A971-6A191D88311D}" type="pres">
      <dgm:prSet presAssocID="{852A041A-EE46-4539-B8B8-2ADDBF275DBF}" presName="parentText" presStyleLbl="node1" presStyleIdx="1" presStyleCnt="2">
        <dgm:presLayoutVars>
          <dgm:chMax val="0"/>
          <dgm:bulletEnabled val="1"/>
        </dgm:presLayoutVars>
      </dgm:prSet>
      <dgm:spPr/>
    </dgm:pt>
    <dgm:pt modelId="{05E57C14-5534-4BF2-835C-2108D5E89345}" type="pres">
      <dgm:prSet presAssocID="{852A041A-EE46-4539-B8B8-2ADDBF275DBF}" presName="negativeSpace" presStyleCnt="0"/>
      <dgm:spPr/>
    </dgm:pt>
    <dgm:pt modelId="{43827731-0A7D-4BA1-9422-6CD40BD5DCC9}" type="pres">
      <dgm:prSet presAssocID="{852A041A-EE46-4539-B8B8-2ADDBF275DBF}" presName="childText" presStyleLbl="conFgAcc1" presStyleIdx="1" presStyleCnt="2">
        <dgm:presLayoutVars>
          <dgm:bulletEnabled val="1"/>
        </dgm:presLayoutVars>
      </dgm:prSet>
      <dgm:spPr/>
    </dgm:pt>
  </dgm:ptLst>
  <dgm:cxnLst>
    <dgm:cxn modelId="{E8659601-4431-4191-8232-5F141BC2F5CB}" type="presOf" srcId="{852A041A-EE46-4539-B8B8-2ADDBF275DBF}" destId="{856E2C92-5BA4-4D52-BA33-55B24B7908A0}" srcOrd="0" destOrd="0" presId="urn:microsoft.com/office/officeart/2005/8/layout/list1"/>
    <dgm:cxn modelId="{C358230A-A816-4137-8474-CE59C485164B}" type="presOf" srcId="{5391ECB2-C527-41BE-B6A9-28276548FDD6}" destId="{43827731-0A7D-4BA1-9422-6CD40BD5DCC9}" srcOrd="0" destOrd="4" presId="urn:microsoft.com/office/officeart/2005/8/layout/list1"/>
    <dgm:cxn modelId="{32F1F02B-452C-450E-8D59-9D27BA258030}" type="presOf" srcId="{06D6412B-CC1A-4B38-BA75-CE9061D553A8}" destId="{8019DB48-CEDC-469A-A6FB-1F63443D9848}" srcOrd="0" destOrd="0" presId="urn:microsoft.com/office/officeart/2005/8/layout/list1"/>
    <dgm:cxn modelId="{9ED79D33-6A47-4DD4-9D1A-DE76D97309FF}" srcId="{852A041A-EE46-4539-B8B8-2ADDBF275DBF}" destId="{59ED5F92-077F-482C-B260-2BAF5EBFD1A4}" srcOrd="1" destOrd="0" parTransId="{4A3BB1C8-0466-4EF5-BBC4-EDCFEBED4DB7}" sibTransId="{B4A07EDA-BCFD-48EF-AADD-54AE0D7D433E}"/>
    <dgm:cxn modelId="{056FE533-161F-4B0B-87DF-DCB58F72DC72}" srcId="{06D6412B-CC1A-4B38-BA75-CE9061D553A8}" destId="{852A041A-EE46-4539-B8B8-2ADDBF275DBF}" srcOrd="1" destOrd="0" parTransId="{BF317DEB-04AC-421C-B1AD-7D5631DD1BE6}" sibTransId="{289C00A8-05F8-4512-B39B-C08D254C1C88}"/>
    <dgm:cxn modelId="{57A81639-5F8D-40F4-8557-A39F59A81E40}" type="presOf" srcId="{59ED5F92-077F-482C-B260-2BAF5EBFD1A4}" destId="{43827731-0A7D-4BA1-9422-6CD40BD5DCC9}" srcOrd="0" destOrd="1" presId="urn:microsoft.com/office/officeart/2005/8/layout/list1"/>
    <dgm:cxn modelId="{0DB78C39-6E07-4F31-A688-28C8891AB6EE}" type="presOf" srcId="{061B6E9E-2253-45C1-B2C8-3F426E683EA3}" destId="{43827731-0A7D-4BA1-9422-6CD40BD5DCC9}" srcOrd="0" destOrd="5" presId="urn:microsoft.com/office/officeart/2005/8/layout/list1"/>
    <dgm:cxn modelId="{2C17E460-D3BD-4429-9B49-9785673E9711}" srcId="{852A041A-EE46-4539-B8B8-2ADDBF275DBF}" destId="{6D995692-D0D5-4A97-91B0-829BA39C0025}" srcOrd="2" destOrd="0" parTransId="{86855D3B-3DC6-4CE2-A6AD-A2A9F51C7FDF}" sibTransId="{9DA5F2BF-7BBC-46D5-B116-12B90B536534}"/>
    <dgm:cxn modelId="{6961694C-9773-444B-BFD3-8D68A6D45339}" srcId="{852A041A-EE46-4539-B8B8-2ADDBF275DBF}" destId="{BC8A7FA4-349A-4017-B8BB-D37407B08E22}" srcOrd="0" destOrd="0" parTransId="{93F273B6-BF96-4DC4-B681-86988EE5E296}" sibTransId="{E1D1D58E-D47F-4C77-8A47-D0C4D17B6501}"/>
    <dgm:cxn modelId="{E91F626E-FAB4-4CEB-9701-66AFEAFA5DAE}" type="presOf" srcId="{E8AFD49E-D466-47B2-965D-4639B825FACA}" destId="{AC79D571-9B0C-4B1E-B9E3-3A1E105B5CA9}" srcOrd="0" destOrd="0" presId="urn:microsoft.com/office/officeart/2005/8/layout/list1"/>
    <dgm:cxn modelId="{332C0F6F-81BB-406A-8927-5D4EFB21C417}" type="presOf" srcId="{852A041A-EE46-4539-B8B8-2ADDBF275DBF}" destId="{E8BDBB47-0E27-4F34-A971-6A191D88311D}" srcOrd="1" destOrd="0" presId="urn:microsoft.com/office/officeart/2005/8/layout/list1"/>
    <dgm:cxn modelId="{BC347571-75C5-4554-9E6F-D8D4952FF36C}" srcId="{852A041A-EE46-4539-B8B8-2ADDBF275DBF}" destId="{5391ECB2-C527-41BE-B6A9-28276548FDD6}" srcOrd="4" destOrd="0" parTransId="{E1BB4F48-F7F3-451C-B084-D092FA35DC59}" sibTransId="{7832D627-A85D-40E4-AB3D-DF305BFF0BCF}"/>
    <dgm:cxn modelId="{D91DE572-FBC6-4D4C-AB7D-CE28EF295100}" srcId="{852A041A-EE46-4539-B8B8-2ADDBF275DBF}" destId="{409D3303-0C9C-42F9-9E06-F54E39B676E8}" srcOrd="3" destOrd="0" parTransId="{4DB4E4E2-5BB3-49CE-A5C1-39298F926516}" sibTransId="{637A78A5-6105-484B-A8BC-2D9234908B27}"/>
    <dgm:cxn modelId="{D5152F86-7C42-436A-99EB-712EBF70A160}" type="presOf" srcId="{409D3303-0C9C-42F9-9E06-F54E39B676E8}" destId="{43827731-0A7D-4BA1-9422-6CD40BD5DCC9}" srcOrd="0" destOrd="3" presId="urn:microsoft.com/office/officeart/2005/8/layout/list1"/>
    <dgm:cxn modelId="{A8D3FA99-A313-4539-9BE4-451D9F4F4FEB}" type="presOf" srcId="{E8AFD49E-D466-47B2-965D-4639B825FACA}" destId="{2637F206-1C2C-48E5-A497-682CDD2A48B7}" srcOrd="1" destOrd="0" presId="urn:microsoft.com/office/officeart/2005/8/layout/list1"/>
    <dgm:cxn modelId="{69B8B3DA-C817-456A-B819-0249092B065D}" srcId="{852A041A-EE46-4539-B8B8-2ADDBF275DBF}" destId="{061B6E9E-2253-45C1-B2C8-3F426E683EA3}" srcOrd="5" destOrd="0" parTransId="{F874CAEA-A8D0-4285-8BBA-8135B32B9463}" sibTransId="{857BF909-74E0-4645-9C7A-7EFDE666152A}"/>
    <dgm:cxn modelId="{B41566E4-665F-4923-9E46-3711E9143948}" srcId="{06D6412B-CC1A-4B38-BA75-CE9061D553A8}" destId="{E8AFD49E-D466-47B2-965D-4639B825FACA}" srcOrd="0" destOrd="0" parTransId="{22F52CFA-0489-4952-8EBF-3E86E0070026}" sibTransId="{A1BB1A3F-72E9-4154-A00D-C2430FE5B931}"/>
    <dgm:cxn modelId="{A53F62EB-8F50-4F87-A359-A85BF8F3DED1}" type="presOf" srcId="{6D995692-D0D5-4A97-91B0-829BA39C0025}" destId="{43827731-0A7D-4BA1-9422-6CD40BD5DCC9}" srcOrd="0" destOrd="2" presId="urn:microsoft.com/office/officeart/2005/8/layout/list1"/>
    <dgm:cxn modelId="{F361A6FB-4013-42FD-A179-937742D36BEA}" type="presOf" srcId="{BC8A7FA4-349A-4017-B8BB-D37407B08E22}" destId="{43827731-0A7D-4BA1-9422-6CD40BD5DCC9}" srcOrd="0" destOrd="0" presId="urn:microsoft.com/office/officeart/2005/8/layout/list1"/>
    <dgm:cxn modelId="{78D07ADF-6DBE-4574-BC94-2EBFCAEF9B3C}" type="presParOf" srcId="{8019DB48-CEDC-469A-A6FB-1F63443D9848}" destId="{7C8D567F-38D0-4ECF-A836-0B2E1A7418AD}" srcOrd="0" destOrd="0" presId="urn:microsoft.com/office/officeart/2005/8/layout/list1"/>
    <dgm:cxn modelId="{6D9E89B2-0B30-4854-AED2-216532F48FF4}" type="presParOf" srcId="{7C8D567F-38D0-4ECF-A836-0B2E1A7418AD}" destId="{AC79D571-9B0C-4B1E-B9E3-3A1E105B5CA9}" srcOrd="0" destOrd="0" presId="urn:microsoft.com/office/officeart/2005/8/layout/list1"/>
    <dgm:cxn modelId="{92B4509A-0F31-4890-9B86-8857CA39D404}" type="presParOf" srcId="{7C8D567F-38D0-4ECF-A836-0B2E1A7418AD}" destId="{2637F206-1C2C-48E5-A497-682CDD2A48B7}" srcOrd="1" destOrd="0" presId="urn:microsoft.com/office/officeart/2005/8/layout/list1"/>
    <dgm:cxn modelId="{50135B67-B019-4334-982E-EE1E97860A8A}" type="presParOf" srcId="{8019DB48-CEDC-469A-A6FB-1F63443D9848}" destId="{B5818D47-C7D7-46A5-B595-684AC70B7219}" srcOrd="1" destOrd="0" presId="urn:microsoft.com/office/officeart/2005/8/layout/list1"/>
    <dgm:cxn modelId="{4125D337-F809-4229-B3D8-1ED5578173DA}" type="presParOf" srcId="{8019DB48-CEDC-469A-A6FB-1F63443D9848}" destId="{B6BF0E34-19AD-4052-8E46-C0B81EB94C4E}" srcOrd="2" destOrd="0" presId="urn:microsoft.com/office/officeart/2005/8/layout/list1"/>
    <dgm:cxn modelId="{87E65F72-1D24-4093-B2E7-BFF405372468}" type="presParOf" srcId="{8019DB48-CEDC-469A-A6FB-1F63443D9848}" destId="{2E76A004-62DB-4DC0-A414-F01C9FFC1164}" srcOrd="3" destOrd="0" presId="urn:microsoft.com/office/officeart/2005/8/layout/list1"/>
    <dgm:cxn modelId="{4513273E-F69F-4229-83EA-2426F5385C63}" type="presParOf" srcId="{8019DB48-CEDC-469A-A6FB-1F63443D9848}" destId="{A2DE4B98-02F3-4D21-9F73-BC40B9619800}" srcOrd="4" destOrd="0" presId="urn:microsoft.com/office/officeart/2005/8/layout/list1"/>
    <dgm:cxn modelId="{D104AC9A-5F17-4EC1-8464-754BD90A270C}" type="presParOf" srcId="{A2DE4B98-02F3-4D21-9F73-BC40B9619800}" destId="{856E2C92-5BA4-4D52-BA33-55B24B7908A0}" srcOrd="0" destOrd="0" presId="urn:microsoft.com/office/officeart/2005/8/layout/list1"/>
    <dgm:cxn modelId="{4D8EA503-0D5E-4884-8D51-6AD20AB2C083}" type="presParOf" srcId="{A2DE4B98-02F3-4D21-9F73-BC40B9619800}" destId="{E8BDBB47-0E27-4F34-A971-6A191D88311D}" srcOrd="1" destOrd="0" presId="urn:microsoft.com/office/officeart/2005/8/layout/list1"/>
    <dgm:cxn modelId="{7AE121BE-5265-4230-8491-6B8DF9273CE7}" type="presParOf" srcId="{8019DB48-CEDC-469A-A6FB-1F63443D9848}" destId="{05E57C14-5534-4BF2-835C-2108D5E89345}" srcOrd="5" destOrd="0" presId="urn:microsoft.com/office/officeart/2005/8/layout/list1"/>
    <dgm:cxn modelId="{7ED36E0B-3D8C-4FA7-AA3B-5D52907C09A4}" type="presParOf" srcId="{8019DB48-CEDC-469A-A6FB-1F63443D9848}" destId="{43827731-0A7D-4BA1-9422-6CD40BD5DCC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588232F-B408-444E-BE6F-951B51FF5D13}"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A2D18EC8-FB45-4F44-AA08-6DFCD8632D2C}">
      <dgm:prSet/>
      <dgm:spPr/>
      <dgm:t>
        <a:bodyPr/>
        <a:lstStyle/>
        <a:p>
          <a:r>
            <a:rPr lang="en-US"/>
            <a:t>OHA Program Element Funding</a:t>
          </a:r>
        </a:p>
      </dgm:t>
    </dgm:pt>
    <dgm:pt modelId="{17CEB376-8EA1-40D8-98C2-C0109F1F6AD4}" type="parTrans" cxnId="{B7FB89D3-7EA8-4591-ABAB-2F76821A410E}">
      <dgm:prSet/>
      <dgm:spPr/>
      <dgm:t>
        <a:bodyPr/>
        <a:lstStyle/>
        <a:p>
          <a:endParaRPr lang="en-US"/>
        </a:p>
      </dgm:t>
    </dgm:pt>
    <dgm:pt modelId="{92670C75-02E2-4DCD-A7AA-7B2F30C2DAC4}" type="sibTrans" cxnId="{B7FB89D3-7EA8-4591-ABAB-2F76821A410E}">
      <dgm:prSet/>
      <dgm:spPr/>
      <dgm:t>
        <a:bodyPr/>
        <a:lstStyle/>
        <a:p>
          <a:endParaRPr lang="en-US"/>
        </a:p>
      </dgm:t>
    </dgm:pt>
    <dgm:pt modelId="{FDAD1259-091A-4B2C-A320-297AD222BF35}">
      <dgm:prSet/>
      <dgm:spPr/>
      <dgm:t>
        <a:bodyPr/>
        <a:lstStyle/>
        <a:p>
          <a:r>
            <a:rPr lang="en-US" dirty="0"/>
            <a:t>Medicaid reimbursement</a:t>
          </a:r>
        </a:p>
      </dgm:t>
    </dgm:pt>
    <dgm:pt modelId="{0F934490-6C6D-416B-A206-06F9867C4881}" type="parTrans" cxnId="{EB073885-FA15-4DF0-B2E1-D7FB9C174A64}">
      <dgm:prSet/>
      <dgm:spPr/>
      <dgm:t>
        <a:bodyPr/>
        <a:lstStyle/>
        <a:p>
          <a:endParaRPr lang="en-US"/>
        </a:p>
      </dgm:t>
    </dgm:pt>
    <dgm:pt modelId="{30E5544F-3215-422B-BAE7-BCA980DB2161}" type="sibTrans" cxnId="{EB073885-FA15-4DF0-B2E1-D7FB9C174A64}">
      <dgm:prSet/>
      <dgm:spPr/>
      <dgm:t>
        <a:bodyPr/>
        <a:lstStyle/>
        <a:p>
          <a:endParaRPr lang="en-US"/>
        </a:p>
      </dgm:t>
    </dgm:pt>
    <dgm:pt modelId="{411ED592-A472-49C3-96E3-A18F6D99A0A4}">
      <dgm:prSet/>
      <dgm:spPr/>
      <dgm:t>
        <a:bodyPr/>
        <a:lstStyle/>
        <a:p>
          <a:r>
            <a:rPr lang="en-US"/>
            <a:t>Fees and Licenses</a:t>
          </a:r>
        </a:p>
      </dgm:t>
    </dgm:pt>
    <dgm:pt modelId="{40348015-81F0-40CD-83CF-62D2EFCB3B31}" type="parTrans" cxnId="{69917277-846B-4956-864E-DC913DF3B1D1}">
      <dgm:prSet/>
      <dgm:spPr/>
      <dgm:t>
        <a:bodyPr/>
        <a:lstStyle/>
        <a:p>
          <a:endParaRPr lang="en-US"/>
        </a:p>
      </dgm:t>
    </dgm:pt>
    <dgm:pt modelId="{8831ADB5-D5EE-407E-BEF9-1B678469C5A5}" type="sibTrans" cxnId="{69917277-846B-4956-864E-DC913DF3B1D1}">
      <dgm:prSet/>
      <dgm:spPr/>
      <dgm:t>
        <a:bodyPr/>
        <a:lstStyle/>
        <a:p>
          <a:endParaRPr lang="en-US"/>
        </a:p>
      </dgm:t>
    </dgm:pt>
    <dgm:pt modelId="{BDFF72A7-83D1-4B19-B8C9-A9E7D1603B73}">
      <dgm:prSet/>
      <dgm:spPr/>
      <dgm:t>
        <a:bodyPr/>
        <a:lstStyle/>
        <a:p>
          <a:r>
            <a:rPr lang="en-US" dirty="0"/>
            <a:t>Grant Funding</a:t>
          </a:r>
        </a:p>
      </dgm:t>
    </dgm:pt>
    <dgm:pt modelId="{7A9364AD-8AAF-40EE-9D01-5CA4D452427B}" type="parTrans" cxnId="{20A51017-7530-48FD-B33F-797F1CED0A82}">
      <dgm:prSet/>
      <dgm:spPr/>
      <dgm:t>
        <a:bodyPr/>
        <a:lstStyle/>
        <a:p>
          <a:endParaRPr lang="en-US"/>
        </a:p>
      </dgm:t>
    </dgm:pt>
    <dgm:pt modelId="{CC7E15C2-898B-4356-A720-2E51E10FD1EC}" type="sibTrans" cxnId="{20A51017-7530-48FD-B33F-797F1CED0A82}">
      <dgm:prSet/>
      <dgm:spPr/>
      <dgm:t>
        <a:bodyPr/>
        <a:lstStyle/>
        <a:p>
          <a:endParaRPr lang="en-US"/>
        </a:p>
      </dgm:t>
    </dgm:pt>
    <dgm:pt modelId="{2E7A23C6-C694-4747-A866-9A3F02F37931}" type="pres">
      <dgm:prSet presAssocID="{8588232F-B408-444E-BE6F-951B51FF5D13}" presName="diagram" presStyleCnt="0">
        <dgm:presLayoutVars>
          <dgm:chPref val="1"/>
          <dgm:dir/>
          <dgm:animOne val="branch"/>
          <dgm:animLvl val="lvl"/>
          <dgm:resizeHandles/>
        </dgm:presLayoutVars>
      </dgm:prSet>
      <dgm:spPr/>
    </dgm:pt>
    <dgm:pt modelId="{22E8E4BB-8289-4366-9B92-7D3F558B236E}" type="pres">
      <dgm:prSet presAssocID="{A2D18EC8-FB45-4F44-AA08-6DFCD8632D2C}" presName="root" presStyleCnt="0"/>
      <dgm:spPr/>
    </dgm:pt>
    <dgm:pt modelId="{0E0FE5AD-1D39-44C0-9B90-758B45CD2296}" type="pres">
      <dgm:prSet presAssocID="{A2D18EC8-FB45-4F44-AA08-6DFCD8632D2C}" presName="rootComposite" presStyleCnt="0"/>
      <dgm:spPr/>
    </dgm:pt>
    <dgm:pt modelId="{F0791468-F33A-4199-BB67-EF8472C20535}" type="pres">
      <dgm:prSet presAssocID="{A2D18EC8-FB45-4F44-AA08-6DFCD8632D2C}" presName="rootText" presStyleLbl="node1" presStyleIdx="0" presStyleCnt="4"/>
      <dgm:spPr/>
    </dgm:pt>
    <dgm:pt modelId="{BBF527BF-040C-467B-8347-826D02723629}" type="pres">
      <dgm:prSet presAssocID="{A2D18EC8-FB45-4F44-AA08-6DFCD8632D2C}" presName="rootConnector" presStyleLbl="node1" presStyleIdx="0" presStyleCnt="4"/>
      <dgm:spPr/>
    </dgm:pt>
    <dgm:pt modelId="{6DA5E1F7-7727-4A8F-8CD5-25DD0F79D945}" type="pres">
      <dgm:prSet presAssocID="{A2D18EC8-FB45-4F44-AA08-6DFCD8632D2C}" presName="childShape" presStyleCnt="0"/>
      <dgm:spPr/>
    </dgm:pt>
    <dgm:pt modelId="{0FE9785F-9BC0-4C95-ACD7-24FA92CBC97D}" type="pres">
      <dgm:prSet presAssocID="{FDAD1259-091A-4B2C-A320-297AD222BF35}" presName="root" presStyleCnt="0"/>
      <dgm:spPr/>
    </dgm:pt>
    <dgm:pt modelId="{347A2F47-06AA-48F5-9037-7E73C28BB14E}" type="pres">
      <dgm:prSet presAssocID="{FDAD1259-091A-4B2C-A320-297AD222BF35}" presName="rootComposite" presStyleCnt="0"/>
      <dgm:spPr/>
    </dgm:pt>
    <dgm:pt modelId="{D2C7D343-5F3E-461C-B6C1-AEC2BD1D4F64}" type="pres">
      <dgm:prSet presAssocID="{FDAD1259-091A-4B2C-A320-297AD222BF35}" presName="rootText" presStyleLbl="node1" presStyleIdx="1" presStyleCnt="4"/>
      <dgm:spPr/>
    </dgm:pt>
    <dgm:pt modelId="{08F192A4-B0E0-499C-8124-E3841CC3A213}" type="pres">
      <dgm:prSet presAssocID="{FDAD1259-091A-4B2C-A320-297AD222BF35}" presName="rootConnector" presStyleLbl="node1" presStyleIdx="1" presStyleCnt="4"/>
      <dgm:spPr/>
    </dgm:pt>
    <dgm:pt modelId="{5E94B6E1-79C2-4D02-8731-85300926E06C}" type="pres">
      <dgm:prSet presAssocID="{FDAD1259-091A-4B2C-A320-297AD222BF35}" presName="childShape" presStyleCnt="0"/>
      <dgm:spPr/>
    </dgm:pt>
    <dgm:pt modelId="{424B5C19-FCB5-454E-94D9-4DC088F410D1}" type="pres">
      <dgm:prSet presAssocID="{411ED592-A472-49C3-96E3-A18F6D99A0A4}" presName="root" presStyleCnt="0"/>
      <dgm:spPr/>
    </dgm:pt>
    <dgm:pt modelId="{2E902432-4069-47D5-A375-146DC310ABFD}" type="pres">
      <dgm:prSet presAssocID="{411ED592-A472-49C3-96E3-A18F6D99A0A4}" presName="rootComposite" presStyleCnt="0"/>
      <dgm:spPr/>
    </dgm:pt>
    <dgm:pt modelId="{83CEC9E7-3DEE-4A51-833B-E6310DF13508}" type="pres">
      <dgm:prSet presAssocID="{411ED592-A472-49C3-96E3-A18F6D99A0A4}" presName="rootText" presStyleLbl="node1" presStyleIdx="2" presStyleCnt="4"/>
      <dgm:spPr/>
    </dgm:pt>
    <dgm:pt modelId="{581D8F3C-9D54-49FA-955D-23F19E248FA2}" type="pres">
      <dgm:prSet presAssocID="{411ED592-A472-49C3-96E3-A18F6D99A0A4}" presName="rootConnector" presStyleLbl="node1" presStyleIdx="2" presStyleCnt="4"/>
      <dgm:spPr/>
    </dgm:pt>
    <dgm:pt modelId="{A57E66B1-109D-48C0-A890-2FABF88B8E29}" type="pres">
      <dgm:prSet presAssocID="{411ED592-A472-49C3-96E3-A18F6D99A0A4}" presName="childShape" presStyleCnt="0"/>
      <dgm:spPr/>
    </dgm:pt>
    <dgm:pt modelId="{2421CEFC-5FE5-4B5F-ACA7-385B85AF5901}" type="pres">
      <dgm:prSet presAssocID="{BDFF72A7-83D1-4B19-B8C9-A9E7D1603B73}" presName="root" presStyleCnt="0"/>
      <dgm:spPr/>
    </dgm:pt>
    <dgm:pt modelId="{D7C3D9A4-0999-4487-A1B9-144741EE3F0F}" type="pres">
      <dgm:prSet presAssocID="{BDFF72A7-83D1-4B19-B8C9-A9E7D1603B73}" presName="rootComposite" presStyleCnt="0"/>
      <dgm:spPr/>
    </dgm:pt>
    <dgm:pt modelId="{DF0198CE-7E6C-4170-926D-28423C8929B8}" type="pres">
      <dgm:prSet presAssocID="{BDFF72A7-83D1-4B19-B8C9-A9E7D1603B73}" presName="rootText" presStyleLbl="node1" presStyleIdx="3" presStyleCnt="4"/>
      <dgm:spPr/>
    </dgm:pt>
    <dgm:pt modelId="{2B7DC891-832D-4E51-B07A-2E1A9D4F415C}" type="pres">
      <dgm:prSet presAssocID="{BDFF72A7-83D1-4B19-B8C9-A9E7D1603B73}" presName="rootConnector" presStyleLbl="node1" presStyleIdx="3" presStyleCnt="4"/>
      <dgm:spPr/>
    </dgm:pt>
    <dgm:pt modelId="{E122EE2F-E9BD-4DAB-ADD0-0A6EA861C6AB}" type="pres">
      <dgm:prSet presAssocID="{BDFF72A7-83D1-4B19-B8C9-A9E7D1603B73}" presName="childShape" presStyleCnt="0"/>
      <dgm:spPr/>
    </dgm:pt>
  </dgm:ptLst>
  <dgm:cxnLst>
    <dgm:cxn modelId="{20A51017-7530-48FD-B33F-797F1CED0A82}" srcId="{8588232F-B408-444E-BE6F-951B51FF5D13}" destId="{BDFF72A7-83D1-4B19-B8C9-A9E7D1603B73}" srcOrd="3" destOrd="0" parTransId="{7A9364AD-8AAF-40EE-9D01-5CA4D452427B}" sibTransId="{CC7E15C2-898B-4356-A720-2E51E10FD1EC}"/>
    <dgm:cxn modelId="{37BCE119-122F-485A-9FB8-F20E30AF2A0A}" type="presOf" srcId="{8588232F-B408-444E-BE6F-951B51FF5D13}" destId="{2E7A23C6-C694-4747-A866-9A3F02F37931}" srcOrd="0" destOrd="0" presId="urn:microsoft.com/office/officeart/2005/8/layout/hierarchy3"/>
    <dgm:cxn modelId="{C0582764-E7DB-4D1E-97C3-A9B2E6BCD83F}" type="presOf" srcId="{FDAD1259-091A-4B2C-A320-297AD222BF35}" destId="{D2C7D343-5F3E-461C-B6C1-AEC2BD1D4F64}" srcOrd="0" destOrd="0" presId="urn:microsoft.com/office/officeart/2005/8/layout/hierarchy3"/>
    <dgm:cxn modelId="{69917277-846B-4956-864E-DC913DF3B1D1}" srcId="{8588232F-B408-444E-BE6F-951B51FF5D13}" destId="{411ED592-A472-49C3-96E3-A18F6D99A0A4}" srcOrd="2" destOrd="0" parTransId="{40348015-81F0-40CD-83CF-62D2EFCB3B31}" sibTransId="{8831ADB5-D5EE-407E-BEF9-1B678469C5A5}"/>
    <dgm:cxn modelId="{EB073885-FA15-4DF0-B2E1-D7FB9C174A64}" srcId="{8588232F-B408-444E-BE6F-951B51FF5D13}" destId="{FDAD1259-091A-4B2C-A320-297AD222BF35}" srcOrd="1" destOrd="0" parTransId="{0F934490-6C6D-416B-A206-06F9867C4881}" sibTransId="{30E5544F-3215-422B-BAE7-BCA980DB2161}"/>
    <dgm:cxn modelId="{7B2C8885-5CDC-4287-B9D7-2B616E952E36}" type="presOf" srcId="{FDAD1259-091A-4B2C-A320-297AD222BF35}" destId="{08F192A4-B0E0-499C-8124-E3841CC3A213}" srcOrd="1" destOrd="0" presId="urn:microsoft.com/office/officeart/2005/8/layout/hierarchy3"/>
    <dgm:cxn modelId="{EAA0E8AC-E8BE-4976-A6D8-1CABF9E42839}" type="presOf" srcId="{BDFF72A7-83D1-4B19-B8C9-A9E7D1603B73}" destId="{DF0198CE-7E6C-4170-926D-28423C8929B8}" srcOrd="0" destOrd="0" presId="urn:microsoft.com/office/officeart/2005/8/layout/hierarchy3"/>
    <dgm:cxn modelId="{B13744AD-BF05-4C09-A25B-446A1EA9AF7D}" type="presOf" srcId="{BDFF72A7-83D1-4B19-B8C9-A9E7D1603B73}" destId="{2B7DC891-832D-4E51-B07A-2E1A9D4F415C}" srcOrd="1" destOrd="0" presId="urn:microsoft.com/office/officeart/2005/8/layout/hierarchy3"/>
    <dgm:cxn modelId="{78A5A4BC-78F0-4E3C-A659-7D7EB2A62C49}" type="presOf" srcId="{411ED592-A472-49C3-96E3-A18F6D99A0A4}" destId="{83CEC9E7-3DEE-4A51-833B-E6310DF13508}" srcOrd="0" destOrd="0" presId="urn:microsoft.com/office/officeart/2005/8/layout/hierarchy3"/>
    <dgm:cxn modelId="{A3EE29CC-1BFC-4A24-B04E-A5F8C398A4B7}" type="presOf" srcId="{A2D18EC8-FB45-4F44-AA08-6DFCD8632D2C}" destId="{F0791468-F33A-4199-BB67-EF8472C20535}" srcOrd="0" destOrd="0" presId="urn:microsoft.com/office/officeart/2005/8/layout/hierarchy3"/>
    <dgm:cxn modelId="{B7FB89D3-7EA8-4591-ABAB-2F76821A410E}" srcId="{8588232F-B408-444E-BE6F-951B51FF5D13}" destId="{A2D18EC8-FB45-4F44-AA08-6DFCD8632D2C}" srcOrd="0" destOrd="0" parTransId="{17CEB376-8EA1-40D8-98C2-C0109F1F6AD4}" sibTransId="{92670C75-02E2-4DCD-A7AA-7B2F30C2DAC4}"/>
    <dgm:cxn modelId="{23E514D9-CA91-4499-B756-D7AC045A1546}" type="presOf" srcId="{A2D18EC8-FB45-4F44-AA08-6DFCD8632D2C}" destId="{BBF527BF-040C-467B-8347-826D02723629}" srcOrd="1" destOrd="0" presId="urn:microsoft.com/office/officeart/2005/8/layout/hierarchy3"/>
    <dgm:cxn modelId="{FEF321E7-8252-44A9-BC5A-163CDC24C00C}" type="presOf" srcId="{411ED592-A472-49C3-96E3-A18F6D99A0A4}" destId="{581D8F3C-9D54-49FA-955D-23F19E248FA2}" srcOrd="1" destOrd="0" presId="urn:microsoft.com/office/officeart/2005/8/layout/hierarchy3"/>
    <dgm:cxn modelId="{6EF8F843-EB0E-4378-84AE-2919525A54D4}" type="presParOf" srcId="{2E7A23C6-C694-4747-A866-9A3F02F37931}" destId="{22E8E4BB-8289-4366-9B92-7D3F558B236E}" srcOrd="0" destOrd="0" presId="urn:microsoft.com/office/officeart/2005/8/layout/hierarchy3"/>
    <dgm:cxn modelId="{1CA85E8A-6648-4EB9-A8B9-23F3D961B537}" type="presParOf" srcId="{22E8E4BB-8289-4366-9B92-7D3F558B236E}" destId="{0E0FE5AD-1D39-44C0-9B90-758B45CD2296}" srcOrd="0" destOrd="0" presId="urn:microsoft.com/office/officeart/2005/8/layout/hierarchy3"/>
    <dgm:cxn modelId="{22E53F6E-63AD-4A99-8429-7555873E0576}" type="presParOf" srcId="{0E0FE5AD-1D39-44C0-9B90-758B45CD2296}" destId="{F0791468-F33A-4199-BB67-EF8472C20535}" srcOrd="0" destOrd="0" presId="urn:microsoft.com/office/officeart/2005/8/layout/hierarchy3"/>
    <dgm:cxn modelId="{C680D49B-BAC9-4679-B856-5023902D3A17}" type="presParOf" srcId="{0E0FE5AD-1D39-44C0-9B90-758B45CD2296}" destId="{BBF527BF-040C-467B-8347-826D02723629}" srcOrd="1" destOrd="0" presId="urn:microsoft.com/office/officeart/2005/8/layout/hierarchy3"/>
    <dgm:cxn modelId="{331B45F5-D1AB-4155-965F-A9D09414F408}" type="presParOf" srcId="{22E8E4BB-8289-4366-9B92-7D3F558B236E}" destId="{6DA5E1F7-7727-4A8F-8CD5-25DD0F79D945}" srcOrd="1" destOrd="0" presId="urn:microsoft.com/office/officeart/2005/8/layout/hierarchy3"/>
    <dgm:cxn modelId="{D988AB7C-60F1-4D90-A4B9-242A9CDDC96C}" type="presParOf" srcId="{2E7A23C6-C694-4747-A866-9A3F02F37931}" destId="{0FE9785F-9BC0-4C95-ACD7-24FA92CBC97D}" srcOrd="1" destOrd="0" presId="urn:microsoft.com/office/officeart/2005/8/layout/hierarchy3"/>
    <dgm:cxn modelId="{F110C3F4-4E37-4EC9-A310-DC8AEE736206}" type="presParOf" srcId="{0FE9785F-9BC0-4C95-ACD7-24FA92CBC97D}" destId="{347A2F47-06AA-48F5-9037-7E73C28BB14E}" srcOrd="0" destOrd="0" presId="urn:microsoft.com/office/officeart/2005/8/layout/hierarchy3"/>
    <dgm:cxn modelId="{23397905-F882-4C97-9413-D15E0C1DAD33}" type="presParOf" srcId="{347A2F47-06AA-48F5-9037-7E73C28BB14E}" destId="{D2C7D343-5F3E-461C-B6C1-AEC2BD1D4F64}" srcOrd="0" destOrd="0" presId="urn:microsoft.com/office/officeart/2005/8/layout/hierarchy3"/>
    <dgm:cxn modelId="{4CB58ABA-D876-4FC9-B663-C57BE844E01D}" type="presParOf" srcId="{347A2F47-06AA-48F5-9037-7E73C28BB14E}" destId="{08F192A4-B0E0-499C-8124-E3841CC3A213}" srcOrd="1" destOrd="0" presId="urn:microsoft.com/office/officeart/2005/8/layout/hierarchy3"/>
    <dgm:cxn modelId="{D8740E88-ADE4-4E65-BCA6-61EE46D2B245}" type="presParOf" srcId="{0FE9785F-9BC0-4C95-ACD7-24FA92CBC97D}" destId="{5E94B6E1-79C2-4D02-8731-85300926E06C}" srcOrd="1" destOrd="0" presId="urn:microsoft.com/office/officeart/2005/8/layout/hierarchy3"/>
    <dgm:cxn modelId="{CF410D10-988C-48C4-835E-980DC2BE682C}" type="presParOf" srcId="{2E7A23C6-C694-4747-A866-9A3F02F37931}" destId="{424B5C19-FCB5-454E-94D9-4DC088F410D1}" srcOrd="2" destOrd="0" presId="urn:microsoft.com/office/officeart/2005/8/layout/hierarchy3"/>
    <dgm:cxn modelId="{68AEB515-78C3-4833-BD84-591C12811B17}" type="presParOf" srcId="{424B5C19-FCB5-454E-94D9-4DC088F410D1}" destId="{2E902432-4069-47D5-A375-146DC310ABFD}" srcOrd="0" destOrd="0" presId="urn:microsoft.com/office/officeart/2005/8/layout/hierarchy3"/>
    <dgm:cxn modelId="{5C1650F8-80AB-4A3B-B72A-EEECF59CDEB5}" type="presParOf" srcId="{2E902432-4069-47D5-A375-146DC310ABFD}" destId="{83CEC9E7-3DEE-4A51-833B-E6310DF13508}" srcOrd="0" destOrd="0" presId="urn:microsoft.com/office/officeart/2005/8/layout/hierarchy3"/>
    <dgm:cxn modelId="{5D7EB98D-6708-4177-9744-C502E41A0B45}" type="presParOf" srcId="{2E902432-4069-47D5-A375-146DC310ABFD}" destId="{581D8F3C-9D54-49FA-955D-23F19E248FA2}" srcOrd="1" destOrd="0" presId="urn:microsoft.com/office/officeart/2005/8/layout/hierarchy3"/>
    <dgm:cxn modelId="{75B0EC74-D673-4611-8970-97E1CE42A351}" type="presParOf" srcId="{424B5C19-FCB5-454E-94D9-4DC088F410D1}" destId="{A57E66B1-109D-48C0-A890-2FABF88B8E29}" srcOrd="1" destOrd="0" presId="urn:microsoft.com/office/officeart/2005/8/layout/hierarchy3"/>
    <dgm:cxn modelId="{0C09CF36-2992-4C4F-B596-A05392908B0B}" type="presParOf" srcId="{2E7A23C6-C694-4747-A866-9A3F02F37931}" destId="{2421CEFC-5FE5-4B5F-ACA7-385B85AF5901}" srcOrd="3" destOrd="0" presId="urn:microsoft.com/office/officeart/2005/8/layout/hierarchy3"/>
    <dgm:cxn modelId="{C858C111-CF07-4629-8782-80A6DCECF654}" type="presParOf" srcId="{2421CEFC-5FE5-4B5F-ACA7-385B85AF5901}" destId="{D7C3D9A4-0999-4487-A1B9-144741EE3F0F}" srcOrd="0" destOrd="0" presId="urn:microsoft.com/office/officeart/2005/8/layout/hierarchy3"/>
    <dgm:cxn modelId="{80F56EC8-4EC9-4E17-85CF-94097F93D5FF}" type="presParOf" srcId="{D7C3D9A4-0999-4487-A1B9-144741EE3F0F}" destId="{DF0198CE-7E6C-4170-926D-28423C8929B8}" srcOrd="0" destOrd="0" presId="urn:microsoft.com/office/officeart/2005/8/layout/hierarchy3"/>
    <dgm:cxn modelId="{ED70857A-A55D-48B5-AB93-9284764AAC29}" type="presParOf" srcId="{D7C3D9A4-0999-4487-A1B9-144741EE3F0F}" destId="{2B7DC891-832D-4E51-B07A-2E1A9D4F415C}" srcOrd="1" destOrd="0" presId="urn:microsoft.com/office/officeart/2005/8/layout/hierarchy3"/>
    <dgm:cxn modelId="{0D34CE69-B75B-4C0F-BF20-77247C691867}" type="presParOf" srcId="{2421CEFC-5FE5-4B5F-ACA7-385B85AF5901}" destId="{E122EE2F-E9BD-4DAB-ADD0-0A6EA861C6AB}"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7F50D9-7978-41A5-BE49-6C70A97CD912}"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978CEC03-F2D4-40CF-8E96-E63E26485610}">
      <dgm:prSet/>
      <dgm:spPr/>
      <dgm:t>
        <a:bodyPr/>
        <a:lstStyle/>
        <a:p>
          <a:r>
            <a:rPr lang="en-US" b="1" dirty="0"/>
            <a:t>HHS is the Largest Department/Office in County Government</a:t>
          </a:r>
        </a:p>
      </dgm:t>
    </dgm:pt>
    <dgm:pt modelId="{2C967EB7-38BD-4F05-B208-5CCF220C2C65}" type="parTrans" cxnId="{10BDA3A6-1905-4F6E-9301-DAE8AEE0923F}">
      <dgm:prSet/>
      <dgm:spPr/>
      <dgm:t>
        <a:bodyPr/>
        <a:lstStyle/>
        <a:p>
          <a:endParaRPr lang="en-US"/>
        </a:p>
      </dgm:t>
    </dgm:pt>
    <dgm:pt modelId="{2FA342E2-B227-470E-B1D6-51722EC6FA7C}" type="sibTrans" cxnId="{10BDA3A6-1905-4F6E-9301-DAE8AEE0923F}">
      <dgm:prSet/>
      <dgm:spPr/>
      <dgm:t>
        <a:bodyPr/>
        <a:lstStyle/>
        <a:p>
          <a:endParaRPr lang="en-US"/>
        </a:p>
      </dgm:t>
    </dgm:pt>
    <dgm:pt modelId="{3A51A5E8-F7A3-4686-94A6-F6ADD559878F}">
      <dgm:prSet/>
      <dgm:spPr/>
      <dgm:t>
        <a:bodyPr/>
        <a:lstStyle/>
        <a:p>
          <a:r>
            <a:rPr lang="en-US" b="1" dirty="0"/>
            <a:t>Staff Compliment:  205.35 FTEs</a:t>
          </a:r>
        </a:p>
      </dgm:t>
    </dgm:pt>
    <dgm:pt modelId="{F3F01E0A-FC13-46D6-A992-0209C582F40A}" type="parTrans" cxnId="{984D85F5-0ED4-4154-8712-110D8D8D43AB}">
      <dgm:prSet/>
      <dgm:spPr/>
      <dgm:t>
        <a:bodyPr/>
        <a:lstStyle/>
        <a:p>
          <a:endParaRPr lang="en-US"/>
        </a:p>
      </dgm:t>
    </dgm:pt>
    <dgm:pt modelId="{BB7F37E9-3C5B-4A51-96BF-B4DC369B7BAE}" type="sibTrans" cxnId="{984D85F5-0ED4-4154-8712-110D8D8D43AB}">
      <dgm:prSet/>
      <dgm:spPr/>
      <dgm:t>
        <a:bodyPr/>
        <a:lstStyle/>
        <a:p>
          <a:endParaRPr lang="en-US"/>
        </a:p>
      </dgm:t>
    </dgm:pt>
    <dgm:pt modelId="{D3342426-AB3D-4D01-8012-CDF8C4D3CE51}">
      <dgm:prSet/>
      <dgm:spPr/>
      <dgm:t>
        <a:bodyPr/>
        <a:lstStyle/>
        <a:p>
          <a:r>
            <a:rPr lang="en-US" dirty="0"/>
            <a:t>Admin/ME Office:  27.4 FTEs</a:t>
          </a:r>
        </a:p>
      </dgm:t>
    </dgm:pt>
    <dgm:pt modelId="{7F165CD4-195A-4EEC-96E8-3482DF5C2BAA}" type="parTrans" cxnId="{E8248EA1-E901-42D6-A5BE-B9D14E070AD3}">
      <dgm:prSet/>
      <dgm:spPr/>
      <dgm:t>
        <a:bodyPr/>
        <a:lstStyle/>
        <a:p>
          <a:endParaRPr lang="en-US"/>
        </a:p>
      </dgm:t>
    </dgm:pt>
    <dgm:pt modelId="{6E279D59-599B-4E1B-9D79-738F31A3E616}" type="sibTrans" cxnId="{E8248EA1-E901-42D6-A5BE-B9D14E070AD3}">
      <dgm:prSet/>
      <dgm:spPr/>
      <dgm:t>
        <a:bodyPr/>
        <a:lstStyle/>
        <a:p>
          <a:endParaRPr lang="en-US"/>
        </a:p>
      </dgm:t>
    </dgm:pt>
    <dgm:pt modelId="{66D53FC5-AD16-47F9-9C6B-2B37D607D688}">
      <dgm:prSet/>
      <dgm:spPr/>
      <dgm:t>
        <a:bodyPr/>
        <a:lstStyle/>
        <a:p>
          <a:r>
            <a:rPr lang="en-US" dirty="0"/>
            <a:t>BH:  82.45 FTEs</a:t>
          </a:r>
        </a:p>
      </dgm:t>
    </dgm:pt>
    <dgm:pt modelId="{08A343A9-CC4F-4572-B647-2DE563101F56}" type="parTrans" cxnId="{FBD0D574-2280-4AED-965D-5ED449147708}">
      <dgm:prSet/>
      <dgm:spPr/>
      <dgm:t>
        <a:bodyPr/>
        <a:lstStyle/>
        <a:p>
          <a:endParaRPr lang="en-US"/>
        </a:p>
      </dgm:t>
    </dgm:pt>
    <dgm:pt modelId="{211163EA-6878-448B-87BB-A682950BF7F1}" type="sibTrans" cxnId="{FBD0D574-2280-4AED-965D-5ED449147708}">
      <dgm:prSet/>
      <dgm:spPr/>
      <dgm:t>
        <a:bodyPr/>
        <a:lstStyle/>
        <a:p>
          <a:endParaRPr lang="en-US"/>
        </a:p>
      </dgm:t>
    </dgm:pt>
    <dgm:pt modelId="{D822FE67-BAF3-4EFC-9C80-89E1BBB0CF83}">
      <dgm:prSet/>
      <dgm:spPr/>
      <dgm:t>
        <a:bodyPr/>
        <a:lstStyle/>
        <a:p>
          <a:r>
            <a:rPr lang="en-US" dirty="0"/>
            <a:t>DD:  13 FTEs</a:t>
          </a:r>
        </a:p>
      </dgm:t>
    </dgm:pt>
    <dgm:pt modelId="{7C3A5134-8F3F-47A1-A92E-9271F263750B}" type="parTrans" cxnId="{CB3FEFFE-BB22-4345-AD43-89EB9083EF45}">
      <dgm:prSet/>
      <dgm:spPr/>
      <dgm:t>
        <a:bodyPr/>
        <a:lstStyle/>
        <a:p>
          <a:endParaRPr lang="en-US"/>
        </a:p>
      </dgm:t>
    </dgm:pt>
    <dgm:pt modelId="{EBC7EA0A-DF79-4371-BBCE-13EE0E941A27}" type="sibTrans" cxnId="{CB3FEFFE-BB22-4345-AD43-89EB9083EF45}">
      <dgm:prSet/>
      <dgm:spPr/>
      <dgm:t>
        <a:bodyPr/>
        <a:lstStyle/>
        <a:p>
          <a:endParaRPr lang="en-US"/>
        </a:p>
      </dgm:t>
    </dgm:pt>
    <dgm:pt modelId="{DD368E2F-D103-4E18-BFA3-8E936B096830}">
      <dgm:prSet/>
      <dgm:spPr/>
      <dgm:t>
        <a:bodyPr/>
        <a:lstStyle/>
        <a:p>
          <a:r>
            <a:rPr lang="en-US" dirty="0"/>
            <a:t>PC:  41 FTE</a:t>
          </a:r>
        </a:p>
      </dgm:t>
    </dgm:pt>
    <dgm:pt modelId="{59940C2E-8870-4DE4-A26B-409AE8F20360}" type="parTrans" cxnId="{4C90EC9A-F388-4204-88CF-3EFC81103B5B}">
      <dgm:prSet/>
      <dgm:spPr/>
      <dgm:t>
        <a:bodyPr/>
        <a:lstStyle/>
        <a:p>
          <a:endParaRPr lang="en-US"/>
        </a:p>
      </dgm:t>
    </dgm:pt>
    <dgm:pt modelId="{0453D8BF-A304-430B-AEBA-5BEB91DBD49E}" type="sibTrans" cxnId="{4C90EC9A-F388-4204-88CF-3EFC81103B5B}">
      <dgm:prSet/>
      <dgm:spPr/>
      <dgm:t>
        <a:bodyPr/>
        <a:lstStyle/>
        <a:p>
          <a:endParaRPr lang="en-US"/>
        </a:p>
      </dgm:t>
    </dgm:pt>
    <dgm:pt modelId="{E4208135-D29A-4990-BC4E-B647739E6750}">
      <dgm:prSet/>
      <dgm:spPr/>
      <dgm:t>
        <a:bodyPr/>
        <a:lstStyle/>
        <a:p>
          <a:r>
            <a:rPr lang="en-US" dirty="0"/>
            <a:t>PH:  41.5 FTEs</a:t>
          </a:r>
        </a:p>
      </dgm:t>
    </dgm:pt>
    <dgm:pt modelId="{43653210-58CE-468F-ABF6-58CDEB280536}" type="parTrans" cxnId="{3C9DA6B8-CE0C-4D31-8E01-7FEF88AC5161}">
      <dgm:prSet/>
      <dgm:spPr/>
      <dgm:t>
        <a:bodyPr/>
        <a:lstStyle/>
        <a:p>
          <a:endParaRPr lang="en-US"/>
        </a:p>
      </dgm:t>
    </dgm:pt>
    <dgm:pt modelId="{98CDF7D2-7EC9-4D80-B0F0-DAA9E5479FF7}" type="sibTrans" cxnId="{3C9DA6B8-CE0C-4D31-8E01-7FEF88AC5161}">
      <dgm:prSet/>
      <dgm:spPr/>
      <dgm:t>
        <a:bodyPr/>
        <a:lstStyle/>
        <a:p>
          <a:endParaRPr lang="en-US"/>
        </a:p>
      </dgm:t>
    </dgm:pt>
    <dgm:pt modelId="{97FD9D86-7C91-41F7-86C0-26634D652195}">
      <dgm:prSet/>
      <dgm:spPr/>
      <dgm:t>
        <a:bodyPr/>
        <a:lstStyle/>
        <a:p>
          <a:r>
            <a:rPr lang="en-US" b="1" dirty="0"/>
            <a:t>HHS Department Director:  </a:t>
          </a:r>
        </a:p>
        <a:p>
          <a:r>
            <a:rPr lang="en-US" b="1" dirty="0"/>
            <a:t>Jayne Romero</a:t>
          </a:r>
        </a:p>
      </dgm:t>
    </dgm:pt>
    <dgm:pt modelId="{FBC8EDDF-3A5C-4AE3-BA61-AF113778D643}" type="parTrans" cxnId="{1BB3CEA2-A64D-43DC-9855-4D88F771B947}">
      <dgm:prSet/>
      <dgm:spPr/>
      <dgm:t>
        <a:bodyPr/>
        <a:lstStyle/>
        <a:p>
          <a:endParaRPr lang="en-US"/>
        </a:p>
      </dgm:t>
    </dgm:pt>
    <dgm:pt modelId="{CE0F5F14-CC86-4A23-8CF6-C88090113545}" type="sibTrans" cxnId="{1BB3CEA2-A64D-43DC-9855-4D88F771B947}">
      <dgm:prSet/>
      <dgm:spPr/>
      <dgm:t>
        <a:bodyPr/>
        <a:lstStyle/>
        <a:p>
          <a:endParaRPr lang="en-US"/>
        </a:p>
      </dgm:t>
    </dgm:pt>
    <dgm:pt modelId="{C437E856-86A9-462D-A976-8988EC5003BA}" type="pres">
      <dgm:prSet presAssocID="{0C7F50D9-7978-41A5-BE49-6C70A97CD912}" presName="Name0" presStyleCnt="0">
        <dgm:presLayoutVars>
          <dgm:dir/>
          <dgm:animLvl val="lvl"/>
          <dgm:resizeHandles val="exact"/>
        </dgm:presLayoutVars>
      </dgm:prSet>
      <dgm:spPr/>
    </dgm:pt>
    <dgm:pt modelId="{CBF5565B-E8A5-4326-9BFE-CF6CC1D0FD62}" type="pres">
      <dgm:prSet presAssocID="{978CEC03-F2D4-40CF-8E96-E63E26485610}" presName="composite" presStyleCnt="0"/>
      <dgm:spPr/>
    </dgm:pt>
    <dgm:pt modelId="{A0FC041A-48A9-4AC9-B89D-F7684826BB81}" type="pres">
      <dgm:prSet presAssocID="{978CEC03-F2D4-40CF-8E96-E63E26485610}" presName="parTx" presStyleLbl="alignNode1" presStyleIdx="0" presStyleCnt="3">
        <dgm:presLayoutVars>
          <dgm:chMax val="0"/>
          <dgm:chPref val="0"/>
          <dgm:bulletEnabled val="1"/>
        </dgm:presLayoutVars>
      </dgm:prSet>
      <dgm:spPr/>
    </dgm:pt>
    <dgm:pt modelId="{F1CE4C18-15C3-4BA3-87DD-A99951408BA3}" type="pres">
      <dgm:prSet presAssocID="{978CEC03-F2D4-40CF-8E96-E63E26485610}" presName="desTx" presStyleLbl="alignAccFollowNode1" presStyleIdx="0" presStyleCnt="3">
        <dgm:presLayoutVars>
          <dgm:bulletEnabled val="1"/>
        </dgm:presLayoutVars>
      </dgm:prSet>
      <dgm:spPr/>
    </dgm:pt>
    <dgm:pt modelId="{787CC14B-452D-4EC9-8389-967C6802F970}" type="pres">
      <dgm:prSet presAssocID="{2FA342E2-B227-470E-B1D6-51722EC6FA7C}" presName="space" presStyleCnt="0"/>
      <dgm:spPr/>
    </dgm:pt>
    <dgm:pt modelId="{84C2B82B-3EDE-4873-B057-6C9D45465145}" type="pres">
      <dgm:prSet presAssocID="{3A51A5E8-F7A3-4686-94A6-F6ADD559878F}" presName="composite" presStyleCnt="0"/>
      <dgm:spPr/>
    </dgm:pt>
    <dgm:pt modelId="{DAEB0BD2-ABDB-43D2-9878-1C2B30FC83F5}" type="pres">
      <dgm:prSet presAssocID="{3A51A5E8-F7A3-4686-94A6-F6ADD559878F}" presName="parTx" presStyleLbl="alignNode1" presStyleIdx="1" presStyleCnt="3">
        <dgm:presLayoutVars>
          <dgm:chMax val="0"/>
          <dgm:chPref val="0"/>
          <dgm:bulletEnabled val="1"/>
        </dgm:presLayoutVars>
      </dgm:prSet>
      <dgm:spPr/>
    </dgm:pt>
    <dgm:pt modelId="{705B88BE-9034-4D93-972A-3CB5CBE46D20}" type="pres">
      <dgm:prSet presAssocID="{3A51A5E8-F7A3-4686-94A6-F6ADD559878F}" presName="desTx" presStyleLbl="alignAccFollowNode1" presStyleIdx="1" presStyleCnt="3">
        <dgm:presLayoutVars>
          <dgm:bulletEnabled val="1"/>
        </dgm:presLayoutVars>
      </dgm:prSet>
      <dgm:spPr/>
    </dgm:pt>
    <dgm:pt modelId="{CC6C31B6-2532-4BA4-B7C9-2EBA5998EDFA}" type="pres">
      <dgm:prSet presAssocID="{BB7F37E9-3C5B-4A51-96BF-B4DC369B7BAE}" presName="space" presStyleCnt="0"/>
      <dgm:spPr/>
    </dgm:pt>
    <dgm:pt modelId="{BB30B750-08A1-480F-B52D-1B794F7ABA55}" type="pres">
      <dgm:prSet presAssocID="{97FD9D86-7C91-41F7-86C0-26634D652195}" presName="composite" presStyleCnt="0"/>
      <dgm:spPr/>
    </dgm:pt>
    <dgm:pt modelId="{D7280FF3-8BBE-4800-871E-EF2CBD5FE92C}" type="pres">
      <dgm:prSet presAssocID="{97FD9D86-7C91-41F7-86C0-26634D652195}" presName="parTx" presStyleLbl="alignNode1" presStyleIdx="2" presStyleCnt="3">
        <dgm:presLayoutVars>
          <dgm:chMax val="0"/>
          <dgm:chPref val="0"/>
          <dgm:bulletEnabled val="1"/>
        </dgm:presLayoutVars>
      </dgm:prSet>
      <dgm:spPr/>
    </dgm:pt>
    <dgm:pt modelId="{BD812318-653C-4D64-8A80-F77633381775}" type="pres">
      <dgm:prSet presAssocID="{97FD9D86-7C91-41F7-86C0-26634D652195}" presName="desTx" presStyleLbl="alignAccFollowNode1" presStyleIdx="2" presStyleCnt="3">
        <dgm:presLayoutVars>
          <dgm:bulletEnabled val="1"/>
        </dgm:presLayoutVars>
      </dgm:prSet>
      <dgm:spPr/>
    </dgm:pt>
  </dgm:ptLst>
  <dgm:cxnLst>
    <dgm:cxn modelId="{CF824E11-C7A9-4B7E-A3A3-FD8BB394330E}" type="presOf" srcId="{E4208135-D29A-4990-BC4E-B647739E6750}" destId="{705B88BE-9034-4D93-972A-3CB5CBE46D20}" srcOrd="0" destOrd="4" presId="urn:microsoft.com/office/officeart/2005/8/layout/hList1"/>
    <dgm:cxn modelId="{C1952923-BBFB-44AE-ABE1-A0E102E0A376}" type="presOf" srcId="{D3342426-AB3D-4D01-8012-CDF8C4D3CE51}" destId="{705B88BE-9034-4D93-972A-3CB5CBE46D20}" srcOrd="0" destOrd="0" presId="urn:microsoft.com/office/officeart/2005/8/layout/hList1"/>
    <dgm:cxn modelId="{D0F30843-C57C-4E7D-A359-0BCFC3044B45}" type="presOf" srcId="{DD368E2F-D103-4E18-BFA3-8E936B096830}" destId="{705B88BE-9034-4D93-972A-3CB5CBE46D20}" srcOrd="0" destOrd="3" presId="urn:microsoft.com/office/officeart/2005/8/layout/hList1"/>
    <dgm:cxn modelId="{61D26449-B97C-47F7-8E8F-54759DE5C8D1}" type="presOf" srcId="{3A51A5E8-F7A3-4686-94A6-F6ADD559878F}" destId="{DAEB0BD2-ABDB-43D2-9878-1C2B30FC83F5}" srcOrd="0" destOrd="0" presId="urn:microsoft.com/office/officeart/2005/8/layout/hList1"/>
    <dgm:cxn modelId="{9A5F5354-6926-4481-B6B0-A3B479DF76BF}" type="presOf" srcId="{0C7F50D9-7978-41A5-BE49-6C70A97CD912}" destId="{C437E856-86A9-462D-A976-8988EC5003BA}" srcOrd="0" destOrd="0" presId="urn:microsoft.com/office/officeart/2005/8/layout/hList1"/>
    <dgm:cxn modelId="{FBD0D574-2280-4AED-965D-5ED449147708}" srcId="{3A51A5E8-F7A3-4686-94A6-F6ADD559878F}" destId="{66D53FC5-AD16-47F9-9C6B-2B37D607D688}" srcOrd="1" destOrd="0" parTransId="{08A343A9-CC4F-4572-B647-2DE563101F56}" sibTransId="{211163EA-6878-448B-87BB-A682950BF7F1}"/>
    <dgm:cxn modelId="{4C90EC9A-F388-4204-88CF-3EFC81103B5B}" srcId="{3A51A5E8-F7A3-4686-94A6-F6ADD559878F}" destId="{DD368E2F-D103-4E18-BFA3-8E936B096830}" srcOrd="3" destOrd="0" parTransId="{59940C2E-8870-4DE4-A26B-409AE8F20360}" sibTransId="{0453D8BF-A304-430B-AEBA-5BEB91DBD49E}"/>
    <dgm:cxn modelId="{E8248EA1-E901-42D6-A5BE-B9D14E070AD3}" srcId="{3A51A5E8-F7A3-4686-94A6-F6ADD559878F}" destId="{D3342426-AB3D-4D01-8012-CDF8C4D3CE51}" srcOrd="0" destOrd="0" parTransId="{7F165CD4-195A-4EEC-96E8-3482DF5C2BAA}" sibTransId="{6E279D59-599B-4E1B-9D79-738F31A3E616}"/>
    <dgm:cxn modelId="{1BB3CEA2-A64D-43DC-9855-4D88F771B947}" srcId="{0C7F50D9-7978-41A5-BE49-6C70A97CD912}" destId="{97FD9D86-7C91-41F7-86C0-26634D652195}" srcOrd="2" destOrd="0" parTransId="{FBC8EDDF-3A5C-4AE3-BA61-AF113778D643}" sibTransId="{CE0F5F14-CC86-4A23-8CF6-C88090113545}"/>
    <dgm:cxn modelId="{10BDA3A6-1905-4F6E-9301-DAE8AEE0923F}" srcId="{0C7F50D9-7978-41A5-BE49-6C70A97CD912}" destId="{978CEC03-F2D4-40CF-8E96-E63E26485610}" srcOrd="0" destOrd="0" parTransId="{2C967EB7-38BD-4F05-B208-5CCF220C2C65}" sibTransId="{2FA342E2-B227-470E-B1D6-51722EC6FA7C}"/>
    <dgm:cxn modelId="{3C9DA6B8-CE0C-4D31-8E01-7FEF88AC5161}" srcId="{3A51A5E8-F7A3-4686-94A6-F6ADD559878F}" destId="{E4208135-D29A-4990-BC4E-B647739E6750}" srcOrd="4" destOrd="0" parTransId="{43653210-58CE-468F-ABF6-58CDEB280536}" sibTransId="{98CDF7D2-7EC9-4D80-B0F0-DAA9E5479FF7}"/>
    <dgm:cxn modelId="{36C76BBC-A21A-48AF-98E4-569441C998DF}" type="presOf" srcId="{97FD9D86-7C91-41F7-86C0-26634D652195}" destId="{D7280FF3-8BBE-4800-871E-EF2CBD5FE92C}" srcOrd="0" destOrd="0" presId="urn:microsoft.com/office/officeart/2005/8/layout/hList1"/>
    <dgm:cxn modelId="{5514C7BF-BF55-4AEF-B5A0-997A1F0C8337}" type="presOf" srcId="{978CEC03-F2D4-40CF-8E96-E63E26485610}" destId="{A0FC041A-48A9-4AC9-B89D-F7684826BB81}" srcOrd="0" destOrd="0" presId="urn:microsoft.com/office/officeart/2005/8/layout/hList1"/>
    <dgm:cxn modelId="{CA6287C4-26B3-4B10-A19C-040E445096EE}" type="presOf" srcId="{66D53FC5-AD16-47F9-9C6B-2B37D607D688}" destId="{705B88BE-9034-4D93-972A-3CB5CBE46D20}" srcOrd="0" destOrd="1" presId="urn:microsoft.com/office/officeart/2005/8/layout/hList1"/>
    <dgm:cxn modelId="{C88EA0D8-7F70-4BB5-9F4D-9183652282C2}" type="presOf" srcId="{D822FE67-BAF3-4EFC-9C80-89E1BBB0CF83}" destId="{705B88BE-9034-4D93-972A-3CB5CBE46D20}" srcOrd="0" destOrd="2" presId="urn:microsoft.com/office/officeart/2005/8/layout/hList1"/>
    <dgm:cxn modelId="{984D85F5-0ED4-4154-8712-110D8D8D43AB}" srcId="{0C7F50D9-7978-41A5-BE49-6C70A97CD912}" destId="{3A51A5E8-F7A3-4686-94A6-F6ADD559878F}" srcOrd="1" destOrd="0" parTransId="{F3F01E0A-FC13-46D6-A992-0209C582F40A}" sibTransId="{BB7F37E9-3C5B-4A51-96BF-B4DC369B7BAE}"/>
    <dgm:cxn modelId="{CB3FEFFE-BB22-4345-AD43-89EB9083EF45}" srcId="{3A51A5E8-F7A3-4686-94A6-F6ADD559878F}" destId="{D822FE67-BAF3-4EFC-9C80-89E1BBB0CF83}" srcOrd="2" destOrd="0" parTransId="{7C3A5134-8F3F-47A1-A92E-9271F263750B}" sibTransId="{EBC7EA0A-DF79-4371-BBCE-13EE0E941A27}"/>
    <dgm:cxn modelId="{7B22B881-7A3B-46FA-893E-A084BED3E1D8}" type="presParOf" srcId="{C437E856-86A9-462D-A976-8988EC5003BA}" destId="{CBF5565B-E8A5-4326-9BFE-CF6CC1D0FD62}" srcOrd="0" destOrd="0" presId="urn:microsoft.com/office/officeart/2005/8/layout/hList1"/>
    <dgm:cxn modelId="{7623A0D2-4D74-460F-BB36-7EDA3CF103A4}" type="presParOf" srcId="{CBF5565B-E8A5-4326-9BFE-CF6CC1D0FD62}" destId="{A0FC041A-48A9-4AC9-B89D-F7684826BB81}" srcOrd="0" destOrd="0" presId="urn:microsoft.com/office/officeart/2005/8/layout/hList1"/>
    <dgm:cxn modelId="{34B9B891-36D0-4F04-B2F4-A9D22ABD42BA}" type="presParOf" srcId="{CBF5565B-E8A5-4326-9BFE-CF6CC1D0FD62}" destId="{F1CE4C18-15C3-4BA3-87DD-A99951408BA3}" srcOrd="1" destOrd="0" presId="urn:microsoft.com/office/officeart/2005/8/layout/hList1"/>
    <dgm:cxn modelId="{55FC4C2D-6293-4214-94FE-0B93EF95EA6B}" type="presParOf" srcId="{C437E856-86A9-462D-A976-8988EC5003BA}" destId="{787CC14B-452D-4EC9-8389-967C6802F970}" srcOrd="1" destOrd="0" presId="urn:microsoft.com/office/officeart/2005/8/layout/hList1"/>
    <dgm:cxn modelId="{5E60C3F7-6B8A-4DEA-83C8-367EE2D624E0}" type="presParOf" srcId="{C437E856-86A9-462D-A976-8988EC5003BA}" destId="{84C2B82B-3EDE-4873-B057-6C9D45465145}" srcOrd="2" destOrd="0" presId="urn:microsoft.com/office/officeart/2005/8/layout/hList1"/>
    <dgm:cxn modelId="{0366A202-9454-4EE9-8EDC-9BDEA89C4ADE}" type="presParOf" srcId="{84C2B82B-3EDE-4873-B057-6C9D45465145}" destId="{DAEB0BD2-ABDB-43D2-9878-1C2B30FC83F5}" srcOrd="0" destOrd="0" presId="urn:microsoft.com/office/officeart/2005/8/layout/hList1"/>
    <dgm:cxn modelId="{7EF405FD-483C-4B8F-AE67-44DD2C0FADC9}" type="presParOf" srcId="{84C2B82B-3EDE-4873-B057-6C9D45465145}" destId="{705B88BE-9034-4D93-972A-3CB5CBE46D20}" srcOrd="1" destOrd="0" presId="urn:microsoft.com/office/officeart/2005/8/layout/hList1"/>
    <dgm:cxn modelId="{02A3851C-9794-44F4-824C-068F80928F89}" type="presParOf" srcId="{C437E856-86A9-462D-A976-8988EC5003BA}" destId="{CC6C31B6-2532-4BA4-B7C9-2EBA5998EDFA}" srcOrd="3" destOrd="0" presId="urn:microsoft.com/office/officeart/2005/8/layout/hList1"/>
    <dgm:cxn modelId="{BF55510D-4CB9-43AA-9E0D-B1B8F12EB72F}" type="presParOf" srcId="{C437E856-86A9-462D-A976-8988EC5003BA}" destId="{BB30B750-08A1-480F-B52D-1B794F7ABA55}" srcOrd="4" destOrd="0" presId="urn:microsoft.com/office/officeart/2005/8/layout/hList1"/>
    <dgm:cxn modelId="{D5A28AAC-64EA-44A0-A286-849CB284FCA8}" type="presParOf" srcId="{BB30B750-08A1-480F-B52D-1B794F7ABA55}" destId="{D7280FF3-8BBE-4800-871E-EF2CBD5FE92C}" srcOrd="0" destOrd="0" presId="urn:microsoft.com/office/officeart/2005/8/layout/hList1"/>
    <dgm:cxn modelId="{5FE9313F-B7D1-4387-BC05-70B3BBB94490}" type="presParOf" srcId="{BB30B750-08A1-480F-B52D-1B794F7ABA55}" destId="{BD812318-653C-4D64-8A80-F7763338177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94A6AC4-6DDA-41A8-9B9E-BAE0EB4AC350}"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9A55E52F-8F2E-4965-AB25-E761A98E0442}">
      <dgm:prSet/>
      <dgm:spPr/>
      <dgm:t>
        <a:bodyPr/>
        <a:lstStyle/>
        <a:p>
          <a:r>
            <a:rPr lang="en-US" dirty="0"/>
            <a:t>Budget funds include a mix of “program funding elements,” grant funds, earned revenue, “carry forward,” and fund balance</a:t>
          </a:r>
        </a:p>
      </dgm:t>
    </dgm:pt>
    <dgm:pt modelId="{8FAEE2D7-258F-4337-AE9E-D9EA1064C262}" type="parTrans" cxnId="{6EEAD6AE-2141-4BCA-9EFF-E05A0EDE2156}">
      <dgm:prSet/>
      <dgm:spPr/>
      <dgm:t>
        <a:bodyPr/>
        <a:lstStyle/>
        <a:p>
          <a:endParaRPr lang="en-US"/>
        </a:p>
      </dgm:t>
    </dgm:pt>
    <dgm:pt modelId="{702797AB-448E-46E8-801C-BF798AEFD739}" type="sibTrans" cxnId="{6EEAD6AE-2141-4BCA-9EFF-E05A0EDE2156}">
      <dgm:prSet/>
      <dgm:spPr/>
      <dgm:t>
        <a:bodyPr/>
        <a:lstStyle/>
        <a:p>
          <a:endParaRPr lang="en-US"/>
        </a:p>
      </dgm:t>
    </dgm:pt>
    <dgm:pt modelId="{3C5C8929-705A-40E0-A392-113EF335E997}">
      <dgm:prSet/>
      <dgm:spPr/>
      <dgm:t>
        <a:bodyPr/>
        <a:lstStyle/>
        <a:p>
          <a:r>
            <a:rPr lang="en-US" dirty="0"/>
            <a:t>There are 4 Funds and 30 fiscal “departments” in HHS</a:t>
          </a:r>
        </a:p>
      </dgm:t>
    </dgm:pt>
    <dgm:pt modelId="{F3C9D688-7AC6-407B-A782-D20256638DC7}" type="parTrans" cxnId="{651FFCC6-DF70-4569-ABC1-1AA45C863D43}">
      <dgm:prSet/>
      <dgm:spPr/>
      <dgm:t>
        <a:bodyPr/>
        <a:lstStyle/>
        <a:p>
          <a:endParaRPr lang="en-US"/>
        </a:p>
      </dgm:t>
    </dgm:pt>
    <dgm:pt modelId="{4F8B6386-BF55-43A8-9283-72B69FB9D169}" type="sibTrans" cxnId="{651FFCC6-DF70-4569-ABC1-1AA45C863D43}">
      <dgm:prSet/>
      <dgm:spPr/>
      <dgm:t>
        <a:bodyPr/>
        <a:lstStyle/>
        <a:p>
          <a:endParaRPr lang="en-US"/>
        </a:p>
      </dgm:t>
    </dgm:pt>
    <dgm:pt modelId="{4FAD96F0-DA9A-456F-86E0-934C5E0CBAA6}" type="pres">
      <dgm:prSet presAssocID="{594A6AC4-6DDA-41A8-9B9E-BAE0EB4AC350}" presName="hierChild1" presStyleCnt="0">
        <dgm:presLayoutVars>
          <dgm:chPref val="1"/>
          <dgm:dir/>
          <dgm:animOne val="branch"/>
          <dgm:animLvl val="lvl"/>
          <dgm:resizeHandles/>
        </dgm:presLayoutVars>
      </dgm:prSet>
      <dgm:spPr/>
    </dgm:pt>
    <dgm:pt modelId="{CD916312-5049-441D-851A-DBA8F83A3B99}" type="pres">
      <dgm:prSet presAssocID="{9A55E52F-8F2E-4965-AB25-E761A98E0442}" presName="hierRoot1" presStyleCnt="0"/>
      <dgm:spPr/>
    </dgm:pt>
    <dgm:pt modelId="{DCEC9DA3-3783-483F-A998-FF66EBBAD8A3}" type="pres">
      <dgm:prSet presAssocID="{9A55E52F-8F2E-4965-AB25-E761A98E0442}" presName="composite" presStyleCnt="0"/>
      <dgm:spPr/>
    </dgm:pt>
    <dgm:pt modelId="{02351FB9-9E94-496F-9836-79B0DA7FF930}" type="pres">
      <dgm:prSet presAssocID="{9A55E52F-8F2E-4965-AB25-E761A98E0442}" presName="background" presStyleLbl="node0" presStyleIdx="0" presStyleCnt="2"/>
      <dgm:spPr/>
    </dgm:pt>
    <dgm:pt modelId="{1C1C7839-680C-4C32-AF34-50A701E4F485}" type="pres">
      <dgm:prSet presAssocID="{9A55E52F-8F2E-4965-AB25-E761A98E0442}" presName="text" presStyleLbl="fgAcc0" presStyleIdx="0" presStyleCnt="2" custLinFactX="21692" custLinFactNeighborX="100000" custLinFactNeighborY="2956">
        <dgm:presLayoutVars>
          <dgm:chPref val="3"/>
        </dgm:presLayoutVars>
      </dgm:prSet>
      <dgm:spPr/>
    </dgm:pt>
    <dgm:pt modelId="{1C47E158-59F7-4D72-BD01-FC0291469B78}" type="pres">
      <dgm:prSet presAssocID="{9A55E52F-8F2E-4965-AB25-E761A98E0442}" presName="hierChild2" presStyleCnt="0"/>
      <dgm:spPr/>
    </dgm:pt>
    <dgm:pt modelId="{F2F89BF2-790E-49EA-8CE7-AE409EA2A18B}" type="pres">
      <dgm:prSet presAssocID="{3C5C8929-705A-40E0-A392-113EF335E997}" presName="hierRoot1" presStyleCnt="0"/>
      <dgm:spPr/>
    </dgm:pt>
    <dgm:pt modelId="{59D22803-7685-4727-9256-812FADCC382D}" type="pres">
      <dgm:prSet presAssocID="{3C5C8929-705A-40E0-A392-113EF335E997}" presName="composite" presStyleCnt="0"/>
      <dgm:spPr/>
    </dgm:pt>
    <dgm:pt modelId="{EA8DCD37-2BCD-413A-BFFB-1C930C85DCCD}" type="pres">
      <dgm:prSet presAssocID="{3C5C8929-705A-40E0-A392-113EF335E997}" presName="background" presStyleLbl="node0" presStyleIdx="1" presStyleCnt="2"/>
      <dgm:spPr/>
    </dgm:pt>
    <dgm:pt modelId="{28E6A1A2-998C-496F-89D0-EBF1211FC114}" type="pres">
      <dgm:prSet presAssocID="{3C5C8929-705A-40E0-A392-113EF335E997}" presName="text" presStyleLbl="fgAcc0" presStyleIdx="1" presStyleCnt="2" custLinFactX="-21229" custLinFactNeighborX="-100000" custLinFactNeighborY="294">
        <dgm:presLayoutVars>
          <dgm:chPref val="3"/>
        </dgm:presLayoutVars>
      </dgm:prSet>
      <dgm:spPr/>
    </dgm:pt>
    <dgm:pt modelId="{C949D222-330F-4D2B-9ED6-0BAF05D2189F}" type="pres">
      <dgm:prSet presAssocID="{3C5C8929-705A-40E0-A392-113EF335E997}" presName="hierChild2" presStyleCnt="0"/>
      <dgm:spPr/>
    </dgm:pt>
  </dgm:ptLst>
  <dgm:cxnLst>
    <dgm:cxn modelId="{CEEB851C-C038-4970-966A-19866CA57E9A}" type="presOf" srcId="{3C5C8929-705A-40E0-A392-113EF335E997}" destId="{28E6A1A2-998C-496F-89D0-EBF1211FC114}" srcOrd="0" destOrd="0" presId="urn:microsoft.com/office/officeart/2005/8/layout/hierarchy1"/>
    <dgm:cxn modelId="{FC9DA594-321D-4149-A971-F6C25D646C23}" type="presOf" srcId="{9A55E52F-8F2E-4965-AB25-E761A98E0442}" destId="{1C1C7839-680C-4C32-AF34-50A701E4F485}" srcOrd="0" destOrd="0" presId="urn:microsoft.com/office/officeart/2005/8/layout/hierarchy1"/>
    <dgm:cxn modelId="{6EEAD6AE-2141-4BCA-9EFF-E05A0EDE2156}" srcId="{594A6AC4-6DDA-41A8-9B9E-BAE0EB4AC350}" destId="{9A55E52F-8F2E-4965-AB25-E761A98E0442}" srcOrd="0" destOrd="0" parTransId="{8FAEE2D7-258F-4337-AE9E-D9EA1064C262}" sibTransId="{702797AB-448E-46E8-801C-BF798AEFD739}"/>
    <dgm:cxn modelId="{1772B7B3-ADE1-4D2B-A66D-2FB48E08098F}" type="presOf" srcId="{594A6AC4-6DDA-41A8-9B9E-BAE0EB4AC350}" destId="{4FAD96F0-DA9A-456F-86E0-934C5E0CBAA6}" srcOrd="0" destOrd="0" presId="urn:microsoft.com/office/officeart/2005/8/layout/hierarchy1"/>
    <dgm:cxn modelId="{651FFCC6-DF70-4569-ABC1-1AA45C863D43}" srcId="{594A6AC4-6DDA-41A8-9B9E-BAE0EB4AC350}" destId="{3C5C8929-705A-40E0-A392-113EF335E997}" srcOrd="1" destOrd="0" parTransId="{F3C9D688-7AC6-407B-A782-D20256638DC7}" sibTransId="{4F8B6386-BF55-43A8-9283-72B69FB9D169}"/>
    <dgm:cxn modelId="{6498CFB6-2419-4D0D-B68F-641FCE5CAB58}" type="presParOf" srcId="{4FAD96F0-DA9A-456F-86E0-934C5E0CBAA6}" destId="{CD916312-5049-441D-851A-DBA8F83A3B99}" srcOrd="0" destOrd="0" presId="urn:microsoft.com/office/officeart/2005/8/layout/hierarchy1"/>
    <dgm:cxn modelId="{6A2DF7E6-03CF-4F6F-8B58-B552BADFC2D3}" type="presParOf" srcId="{CD916312-5049-441D-851A-DBA8F83A3B99}" destId="{DCEC9DA3-3783-483F-A998-FF66EBBAD8A3}" srcOrd="0" destOrd="0" presId="urn:microsoft.com/office/officeart/2005/8/layout/hierarchy1"/>
    <dgm:cxn modelId="{7756C622-083C-4080-A2FD-7EE3DCC458FC}" type="presParOf" srcId="{DCEC9DA3-3783-483F-A998-FF66EBBAD8A3}" destId="{02351FB9-9E94-496F-9836-79B0DA7FF930}" srcOrd="0" destOrd="0" presId="urn:microsoft.com/office/officeart/2005/8/layout/hierarchy1"/>
    <dgm:cxn modelId="{AB7B770B-6EA5-4F94-BBE6-4B9A7BC49F3C}" type="presParOf" srcId="{DCEC9DA3-3783-483F-A998-FF66EBBAD8A3}" destId="{1C1C7839-680C-4C32-AF34-50A701E4F485}" srcOrd="1" destOrd="0" presId="urn:microsoft.com/office/officeart/2005/8/layout/hierarchy1"/>
    <dgm:cxn modelId="{A8117B88-BD63-4CFF-ACEA-D271AF27DF1E}" type="presParOf" srcId="{CD916312-5049-441D-851A-DBA8F83A3B99}" destId="{1C47E158-59F7-4D72-BD01-FC0291469B78}" srcOrd="1" destOrd="0" presId="urn:microsoft.com/office/officeart/2005/8/layout/hierarchy1"/>
    <dgm:cxn modelId="{B2C2778E-B908-4DA9-BCBA-ADF439C79157}" type="presParOf" srcId="{4FAD96F0-DA9A-456F-86E0-934C5E0CBAA6}" destId="{F2F89BF2-790E-49EA-8CE7-AE409EA2A18B}" srcOrd="1" destOrd="0" presId="urn:microsoft.com/office/officeart/2005/8/layout/hierarchy1"/>
    <dgm:cxn modelId="{4F4BCA65-F7AD-4235-AA9B-F588DF196143}" type="presParOf" srcId="{F2F89BF2-790E-49EA-8CE7-AE409EA2A18B}" destId="{59D22803-7685-4727-9256-812FADCC382D}" srcOrd="0" destOrd="0" presId="urn:microsoft.com/office/officeart/2005/8/layout/hierarchy1"/>
    <dgm:cxn modelId="{E4FBF3AA-E707-4D8E-829E-7EAA0112839F}" type="presParOf" srcId="{59D22803-7685-4727-9256-812FADCC382D}" destId="{EA8DCD37-2BCD-413A-BFFB-1C930C85DCCD}" srcOrd="0" destOrd="0" presId="urn:microsoft.com/office/officeart/2005/8/layout/hierarchy1"/>
    <dgm:cxn modelId="{8DBD5B2A-1277-4828-8203-CCA66C83655E}" type="presParOf" srcId="{59D22803-7685-4727-9256-812FADCC382D}" destId="{28E6A1A2-998C-496F-89D0-EBF1211FC114}" srcOrd="1" destOrd="0" presId="urn:microsoft.com/office/officeart/2005/8/layout/hierarchy1"/>
    <dgm:cxn modelId="{D52944CF-50F3-4860-929E-7E2C31052074}" type="presParOf" srcId="{F2F89BF2-790E-49EA-8CE7-AE409EA2A18B}" destId="{C949D222-330F-4D2B-9ED6-0BAF05D2189F}"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50A7BD-1ED0-4C5B-AC87-A6E0F3BBB3FC}"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B9FE44E8-2186-496B-BD07-F00EC4D6CE41}">
      <dgm:prSet/>
      <dgm:spPr/>
      <dgm:t>
        <a:bodyPr/>
        <a:lstStyle/>
        <a:p>
          <a:r>
            <a:rPr lang="en-US"/>
            <a:t>The HRSA grant for the Community Health Center</a:t>
          </a:r>
        </a:p>
      </dgm:t>
    </dgm:pt>
    <dgm:pt modelId="{43B3814B-771C-4579-81A5-B68336237DF2}" type="parTrans" cxnId="{EE3E5F02-92BF-42F3-B59F-8AD4B271E2B7}">
      <dgm:prSet/>
      <dgm:spPr/>
      <dgm:t>
        <a:bodyPr/>
        <a:lstStyle/>
        <a:p>
          <a:endParaRPr lang="en-US"/>
        </a:p>
      </dgm:t>
    </dgm:pt>
    <dgm:pt modelId="{2C2506BB-16BE-43C8-91D8-E690DFC825D4}" type="sibTrans" cxnId="{EE3E5F02-92BF-42F3-B59F-8AD4B271E2B7}">
      <dgm:prSet/>
      <dgm:spPr/>
      <dgm:t>
        <a:bodyPr/>
        <a:lstStyle/>
        <a:p>
          <a:endParaRPr lang="en-US"/>
        </a:p>
      </dgm:t>
    </dgm:pt>
    <dgm:pt modelId="{A453E600-0B48-45F7-BC87-908245E49003}">
      <dgm:prSet/>
      <dgm:spPr/>
      <dgm:t>
        <a:bodyPr/>
        <a:lstStyle/>
        <a:p>
          <a:r>
            <a:rPr lang="en-US" dirty="0"/>
            <a:t>The </a:t>
          </a:r>
          <a:r>
            <a:rPr lang="en-US" dirty="0" err="1"/>
            <a:t>InterCommunity</a:t>
          </a:r>
          <a:r>
            <a:rPr lang="en-US" dirty="0"/>
            <a:t> Health Network- CCO, PMPM payment in BH (Alternative Payment Arrangement), </a:t>
          </a:r>
        </a:p>
      </dgm:t>
    </dgm:pt>
    <dgm:pt modelId="{E65E3F0B-B901-42E1-82A0-4FD7419A05F1}" type="parTrans" cxnId="{0090F931-244D-408D-B121-321A14E2D30A}">
      <dgm:prSet/>
      <dgm:spPr/>
      <dgm:t>
        <a:bodyPr/>
        <a:lstStyle/>
        <a:p>
          <a:endParaRPr lang="en-US"/>
        </a:p>
      </dgm:t>
    </dgm:pt>
    <dgm:pt modelId="{7AE76B41-24F8-45A6-AC3B-B0869CCF0CF2}" type="sibTrans" cxnId="{0090F931-244D-408D-B121-321A14E2D30A}">
      <dgm:prSet/>
      <dgm:spPr/>
      <dgm:t>
        <a:bodyPr/>
        <a:lstStyle/>
        <a:p>
          <a:endParaRPr lang="en-US"/>
        </a:p>
      </dgm:t>
    </dgm:pt>
    <dgm:pt modelId="{D3DB0904-9B91-4FF9-8A00-11A641EC92D8}">
      <dgm:prSet/>
      <dgm:spPr/>
      <dgm:t>
        <a:bodyPr/>
        <a:lstStyle/>
        <a:p>
          <a:r>
            <a:rPr lang="en-US"/>
            <a:t>Service Element Funding in Behavioral Health (Program Funding)</a:t>
          </a:r>
        </a:p>
      </dgm:t>
    </dgm:pt>
    <dgm:pt modelId="{3910843A-C83E-4CC3-9666-A40E1E95A3BE}" type="parTrans" cxnId="{00A914BD-5D78-4435-95A1-588FCE22B010}">
      <dgm:prSet/>
      <dgm:spPr/>
      <dgm:t>
        <a:bodyPr/>
        <a:lstStyle/>
        <a:p>
          <a:endParaRPr lang="en-US"/>
        </a:p>
      </dgm:t>
    </dgm:pt>
    <dgm:pt modelId="{39A40AF0-C75C-48FD-9B23-7B0D2FF83A6F}" type="sibTrans" cxnId="{00A914BD-5D78-4435-95A1-588FCE22B010}">
      <dgm:prSet/>
      <dgm:spPr/>
      <dgm:t>
        <a:bodyPr/>
        <a:lstStyle/>
        <a:p>
          <a:endParaRPr lang="en-US"/>
        </a:p>
      </dgm:t>
    </dgm:pt>
    <dgm:pt modelId="{244F32DB-2366-4F16-9299-BCF4F5B75862}">
      <dgm:prSet/>
      <dgm:spPr/>
      <dgm:t>
        <a:bodyPr/>
        <a:lstStyle/>
        <a:p>
          <a:r>
            <a:rPr lang="en-US"/>
            <a:t>Measure 110 funds (for Behavioral Health Resource Network services)</a:t>
          </a:r>
        </a:p>
      </dgm:t>
    </dgm:pt>
    <dgm:pt modelId="{75132917-6117-4C4D-B432-32FF400FB449}" type="parTrans" cxnId="{CCADAB3D-6169-472F-B3BE-E91921C1DF09}">
      <dgm:prSet/>
      <dgm:spPr/>
      <dgm:t>
        <a:bodyPr/>
        <a:lstStyle/>
        <a:p>
          <a:endParaRPr lang="en-US"/>
        </a:p>
      </dgm:t>
    </dgm:pt>
    <dgm:pt modelId="{4F63F336-953F-4CAE-8DD4-DA4562866C97}" type="sibTrans" cxnId="{CCADAB3D-6169-472F-B3BE-E91921C1DF09}">
      <dgm:prSet/>
      <dgm:spPr/>
      <dgm:t>
        <a:bodyPr/>
        <a:lstStyle/>
        <a:p>
          <a:endParaRPr lang="en-US"/>
        </a:p>
      </dgm:t>
    </dgm:pt>
    <dgm:pt modelId="{F5637CB9-D333-4B39-8062-85B1EB8BE39C}" type="pres">
      <dgm:prSet presAssocID="{CB50A7BD-1ED0-4C5B-AC87-A6E0F3BBB3FC}" presName="vert0" presStyleCnt="0">
        <dgm:presLayoutVars>
          <dgm:dir/>
          <dgm:animOne val="branch"/>
          <dgm:animLvl val="lvl"/>
        </dgm:presLayoutVars>
      </dgm:prSet>
      <dgm:spPr/>
    </dgm:pt>
    <dgm:pt modelId="{336BAB7B-A310-4B1F-A34D-29F277559CE7}" type="pres">
      <dgm:prSet presAssocID="{B9FE44E8-2186-496B-BD07-F00EC4D6CE41}" presName="thickLine" presStyleLbl="alignNode1" presStyleIdx="0" presStyleCnt="4"/>
      <dgm:spPr/>
    </dgm:pt>
    <dgm:pt modelId="{15AB3548-569A-4171-94DF-259B9D8BB576}" type="pres">
      <dgm:prSet presAssocID="{B9FE44E8-2186-496B-BD07-F00EC4D6CE41}" presName="horz1" presStyleCnt="0"/>
      <dgm:spPr/>
    </dgm:pt>
    <dgm:pt modelId="{6C57D30F-25EB-4EA3-9D4F-3C51E574D74A}" type="pres">
      <dgm:prSet presAssocID="{B9FE44E8-2186-496B-BD07-F00EC4D6CE41}" presName="tx1" presStyleLbl="revTx" presStyleIdx="0" presStyleCnt="4"/>
      <dgm:spPr/>
    </dgm:pt>
    <dgm:pt modelId="{6404588B-64EA-4430-A6C0-EC84C45F6668}" type="pres">
      <dgm:prSet presAssocID="{B9FE44E8-2186-496B-BD07-F00EC4D6CE41}" presName="vert1" presStyleCnt="0"/>
      <dgm:spPr/>
    </dgm:pt>
    <dgm:pt modelId="{A5561EEF-2D93-4A36-931B-1ABCCF0A8A3A}" type="pres">
      <dgm:prSet presAssocID="{A453E600-0B48-45F7-BC87-908245E49003}" presName="thickLine" presStyleLbl="alignNode1" presStyleIdx="1" presStyleCnt="4"/>
      <dgm:spPr/>
    </dgm:pt>
    <dgm:pt modelId="{42721DFB-83CC-4783-916E-97973B239427}" type="pres">
      <dgm:prSet presAssocID="{A453E600-0B48-45F7-BC87-908245E49003}" presName="horz1" presStyleCnt="0"/>
      <dgm:spPr/>
    </dgm:pt>
    <dgm:pt modelId="{574A5336-D17D-4EC5-A061-4BFDFBB43F40}" type="pres">
      <dgm:prSet presAssocID="{A453E600-0B48-45F7-BC87-908245E49003}" presName="tx1" presStyleLbl="revTx" presStyleIdx="1" presStyleCnt="4"/>
      <dgm:spPr/>
    </dgm:pt>
    <dgm:pt modelId="{7C49F149-39B2-4BBC-8F75-18CA547022DE}" type="pres">
      <dgm:prSet presAssocID="{A453E600-0B48-45F7-BC87-908245E49003}" presName="vert1" presStyleCnt="0"/>
      <dgm:spPr/>
    </dgm:pt>
    <dgm:pt modelId="{B39E096D-BF4C-4C1E-A36A-6AEFC4874470}" type="pres">
      <dgm:prSet presAssocID="{D3DB0904-9B91-4FF9-8A00-11A641EC92D8}" presName="thickLine" presStyleLbl="alignNode1" presStyleIdx="2" presStyleCnt="4"/>
      <dgm:spPr/>
    </dgm:pt>
    <dgm:pt modelId="{D8ACE0EE-B89C-4081-B0D9-072C6D5E7BBA}" type="pres">
      <dgm:prSet presAssocID="{D3DB0904-9B91-4FF9-8A00-11A641EC92D8}" presName="horz1" presStyleCnt="0"/>
      <dgm:spPr/>
    </dgm:pt>
    <dgm:pt modelId="{312ED9F4-38F9-439C-A06B-6FE3D6426EB1}" type="pres">
      <dgm:prSet presAssocID="{D3DB0904-9B91-4FF9-8A00-11A641EC92D8}" presName="tx1" presStyleLbl="revTx" presStyleIdx="2" presStyleCnt="4"/>
      <dgm:spPr/>
    </dgm:pt>
    <dgm:pt modelId="{956EC995-B2AC-4014-94BB-24CF0EE5D238}" type="pres">
      <dgm:prSet presAssocID="{D3DB0904-9B91-4FF9-8A00-11A641EC92D8}" presName="vert1" presStyleCnt="0"/>
      <dgm:spPr/>
    </dgm:pt>
    <dgm:pt modelId="{C7D90371-7454-45F4-81A5-3DD1C8ECAFC1}" type="pres">
      <dgm:prSet presAssocID="{244F32DB-2366-4F16-9299-BCF4F5B75862}" presName="thickLine" presStyleLbl="alignNode1" presStyleIdx="3" presStyleCnt="4"/>
      <dgm:spPr/>
    </dgm:pt>
    <dgm:pt modelId="{43248A2F-4584-448C-9CE4-C6C205E17FFD}" type="pres">
      <dgm:prSet presAssocID="{244F32DB-2366-4F16-9299-BCF4F5B75862}" presName="horz1" presStyleCnt="0"/>
      <dgm:spPr/>
    </dgm:pt>
    <dgm:pt modelId="{037942EF-DF2F-42AB-BE85-D1FBAA3CD777}" type="pres">
      <dgm:prSet presAssocID="{244F32DB-2366-4F16-9299-BCF4F5B75862}" presName="tx1" presStyleLbl="revTx" presStyleIdx="3" presStyleCnt="4"/>
      <dgm:spPr/>
    </dgm:pt>
    <dgm:pt modelId="{F19E299A-3B1A-49A1-BB14-767046F2A51C}" type="pres">
      <dgm:prSet presAssocID="{244F32DB-2366-4F16-9299-BCF4F5B75862}" presName="vert1" presStyleCnt="0"/>
      <dgm:spPr/>
    </dgm:pt>
  </dgm:ptLst>
  <dgm:cxnLst>
    <dgm:cxn modelId="{CA897401-30DC-4F4A-BB1E-0881C1443ABB}" type="presOf" srcId="{CB50A7BD-1ED0-4C5B-AC87-A6E0F3BBB3FC}" destId="{F5637CB9-D333-4B39-8062-85B1EB8BE39C}" srcOrd="0" destOrd="0" presId="urn:microsoft.com/office/officeart/2008/layout/LinedList"/>
    <dgm:cxn modelId="{EE3E5F02-92BF-42F3-B59F-8AD4B271E2B7}" srcId="{CB50A7BD-1ED0-4C5B-AC87-A6E0F3BBB3FC}" destId="{B9FE44E8-2186-496B-BD07-F00EC4D6CE41}" srcOrd="0" destOrd="0" parTransId="{43B3814B-771C-4579-81A5-B68336237DF2}" sibTransId="{2C2506BB-16BE-43C8-91D8-E690DFC825D4}"/>
    <dgm:cxn modelId="{0090F931-244D-408D-B121-321A14E2D30A}" srcId="{CB50A7BD-1ED0-4C5B-AC87-A6E0F3BBB3FC}" destId="{A453E600-0B48-45F7-BC87-908245E49003}" srcOrd="1" destOrd="0" parTransId="{E65E3F0B-B901-42E1-82A0-4FD7419A05F1}" sibTransId="{7AE76B41-24F8-45A6-AC3B-B0869CCF0CF2}"/>
    <dgm:cxn modelId="{CCADAB3D-6169-472F-B3BE-E91921C1DF09}" srcId="{CB50A7BD-1ED0-4C5B-AC87-A6E0F3BBB3FC}" destId="{244F32DB-2366-4F16-9299-BCF4F5B75862}" srcOrd="3" destOrd="0" parTransId="{75132917-6117-4C4D-B432-32FF400FB449}" sibTransId="{4F63F336-953F-4CAE-8DD4-DA4562866C97}"/>
    <dgm:cxn modelId="{D0D72284-C035-4D16-AD3D-17073F0FE771}" type="presOf" srcId="{D3DB0904-9B91-4FF9-8A00-11A641EC92D8}" destId="{312ED9F4-38F9-439C-A06B-6FE3D6426EB1}" srcOrd="0" destOrd="0" presId="urn:microsoft.com/office/officeart/2008/layout/LinedList"/>
    <dgm:cxn modelId="{2CF2D8A6-3842-44A2-BAD3-8AFB2FA38BF4}" type="presOf" srcId="{244F32DB-2366-4F16-9299-BCF4F5B75862}" destId="{037942EF-DF2F-42AB-BE85-D1FBAA3CD777}" srcOrd="0" destOrd="0" presId="urn:microsoft.com/office/officeart/2008/layout/LinedList"/>
    <dgm:cxn modelId="{00A914BD-5D78-4435-95A1-588FCE22B010}" srcId="{CB50A7BD-1ED0-4C5B-AC87-A6E0F3BBB3FC}" destId="{D3DB0904-9B91-4FF9-8A00-11A641EC92D8}" srcOrd="2" destOrd="0" parTransId="{3910843A-C83E-4CC3-9666-A40E1E95A3BE}" sibTransId="{39A40AF0-C75C-48FD-9B23-7B0D2FF83A6F}"/>
    <dgm:cxn modelId="{D5710ABE-4E7C-4297-AC6E-517BB1DDAE80}" type="presOf" srcId="{B9FE44E8-2186-496B-BD07-F00EC4D6CE41}" destId="{6C57D30F-25EB-4EA3-9D4F-3C51E574D74A}" srcOrd="0" destOrd="0" presId="urn:microsoft.com/office/officeart/2008/layout/LinedList"/>
    <dgm:cxn modelId="{10B01BE4-D0CA-4C62-A3A0-4BFE28D990A8}" type="presOf" srcId="{A453E600-0B48-45F7-BC87-908245E49003}" destId="{574A5336-D17D-4EC5-A061-4BFDFBB43F40}" srcOrd="0" destOrd="0" presId="urn:microsoft.com/office/officeart/2008/layout/LinedList"/>
    <dgm:cxn modelId="{EFA65143-DCFC-4540-A7BB-60B4E36A1645}" type="presParOf" srcId="{F5637CB9-D333-4B39-8062-85B1EB8BE39C}" destId="{336BAB7B-A310-4B1F-A34D-29F277559CE7}" srcOrd="0" destOrd="0" presId="urn:microsoft.com/office/officeart/2008/layout/LinedList"/>
    <dgm:cxn modelId="{F2AA73C3-6510-480A-8840-57EF8A4F949C}" type="presParOf" srcId="{F5637CB9-D333-4B39-8062-85B1EB8BE39C}" destId="{15AB3548-569A-4171-94DF-259B9D8BB576}" srcOrd="1" destOrd="0" presId="urn:microsoft.com/office/officeart/2008/layout/LinedList"/>
    <dgm:cxn modelId="{DECF36FC-4EEB-4BF8-A3CE-9BAE075BD507}" type="presParOf" srcId="{15AB3548-569A-4171-94DF-259B9D8BB576}" destId="{6C57D30F-25EB-4EA3-9D4F-3C51E574D74A}" srcOrd="0" destOrd="0" presId="urn:microsoft.com/office/officeart/2008/layout/LinedList"/>
    <dgm:cxn modelId="{ED228E53-CAF2-4A89-8449-D084D849BA66}" type="presParOf" srcId="{15AB3548-569A-4171-94DF-259B9D8BB576}" destId="{6404588B-64EA-4430-A6C0-EC84C45F6668}" srcOrd="1" destOrd="0" presId="urn:microsoft.com/office/officeart/2008/layout/LinedList"/>
    <dgm:cxn modelId="{4340910C-6E1C-4AEA-A79D-14B923648AEC}" type="presParOf" srcId="{F5637CB9-D333-4B39-8062-85B1EB8BE39C}" destId="{A5561EEF-2D93-4A36-931B-1ABCCF0A8A3A}" srcOrd="2" destOrd="0" presId="urn:microsoft.com/office/officeart/2008/layout/LinedList"/>
    <dgm:cxn modelId="{16A9947E-1C64-4770-B439-DA0DE8C01696}" type="presParOf" srcId="{F5637CB9-D333-4B39-8062-85B1EB8BE39C}" destId="{42721DFB-83CC-4783-916E-97973B239427}" srcOrd="3" destOrd="0" presId="urn:microsoft.com/office/officeart/2008/layout/LinedList"/>
    <dgm:cxn modelId="{954383A6-FDC7-4B11-8E4B-9524D942545B}" type="presParOf" srcId="{42721DFB-83CC-4783-916E-97973B239427}" destId="{574A5336-D17D-4EC5-A061-4BFDFBB43F40}" srcOrd="0" destOrd="0" presId="urn:microsoft.com/office/officeart/2008/layout/LinedList"/>
    <dgm:cxn modelId="{CDEB5FB8-C0B1-4D45-9A78-A63B6DBE86EC}" type="presParOf" srcId="{42721DFB-83CC-4783-916E-97973B239427}" destId="{7C49F149-39B2-4BBC-8F75-18CA547022DE}" srcOrd="1" destOrd="0" presId="urn:microsoft.com/office/officeart/2008/layout/LinedList"/>
    <dgm:cxn modelId="{AD85B007-8140-4C30-9810-85FCF29EC6DB}" type="presParOf" srcId="{F5637CB9-D333-4B39-8062-85B1EB8BE39C}" destId="{B39E096D-BF4C-4C1E-A36A-6AEFC4874470}" srcOrd="4" destOrd="0" presId="urn:microsoft.com/office/officeart/2008/layout/LinedList"/>
    <dgm:cxn modelId="{1B846B67-3610-48D9-B42E-02962340A516}" type="presParOf" srcId="{F5637CB9-D333-4B39-8062-85B1EB8BE39C}" destId="{D8ACE0EE-B89C-4081-B0D9-072C6D5E7BBA}" srcOrd="5" destOrd="0" presId="urn:microsoft.com/office/officeart/2008/layout/LinedList"/>
    <dgm:cxn modelId="{2F64014B-ACD1-46CF-86D4-A8AAF7FC9CD1}" type="presParOf" srcId="{D8ACE0EE-B89C-4081-B0D9-072C6D5E7BBA}" destId="{312ED9F4-38F9-439C-A06B-6FE3D6426EB1}" srcOrd="0" destOrd="0" presId="urn:microsoft.com/office/officeart/2008/layout/LinedList"/>
    <dgm:cxn modelId="{89C8EDEA-3BFD-4264-B9AD-C473979C4758}" type="presParOf" srcId="{D8ACE0EE-B89C-4081-B0D9-072C6D5E7BBA}" destId="{956EC995-B2AC-4014-94BB-24CF0EE5D238}" srcOrd="1" destOrd="0" presId="urn:microsoft.com/office/officeart/2008/layout/LinedList"/>
    <dgm:cxn modelId="{51DBF98B-022A-44AA-B0DC-71CA8E9F2BEF}" type="presParOf" srcId="{F5637CB9-D333-4B39-8062-85B1EB8BE39C}" destId="{C7D90371-7454-45F4-81A5-3DD1C8ECAFC1}" srcOrd="6" destOrd="0" presId="urn:microsoft.com/office/officeart/2008/layout/LinedList"/>
    <dgm:cxn modelId="{A742F8BA-DBBF-465B-8FFD-57DADC765216}" type="presParOf" srcId="{F5637CB9-D333-4B39-8062-85B1EB8BE39C}" destId="{43248A2F-4584-448C-9CE4-C6C205E17FFD}" srcOrd="7" destOrd="0" presId="urn:microsoft.com/office/officeart/2008/layout/LinedList"/>
    <dgm:cxn modelId="{1AD267A2-E3F3-470B-9643-64A2BF9859B3}" type="presParOf" srcId="{43248A2F-4584-448C-9CE4-C6C205E17FFD}" destId="{037942EF-DF2F-42AB-BE85-D1FBAA3CD777}" srcOrd="0" destOrd="0" presId="urn:microsoft.com/office/officeart/2008/layout/LinedList"/>
    <dgm:cxn modelId="{AA33E2FC-B271-4328-A000-698310A0DEC8}" type="presParOf" srcId="{43248A2F-4584-448C-9CE4-C6C205E17FFD}" destId="{F19E299A-3B1A-49A1-BB14-767046F2A51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5C1041-FFF2-4B30-99FA-D3C11B9B31E9}"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6C751E8C-8D6A-445B-BED4-940229FD4EE9}">
      <dgm:prSet/>
      <dgm:spPr/>
      <dgm:t>
        <a:bodyPr/>
        <a:lstStyle/>
        <a:p>
          <a:r>
            <a:rPr lang="en-US" dirty="0"/>
            <a:t>Program Element Funding in Public Health (Program Funding)</a:t>
          </a:r>
        </a:p>
      </dgm:t>
    </dgm:pt>
    <dgm:pt modelId="{F55C7746-F6CC-41ED-AEE8-A879F66C88B7}" type="parTrans" cxnId="{E48D3078-5A66-4B28-9B2D-0ECFBA2D9EE1}">
      <dgm:prSet/>
      <dgm:spPr/>
      <dgm:t>
        <a:bodyPr/>
        <a:lstStyle/>
        <a:p>
          <a:endParaRPr lang="en-US"/>
        </a:p>
      </dgm:t>
    </dgm:pt>
    <dgm:pt modelId="{E4664022-844A-4C18-A7A7-DA492BCB4329}" type="sibTrans" cxnId="{E48D3078-5A66-4B28-9B2D-0ECFBA2D9EE1}">
      <dgm:prSet/>
      <dgm:spPr/>
      <dgm:t>
        <a:bodyPr/>
        <a:lstStyle/>
        <a:p>
          <a:endParaRPr lang="en-US"/>
        </a:p>
      </dgm:t>
    </dgm:pt>
    <dgm:pt modelId="{5243DEE6-8244-4851-A205-19F812E895BD}">
      <dgm:prSet/>
      <dgm:spPr/>
      <dgm:t>
        <a:bodyPr/>
        <a:lstStyle/>
        <a:p>
          <a:r>
            <a:rPr lang="en-US"/>
            <a:t>DHS funding for Developmental Disabilities (Combination of Prog. Funding and modified FFS funding)</a:t>
          </a:r>
        </a:p>
      </dgm:t>
    </dgm:pt>
    <dgm:pt modelId="{9862CFA1-BDA7-44EA-8D70-9C9C6F3ABB1A}" type="parTrans" cxnId="{9BE75E6A-1ED9-4479-8F4F-B903EB18C471}">
      <dgm:prSet/>
      <dgm:spPr/>
      <dgm:t>
        <a:bodyPr/>
        <a:lstStyle/>
        <a:p>
          <a:endParaRPr lang="en-US"/>
        </a:p>
      </dgm:t>
    </dgm:pt>
    <dgm:pt modelId="{567A46F6-CEA8-44F4-88EB-4A415A878FA6}" type="sibTrans" cxnId="{9BE75E6A-1ED9-4479-8F4F-B903EB18C471}">
      <dgm:prSet/>
      <dgm:spPr/>
      <dgm:t>
        <a:bodyPr/>
        <a:lstStyle/>
        <a:p>
          <a:endParaRPr lang="en-US"/>
        </a:p>
      </dgm:t>
    </dgm:pt>
    <dgm:pt modelId="{FDBDDBF1-B06F-418B-BB0A-28EA8F182529}">
      <dgm:prSet/>
      <dgm:spPr/>
      <dgm:t>
        <a:bodyPr/>
        <a:lstStyle/>
        <a:p>
          <a:r>
            <a:rPr lang="en-US"/>
            <a:t>Fee For Service Funding for PC, BH, and PH-MCFH</a:t>
          </a:r>
        </a:p>
      </dgm:t>
    </dgm:pt>
    <dgm:pt modelId="{FDA8489D-5B6A-4A0A-A926-70F9A930B487}" type="parTrans" cxnId="{5A946EDF-48E8-435D-AF6C-579C45B1987D}">
      <dgm:prSet/>
      <dgm:spPr/>
      <dgm:t>
        <a:bodyPr/>
        <a:lstStyle/>
        <a:p>
          <a:endParaRPr lang="en-US"/>
        </a:p>
      </dgm:t>
    </dgm:pt>
    <dgm:pt modelId="{77368F74-F107-43BA-BC13-D0A392ECDAE0}" type="sibTrans" cxnId="{5A946EDF-48E8-435D-AF6C-579C45B1987D}">
      <dgm:prSet/>
      <dgm:spPr/>
      <dgm:t>
        <a:bodyPr/>
        <a:lstStyle/>
        <a:p>
          <a:endParaRPr lang="en-US"/>
        </a:p>
      </dgm:t>
    </dgm:pt>
    <dgm:pt modelId="{4B61BE7E-DCEA-413F-A0B3-F11DBB777FEB}">
      <dgm:prSet/>
      <dgm:spPr/>
      <dgm:t>
        <a:bodyPr/>
        <a:lstStyle/>
        <a:p>
          <a:r>
            <a:rPr lang="en-US"/>
            <a:t>BH Housing Grants</a:t>
          </a:r>
        </a:p>
      </dgm:t>
    </dgm:pt>
    <dgm:pt modelId="{F87F6975-DC06-4D4C-B24C-7E4C3F29773B}" type="parTrans" cxnId="{D737EB6F-11A5-4E6B-B532-62C5E156223A}">
      <dgm:prSet/>
      <dgm:spPr/>
      <dgm:t>
        <a:bodyPr/>
        <a:lstStyle/>
        <a:p>
          <a:endParaRPr lang="en-US"/>
        </a:p>
      </dgm:t>
    </dgm:pt>
    <dgm:pt modelId="{2655F3B9-F448-49CC-B438-2AFBD77016A0}" type="sibTrans" cxnId="{D737EB6F-11A5-4E6B-B532-62C5E156223A}">
      <dgm:prSet/>
      <dgm:spPr/>
      <dgm:t>
        <a:bodyPr/>
        <a:lstStyle/>
        <a:p>
          <a:endParaRPr lang="en-US"/>
        </a:p>
      </dgm:t>
    </dgm:pt>
    <dgm:pt modelId="{6F49F02A-6F29-4CA3-A956-FF1509951C46}" type="pres">
      <dgm:prSet presAssocID="{AB5C1041-FFF2-4B30-99FA-D3C11B9B31E9}" presName="vert0" presStyleCnt="0">
        <dgm:presLayoutVars>
          <dgm:dir/>
          <dgm:animOne val="branch"/>
          <dgm:animLvl val="lvl"/>
        </dgm:presLayoutVars>
      </dgm:prSet>
      <dgm:spPr/>
    </dgm:pt>
    <dgm:pt modelId="{A34DD37B-F5C4-442F-9701-C0A63F62F626}" type="pres">
      <dgm:prSet presAssocID="{6C751E8C-8D6A-445B-BED4-940229FD4EE9}" presName="thickLine" presStyleLbl="alignNode1" presStyleIdx="0" presStyleCnt="4"/>
      <dgm:spPr/>
    </dgm:pt>
    <dgm:pt modelId="{37EF219D-A6AF-44AC-8B87-2AC143DCA66B}" type="pres">
      <dgm:prSet presAssocID="{6C751E8C-8D6A-445B-BED4-940229FD4EE9}" presName="horz1" presStyleCnt="0"/>
      <dgm:spPr/>
    </dgm:pt>
    <dgm:pt modelId="{40B2333C-8DBB-46FF-80E3-797806CB7286}" type="pres">
      <dgm:prSet presAssocID="{6C751E8C-8D6A-445B-BED4-940229FD4EE9}" presName="tx1" presStyleLbl="revTx" presStyleIdx="0" presStyleCnt="4"/>
      <dgm:spPr/>
    </dgm:pt>
    <dgm:pt modelId="{F198BC42-A59D-4589-A6D8-DBD0441CEAFE}" type="pres">
      <dgm:prSet presAssocID="{6C751E8C-8D6A-445B-BED4-940229FD4EE9}" presName="vert1" presStyleCnt="0"/>
      <dgm:spPr/>
    </dgm:pt>
    <dgm:pt modelId="{FB4A5590-CD42-4B4A-872D-973E1FDA77FD}" type="pres">
      <dgm:prSet presAssocID="{5243DEE6-8244-4851-A205-19F812E895BD}" presName="thickLine" presStyleLbl="alignNode1" presStyleIdx="1" presStyleCnt="4"/>
      <dgm:spPr/>
    </dgm:pt>
    <dgm:pt modelId="{11A46A23-52AF-4981-967C-701A8E7C3241}" type="pres">
      <dgm:prSet presAssocID="{5243DEE6-8244-4851-A205-19F812E895BD}" presName="horz1" presStyleCnt="0"/>
      <dgm:spPr/>
    </dgm:pt>
    <dgm:pt modelId="{CE362C13-2FF9-4869-8BBC-1A562C7EBCB8}" type="pres">
      <dgm:prSet presAssocID="{5243DEE6-8244-4851-A205-19F812E895BD}" presName="tx1" presStyleLbl="revTx" presStyleIdx="1" presStyleCnt="4"/>
      <dgm:spPr/>
    </dgm:pt>
    <dgm:pt modelId="{D1CF19D2-A953-44A6-9334-55A543BF8056}" type="pres">
      <dgm:prSet presAssocID="{5243DEE6-8244-4851-A205-19F812E895BD}" presName="vert1" presStyleCnt="0"/>
      <dgm:spPr/>
    </dgm:pt>
    <dgm:pt modelId="{DA81D186-59B8-4543-87D4-B66523445F22}" type="pres">
      <dgm:prSet presAssocID="{FDBDDBF1-B06F-418B-BB0A-28EA8F182529}" presName="thickLine" presStyleLbl="alignNode1" presStyleIdx="2" presStyleCnt="4"/>
      <dgm:spPr/>
    </dgm:pt>
    <dgm:pt modelId="{AA4B1E39-8B2B-418C-B49A-CD4E9B357EC7}" type="pres">
      <dgm:prSet presAssocID="{FDBDDBF1-B06F-418B-BB0A-28EA8F182529}" presName="horz1" presStyleCnt="0"/>
      <dgm:spPr/>
    </dgm:pt>
    <dgm:pt modelId="{6F593856-5E91-492E-AA07-FDD0AA81973E}" type="pres">
      <dgm:prSet presAssocID="{FDBDDBF1-B06F-418B-BB0A-28EA8F182529}" presName="tx1" presStyleLbl="revTx" presStyleIdx="2" presStyleCnt="4"/>
      <dgm:spPr/>
    </dgm:pt>
    <dgm:pt modelId="{459851C0-4EEF-4819-B0B7-6BDEB6DB3AB4}" type="pres">
      <dgm:prSet presAssocID="{FDBDDBF1-B06F-418B-BB0A-28EA8F182529}" presName="vert1" presStyleCnt="0"/>
      <dgm:spPr/>
    </dgm:pt>
    <dgm:pt modelId="{460CBF5A-348D-4CE8-A561-D28D27415F10}" type="pres">
      <dgm:prSet presAssocID="{4B61BE7E-DCEA-413F-A0B3-F11DBB777FEB}" presName="thickLine" presStyleLbl="alignNode1" presStyleIdx="3" presStyleCnt="4"/>
      <dgm:spPr/>
    </dgm:pt>
    <dgm:pt modelId="{BC251648-6CB8-48E4-858B-2521E7BE78D1}" type="pres">
      <dgm:prSet presAssocID="{4B61BE7E-DCEA-413F-A0B3-F11DBB777FEB}" presName="horz1" presStyleCnt="0"/>
      <dgm:spPr/>
    </dgm:pt>
    <dgm:pt modelId="{2EC2FC3A-C974-4E37-A64D-B68C9EA9A208}" type="pres">
      <dgm:prSet presAssocID="{4B61BE7E-DCEA-413F-A0B3-F11DBB777FEB}" presName="tx1" presStyleLbl="revTx" presStyleIdx="3" presStyleCnt="4"/>
      <dgm:spPr/>
    </dgm:pt>
    <dgm:pt modelId="{C70C9773-87F8-4B1F-BFC7-BB1FFDC4FB78}" type="pres">
      <dgm:prSet presAssocID="{4B61BE7E-DCEA-413F-A0B3-F11DBB777FEB}" presName="vert1" presStyleCnt="0"/>
      <dgm:spPr/>
    </dgm:pt>
  </dgm:ptLst>
  <dgm:cxnLst>
    <dgm:cxn modelId="{9BE75E6A-1ED9-4479-8F4F-B903EB18C471}" srcId="{AB5C1041-FFF2-4B30-99FA-D3C11B9B31E9}" destId="{5243DEE6-8244-4851-A205-19F812E895BD}" srcOrd="1" destOrd="0" parTransId="{9862CFA1-BDA7-44EA-8D70-9C9C6F3ABB1A}" sibTransId="{567A46F6-CEA8-44F4-88EB-4A415A878FA6}"/>
    <dgm:cxn modelId="{D737EB6F-11A5-4E6B-B532-62C5E156223A}" srcId="{AB5C1041-FFF2-4B30-99FA-D3C11B9B31E9}" destId="{4B61BE7E-DCEA-413F-A0B3-F11DBB777FEB}" srcOrd="3" destOrd="0" parTransId="{F87F6975-DC06-4D4C-B24C-7E4C3F29773B}" sibTransId="{2655F3B9-F448-49CC-B438-2AFBD77016A0}"/>
    <dgm:cxn modelId="{E48D3078-5A66-4B28-9B2D-0ECFBA2D9EE1}" srcId="{AB5C1041-FFF2-4B30-99FA-D3C11B9B31E9}" destId="{6C751E8C-8D6A-445B-BED4-940229FD4EE9}" srcOrd="0" destOrd="0" parTransId="{F55C7746-F6CC-41ED-AEE8-A879F66C88B7}" sibTransId="{E4664022-844A-4C18-A7A7-DA492BCB4329}"/>
    <dgm:cxn modelId="{0AF55B9B-6A5C-4805-9B28-5D29A91D6F2F}" type="presOf" srcId="{5243DEE6-8244-4851-A205-19F812E895BD}" destId="{CE362C13-2FF9-4869-8BBC-1A562C7EBCB8}" srcOrd="0" destOrd="0" presId="urn:microsoft.com/office/officeart/2008/layout/LinedList"/>
    <dgm:cxn modelId="{3DAFA0CF-E18C-458C-BC8B-CE22A4BAFD39}" type="presOf" srcId="{4B61BE7E-DCEA-413F-A0B3-F11DBB777FEB}" destId="{2EC2FC3A-C974-4E37-A64D-B68C9EA9A208}" srcOrd="0" destOrd="0" presId="urn:microsoft.com/office/officeart/2008/layout/LinedList"/>
    <dgm:cxn modelId="{56C63AD6-DDBA-4228-8617-A95E0BF1E2D3}" type="presOf" srcId="{6C751E8C-8D6A-445B-BED4-940229FD4EE9}" destId="{40B2333C-8DBB-46FF-80E3-797806CB7286}" srcOrd="0" destOrd="0" presId="urn:microsoft.com/office/officeart/2008/layout/LinedList"/>
    <dgm:cxn modelId="{9D8B84DA-9250-4209-A8F7-849955CABA5D}" type="presOf" srcId="{AB5C1041-FFF2-4B30-99FA-D3C11B9B31E9}" destId="{6F49F02A-6F29-4CA3-A956-FF1509951C46}" srcOrd="0" destOrd="0" presId="urn:microsoft.com/office/officeart/2008/layout/LinedList"/>
    <dgm:cxn modelId="{5A946EDF-48E8-435D-AF6C-579C45B1987D}" srcId="{AB5C1041-FFF2-4B30-99FA-D3C11B9B31E9}" destId="{FDBDDBF1-B06F-418B-BB0A-28EA8F182529}" srcOrd="2" destOrd="0" parTransId="{FDA8489D-5B6A-4A0A-A926-70F9A930B487}" sibTransId="{77368F74-F107-43BA-BC13-D0A392ECDAE0}"/>
    <dgm:cxn modelId="{19A660FE-8225-49E3-B44A-3E7D40E97F1E}" type="presOf" srcId="{FDBDDBF1-B06F-418B-BB0A-28EA8F182529}" destId="{6F593856-5E91-492E-AA07-FDD0AA81973E}" srcOrd="0" destOrd="0" presId="urn:microsoft.com/office/officeart/2008/layout/LinedList"/>
    <dgm:cxn modelId="{F0240772-9982-49CF-A446-4119776A51A5}" type="presParOf" srcId="{6F49F02A-6F29-4CA3-A956-FF1509951C46}" destId="{A34DD37B-F5C4-442F-9701-C0A63F62F626}" srcOrd="0" destOrd="0" presId="urn:microsoft.com/office/officeart/2008/layout/LinedList"/>
    <dgm:cxn modelId="{1B6D3F28-0770-4D9F-9977-D064B228C098}" type="presParOf" srcId="{6F49F02A-6F29-4CA3-A956-FF1509951C46}" destId="{37EF219D-A6AF-44AC-8B87-2AC143DCA66B}" srcOrd="1" destOrd="0" presId="urn:microsoft.com/office/officeart/2008/layout/LinedList"/>
    <dgm:cxn modelId="{C5AFE8E4-C7C3-4E34-9245-89D191021FBC}" type="presParOf" srcId="{37EF219D-A6AF-44AC-8B87-2AC143DCA66B}" destId="{40B2333C-8DBB-46FF-80E3-797806CB7286}" srcOrd="0" destOrd="0" presId="urn:microsoft.com/office/officeart/2008/layout/LinedList"/>
    <dgm:cxn modelId="{17392509-3AF3-4ED4-BDD3-EA01DA7136BE}" type="presParOf" srcId="{37EF219D-A6AF-44AC-8B87-2AC143DCA66B}" destId="{F198BC42-A59D-4589-A6D8-DBD0441CEAFE}" srcOrd="1" destOrd="0" presId="urn:microsoft.com/office/officeart/2008/layout/LinedList"/>
    <dgm:cxn modelId="{604D03A0-4E5F-4863-A08D-E643CF0BAF80}" type="presParOf" srcId="{6F49F02A-6F29-4CA3-A956-FF1509951C46}" destId="{FB4A5590-CD42-4B4A-872D-973E1FDA77FD}" srcOrd="2" destOrd="0" presId="urn:microsoft.com/office/officeart/2008/layout/LinedList"/>
    <dgm:cxn modelId="{A2009121-47FF-44A3-88C7-A8C7F24E7B85}" type="presParOf" srcId="{6F49F02A-6F29-4CA3-A956-FF1509951C46}" destId="{11A46A23-52AF-4981-967C-701A8E7C3241}" srcOrd="3" destOrd="0" presId="urn:microsoft.com/office/officeart/2008/layout/LinedList"/>
    <dgm:cxn modelId="{DFDFC3AE-2E0F-4C81-901D-2163C2835D14}" type="presParOf" srcId="{11A46A23-52AF-4981-967C-701A8E7C3241}" destId="{CE362C13-2FF9-4869-8BBC-1A562C7EBCB8}" srcOrd="0" destOrd="0" presId="urn:microsoft.com/office/officeart/2008/layout/LinedList"/>
    <dgm:cxn modelId="{ECE6AC19-A135-4FA6-B690-18A607810A75}" type="presParOf" srcId="{11A46A23-52AF-4981-967C-701A8E7C3241}" destId="{D1CF19D2-A953-44A6-9334-55A543BF8056}" srcOrd="1" destOrd="0" presId="urn:microsoft.com/office/officeart/2008/layout/LinedList"/>
    <dgm:cxn modelId="{9B055B9A-365E-4A9A-927F-1EBA66FA6397}" type="presParOf" srcId="{6F49F02A-6F29-4CA3-A956-FF1509951C46}" destId="{DA81D186-59B8-4543-87D4-B66523445F22}" srcOrd="4" destOrd="0" presId="urn:microsoft.com/office/officeart/2008/layout/LinedList"/>
    <dgm:cxn modelId="{F8FD9870-227D-4772-AEB7-97EE18E9C1D4}" type="presParOf" srcId="{6F49F02A-6F29-4CA3-A956-FF1509951C46}" destId="{AA4B1E39-8B2B-418C-B49A-CD4E9B357EC7}" srcOrd="5" destOrd="0" presId="urn:microsoft.com/office/officeart/2008/layout/LinedList"/>
    <dgm:cxn modelId="{C3788337-BB7D-43E7-982A-5A529466913A}" type="presParOf" srcId="{AA4B1E39-8B2B-418C-B49A-CD4E9B357EC7}" destId="{6F593856-5E91-492E-AA07-FDD0AA81973E}" srcOrd="0" destOrd="0" presId="urn:microsoft.com/office/officeart/2008/layout/LinedList"/>
    <dgm:cxn modelId="{C6724F73-D6B3-401E-B968-B4600083183C}" type="presParOf" srcId="{AA4B1E39-8B2B-418C-B49A-CD4E9B357EC7}" destId="{459851C0-4EEF-4819-B0B7-6BDEB6DB3AB4}" srcOrd="1" destOrd="0" presId="urn:microsoft.com/office/officeart/2008/layout/LinedList"/>
    <dgm:cxn modelId="{11CE97E0-74EF-4A80-8982-6BF69821645E}" type="presParOf" srcId="{6F49F02A-6F29-4CA3-A956-FF1509951C46}" destId="{460CBF5A-348D-4CE8-A561-D28D27415F10}" srcOrd="6" destOrd="0" presId="urn:microsoft.com/office/officeart/2008/layout/LinedList"/>
    <dgm:cxn modelId="{4BD6F8EA-7C80-4C1E-9D10-BF2BB3269E78}" type="presParOf" srcId="{6F49F02A-6F29-4CA3-A956-FF1509951C46}" destId="{BC251648-6CB8-48E4-858B-2521E7BE78D1}" srcOrd="7" destOrd="0" presId="urn:microsoft.com/office/officeart/2008/layout/LinedList"/>
    <dgm:cxn modelId="{EB4238B1-376B-4645-A89B-1E478C10E257}" type="presParOf" srcId="{BC251648-6CB8-48E4-858B-2521E7BE78D1}" destId="{2EC2FC3A-C974-4E37-A64D-B68C9EA9A208}" srcOrd="0" destOrd="0" presId="urn:microsoft.com/office/officeart/2008/layout/LinedList"/>
    <dgm:cxn modelId="{9C144983-DDBD-4849-8FF0-C5E4759C2835}" type="presParOf" srcId="{BC251648-6CB8-48E4-858B-2521E7BE78D1}" destId="{C70C9773-87F8-4B1F-BFC7-BB1FFDC4FB7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CCA9C5-518D-493B-BF1D-CBE2C30D71CE}"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1211C3BB-C94B-4948-A38C-92395D6F8AC2}">
      <dgm:prSet/>
      <dgm:spPr/>
      <dgm:t>
        <a:bodyPr/>
        <a:lstStyle/>
        <a:p>
          <a:r>
            <a:rPr lang="en-US"/>
            <a:t>Division Director:  Marie Laper</a:t>
          </a:r>
        </a:p>
      </dgm:t>
    </dgm:pt>
    <dgm:pt modelId="{C585A3BE-7D63-4EAD-81B3-A2E2A7E51D6A}" type="parTrans" cxnId="{18A89B95-9DF4-41AE-BEE2-3BAC1862F362}">
      <dgm:prSet/>
      <dgm:spPr/>
      <dgm:t>
        <a:bodyPr/>
        <a:lstStyle/>
        <a:p>
          <a:endParaRPr lang="en-US"/>
        </a:p>
      </dgm:t>
    </dgm:pt>
    <dgm:pt modelId="{B957D119-90DF-4D1B-8AF9-C2724390CBED}" type="sibTrans" cxnId="{18A89B95-9DF4-41AE-BEE2-3BAC1862F362}">
      <dgm:prSet/>
      <dgm:spPr/>
      <dgm:t>
        <a:bodyPr/>
        <a:lstStyle/>
        <a:p>
          <a:endParaRPr lang="en-US"/>
        </a:p>
      </dgm:t>
    </dgm:pt>
    <dgm:pt modelId="{CE617655-340C-407F-B2E0-8CEB98E94C3F}">
      <dgm:prSet/>
      <dgm:spPr/>
      <dgm:t>
        <a:bodyPr/>
        <a:lstStyle/>
        <a:p>
          <a:r>
            <a:rPr lang="en-US"/>
            <a:t>Services Consists of:</a:t>
          </a:r>
        </a:p>
      </dgm:t>
    </dgm:pt>
    <dgm:pt modelId="{6397AAF4-C7CF-45F7-B859-F6F37E4899BB}" type="parTrans" cxnId="{5DFFE793-770B-4597-BED9-D404C6A576A0}">
      <dgm:prSet/>
      <dgm:spPr/>
      <dgm:t>
        <a:bodyPr/>
        <a:lstStyle/>
        <a:p>
          <a:endParaRPr lang="en-US"/>
        </a:p>
      </dgm:t>
    </dgm:pt>
    <dgm:pt modelId="{67C3EBC5-4A31-49E1-AE13-47B15E0A4AFF}" type="sibTrans" cxnId="{5DFFE793-770B-4597-BED9-D404C6A576A0}">
      <dgm:prSet/>
      <dgm:spPr/>
      <dgm:t>
        <a:bodyPr/>
        <a:lstStyle/>
        <a:p>
          <a:endParaRPr lang="en-US"/>
        </a:p>
      </dgm:t>
    </dgm:pt>
    <dgm:pt modelId="{4B01EBA9-3CB5-448E-BDDC-0F9A11E06A56}">
      <dgm:prSet/>
      <dgm:spPr/>
      <dgm:t>
        <a:bodyPr/>
        <a:lstStyle/>
        <a:p>
          <a:r>
            <a:rPr lang="en-US" dirty="0"/>
            <a:t>Adult Mental Health</a:t>
          </a:r>
        </a:p>
      </dgm:t>
    </dgm:pt>
    <dgm:pt modelId="{DA6100F0-FBAA-4B53-B401-AC1C7E7EBA64}" type="parTrans" cxnId="{AE13BC32-2DAE-42DF-9149-B27C8ECB46C2}">
      <dgm:prSet/>
      <dgm:spPr/>
      <dgm:t>
        <a:bodyPr/>
        <a:lstStyle/>
        <a:p>
          <a:endParaRPr lang="en-US"/>
        </a:p>
      </dgm:t>
    </dgm:pt>
    <dgm:pt modelId="{22E0F7DB-AA40-45B1-84C9-5E8A4EF75691}" type="sibTrans" cxnId="{AE13BC32-2DAE-42DF-9149-B27C8ECB46C2}">
      <dgm:prSet/>
      <dgm:spPr/>
      <dgm:t>
        <a:bodyPr/>
        <a:lstStyle/>
        <a:p>
          <a:endParaRPr lang="en-US"/>
        </a:p>
      </dgm:t>
    </dgm:pt>
    <dgm:pt modelId="{F8DB002A-754D-4F44-ABE8-C1563C323812}">
      <dgm:prSet/>
      <dgm:spPr/>
      <dgm:t>
        <a:bodyPr/>
        <a:lstStyle/>
        <a:p>
          <a:r>
            <a:rPr lang="en-US" dirty="0"/>
            <a:t>Child, Adolescent and Family Services</a:t>
          </a:r>
        </a:p>
      </dgm:t>
    </dgm:pt>
    <dgm:pt modelId="{06A29841-B59F-4889-A661-99D7113826AE}" type="parTrans" cxnId="{7A8EC9C9-19B1-4255-9EB6-1363D9634370}">
      <dgm:prSet/>
      <dgm:spPr/>
      <dgm:t>
        <a:bodyPr/>
        <a:lstStyle/>
        <a:p>
          <a:endParaRPr lang="en-US"/>
        </a:p>
      </dgm:t>
    </dgm:pt>
    <dgm:pt modelId="{B85A5F45-5CCA-4472-A005-3E20FA72C4AC}" type="sibTrans" cxnId="{7A8EC9C9-19B1-4255-9EB6-1363D9634370}">
      <dgm:prSet/>
      <dgm:spPr/>
      <dgm:t>
        <a:bodyPr/>
        <a:lstStyle/>
        <a:p>
          <a:endParaRPr lang="en-US"/>
        </a:p>
      </dgm:t>
    </dgm:pt>
    <dgm:pt modelId="{28F26F30-EA4F-4CF8-AF6C-B98456349579}">
      <dgm:prSet/>
      <dgm:spPr/>
      <dgm:t>
        <a:bodyPr/>
        <a:lstStyle/>
        <a:p>
          <a:r>
            <a:rPr lang="en-US" dirty="0"/>
            <a:t>Assertive Community Treatment</a:t>
          </a:r>
        </a:p>
      </dgm:t>
    </dgm:pt>
    <dgm:pt modelId="{A7457A34-2B6D-41EB-BA2D-1A19DE7344DE}" type="parTrans" cxnId="{5E1DDC9E-AAEA-44E5-8893-F2676623BC4F}">
      <dgm:prSet/>
      <dgm:spPr/>
      <dgm:t>
        <a:bodyPr/>
        <a:lstStyle/>
        <a:p>
          <a:endParaRPr lang="en-US"/>
        </a:p>
      </dgm:t>
    </dgm:pt>
    <dgm:pt modelId="{EFB77555-0A97-47AE-88BD-276743D2D29B}" type="sibTrans" cxnId="{5E1DDC9E-AAEA-44E5-8893-F2676623BC4F}">
      <dgm:prSet/>
      <dgm:spPr/>
      <dgm:t>
        <a:bodyPr/>
        <a:lstStyle/>
        <a:p>
          <a:endParaRPr lang="en-US"/>
        </a:p>
      </dgm:t>
    </dgm:pt>
    <dgm:pt modelId="{2DDCB4A3-BF5A-48DB-94A3-2F368BCF6ABC}">
      <dgm:prSet/>
      <dgm:spPr/>
      <dgm:t>
        <a:bodyPr/>
        <a:lstStyle/>
        <a:p>
          <a:r>
            <a:rPr lang="en-US" dirty="0"/>
            <a:t>Co-Occurring Disorders/Problem Gambling</a:t>
          </a:r>
        </a:p>
      </dgm:t>
    </dgm:pt>
    <dgm:pt modelId="{5F5B3364-79EC-4CEF-9DB6-834F5AED70E7}" type="parTrans" cxnId="{A161CCC2-99D6-4BB0-9063-DD129B37B55C}">
      <dgm:prSet/>
      <dgm:spPr/>
      <dgm:t>
        <a:bodyPr/>
        <a:lstStyle/>
        <a:p>
          <a:endParaRPr lang="en-US"/>
        </a:p>
      </dgm:t>
    </dgm:pt>
    <dgm:pt modelId="{5728B4D9-6ADB-4271-B668-38BAC7BC7564}" type="sibTrans" cxnId="{A161CCC2-99D6-4BB0-9063-DD129B37B55C}">
      <dgm:prSet/>
      <dgm:spPr/>
      <dgm:t>
        <a:bodyPr/>
        <a:lstStyle/>
        <a:p>
          <a:endParaRPr lang="en-US"/>
        </a:p>
      </dgm:t>
    </dgm:pt>
    <dgm:pt modelId="{31C5F9B0-8250-43DA-9BF3-1C70D28CAED0}">
      <dgm:prSet/>
      <dgm:spPr/>
      <dgm:t>
        <a:bodyPr/>
        <a:lstStyle/>
        <a:p>
          <a:r>
            <a:rPr lang="en-US"/>
            <a:t>Crisis response</a:t>
          </a:r>
        </a:p>
      </dgm:t>
    </dgm:pt>
    <dgm:pt modelId="{701E8095-1FC3-478D-AC4E-1970DA45010C}" type="parTrans" cxnId="{FE08BB6B-A265-4D03-B18E-72D7B18639B2}">
      <dgm:prSet/>
      <dgm:spPr/>
      <dgm:t>
        <a:bodyPr/>
        <a:lstStyle/>
        <a:p>
          <a:endParaRPr lang="en-US"/>
        </a:p>
      </dgm:t>
    </dgm:pt>
    <dgm:pt modelId="{FB5809D2-E0F5-4A1F-AE00-A103864D56B7}" type="sibTrans" cxnId="{FE08BB6B-A265-4D03-B18E-72D7B18639B2}">
      <dgm:prSet/>
      <dgm:spPr/>
      <dgm:t>
        <a:bodyPr/>
        <a:lstStyle/>
        <a:p>
          <a:endParaRPr lang="en-US"/>
        </a:p>
      </dgm:t>
    </dgm:pt>
    <dgm:pt modelId="{C0353CF7-05E5-4E32-89A1-7CDBC5736E7B}">
      <dgm:prSet/>
      <dgm:spPr/>
      <dgm:t>
        <a:bodyPr/>
        <a:lstStyle/>
        <a:p>
          <a:r>
            <a:rPr lang="en-US"/>
            <a:t>Community Shelter and Resource Center</a:t>
          </a:r>
        </a:p>
      </dgm:t>
    </dgm:pt>
    <dgm:pt modelId="{181D26BC-3478-4F0F-AD70-806A5D628B23}" type="parTrans" cxnId="{DD610D52-851A-4C3E-BD17-2BD309963F0E}">
      <dgm:prSet/>
      <dgm:spPr/>
      <dgm:t>
        <a:bodyPr/>
        <a:lstStyle/>
        <a:p>
          <a:endParaRPr lang="en-US"/>
        </a:p>
      </dgm:t>
    </dgm:pt>
    <dgm:pt modelId="{8FD06FEB-942B-4D97-9391-F7E27A38E547}" type="sibTrans" cxnId="{DD610D52-851A-4C3E-BD17-2BD309963F0E}">
      <dgm:prSet/>
      <dgm:spPr/>
      <dgm:t>
        <a:bodyPr/>
        <a:lstStyle/>
        <a:p>
          <a:endParaRPr lang="en-US"/>
        </a:p>
      </dgm:t>
    </dgm:pt>
    <dgm:pt modelId="{4AB76141-E4B9-4B03-BF5E-C0603E28C6E1}">
      <dgm:prSet/>
      <dgm:spPr/>
      <dgm:t>
        <a:bodyPr/>
        <a:lstStyle/>
        <a:p>
          <a:r>
            <a:rPr lang="en-US" dirty="0"/>
            <a:t>BH Housing</a:t>
          </a:r>
        </a:p>
      </dgm:t>
    </dgm:pt>
    <dgm:pt modelId="{6726D23F-0F00-4573-B09D-597EB778DE8B}" type="parTrans" cxnId="{0ACC9992-DD6B-4683-981D-1BADB28013A6}">
      <dgm:prSet/>
      <dgm:spPr/>
    </dgm:pt>
    <dgm:pt modelId="{7C704FA3-84D6-4B7C-8C22-62134243D733}" type="sibTrans" cxnId="{0ACC9992-DD6B-4683-981D-1BADB28013A6}">
      <dgm:prSet/>
      <dgm:spPr/>
    </dgm:pt>
    <dgm:pt modelId="{DC9ED8C5-41C7-4453-9114-4B77339A52B1}" type="pres">
      <dgm:prSet presAssocID="{D4CCA9C5-518D-493B-BF1D-CBE2C30D71CE}" presName="linear" presStyleCnt="0">
        <dgm:presLayoutVars>
          <dgm:dir/>
          <dgm:animLvl val="lvl"/>
          <dgm:resizeHandles val="exact"/>
        </dgm:presLayoutVars>
      </dgm:prSet>
      <dgm:spPr/>
    </dgm:pt>
    <dgm:pt modelId="{2ADB8278-CF28-484C-9431-78D569DCF328}" type="pres">
      <dgm:prSet presAssocID="{1211C3BB-C94B-4948-A38C-92395D6F8AC2}" presName="parentLin" presStyleCnt="0"/>
      <dgm:spPr/>
    </dgm:pt>
    <dgm:pt modelId="{28055903-9387-4DBF-8763-EFD548F983D9}" type="pres">
      <dgm:prSet presAssocID="{1211C3BB-C94B-4948-A38C-92395D6F8AC2}" presName="parentLeftMargin" presStyleLbl="node1" presStyleIdx="0" presStyleCnt="2"/>
      <dgm:spPr/>
    </dgm:pt>
    <dgm:pt modelId="{BC37F517-8839-4472-8BA4-415A0B042322}" type="pres">
      <dgm:prSet presAssocID="{1211C3BB-C94B-4948-A38C-92395D6F8AC2}" presName="parentText" presStyleLbl="node1" presStyleIdx="0" presStyleCnt="2">
        <dgm:presLayoutVars>
          <dgm:chMax val="0"/>
          <dgm:bulletEnabled val="1"/>
        </dgm:presLayoutVars>
      </dgm:prSet>
      <dgm:spPr/>
    </dgm:pt>
    <dgm:pt modelId="{B334231C-A7AD-41E5-AF1B-D86E13FDD14E}" type="pres">
      <dgm:prSet presAssocID="{1211C3BB-C94B-4948-A38C-92395D6F8AC2}" presName="negativeSpace" presStyleCnt="0"/>
      <dgm:spPr/>
    </dgm:pt>
    <dgm:pt modelId="{6F726BEC-A532-412E-A493-6ABB0D675A6D}" type="pres">
      <dgm:prSet presAssocID="{1211C3BB-C94B-4948-A38C-92395D6F8AC2}" presName="childText" presStyleLbl="conFgAcc1" presStyleIdx="0" presStyleCnt="2">
        <dgm:presLayoutVars>
          <dgm:bulletEnabled val="1"/>
        </dgm:presLayoutVars>
      </dgm:prSet>
      <dgm:spPr/>
    </dgm:pt>
    <dgm:pt modelId="{814CD731-E827-4F5B-AD0B-62A190B49C1F}" type="pres">
      <dgm:prSet presAssocID="{B957D119-90DF-4D1B-8AF9-C2724390CBED}" presName="spaceBetweenRectangles" presStyleCnt="0"/>
      <dgm:spPr/>
    </dgm:pt>
    <dgm:pt modelId="{7DE2519D-BAA7-4154-BB7D-6876FB2AAEEC}" type="pres">
      <dgm:prSet presAssocID="{CE617655-340C-407F-B2E0-8CEB98E94C3F}" presName="parentLin" presStyleCnt="0"/>
      <dgm:spPr/>
    </dgm:pt>
    <dgm:pt modelId="{E4FBC0A3-B28A-4FD4-8C1B-A6FA1A516A7A}" type="pres">
      <dgm:prSet presAssocID="{CE617655-340C-407F-B2E0-8CEB98E94C3F}" presName="parentLeftMargin" presStyleLbl="node1" presStyleIdx="0" presStyleCnt="2"/>
      <dgm:spPr/>
    </dgm:pt>
    <dgm:pt modelId="{F9111187-91F6-4C69-BD4C-DFAA0AB50848}" type="pres">
      <dgm:prSet presAssocID="{CE617655-340C-407F-B2E0-8CEB98E94C3F}" presName="parentText" presStyleLbl="node1" presStyleIdx="1" presStyleCnt="2">
        <dgm:presLayoutVars>
          <dgm:chMax val="0"/>
          <dgm:bulletEnabled val="1"/>
        </dgm:presLayoutVars>
      </dgm:prSet>
      <dgm:spPr/>
    </dgm:pt>
    <dgm:pt modelId="{5A0610DD-145E-4499-9310-7D60727B48A0}" type="pres">
      <dgm:prSet presAssocID="{CE617655-340C-407F-B2E0-8CEB98E94C3F}" presName="negativeSpace" presStyleCnt="0"/>
      <dgm:spPr/>
    </dgm:pt>
    <dgm:pt modelId="{990F01ED-BDCB-4601-A545-48E28E945738}" type="pres">
      <dgm:prSet presAssocID="{CE617655-340C-407F-B2E0-8CEB98E94C3F}" presName="childText" presStyleLbl="conFgAcc1" presStyleIdx="1" presStyleCnt="2">
        <dgm:presLayoutVars>
          <dgm:bulletEnabled val="1"/>
        </dgm:presLayoutVars>
      </dgm:prSet>
      <dgm:spPr/>
    </dgm:pt>
  </dgm:ptLst>
  <dgm:cxnLst>
    <dgm:cxn modelId="{666ED917-5D61-4FBE-BEFB-4BA3C9E6EDD1}" type="presOf" srcId="{4AB76141-E4B9-4B03-BF5E-C0603E28C6E1}" destId="{990F01ED-BDCB-4601-A545-48E28E945738}" srcOrd="0" destOrd="3" presId="urn:microsoft.com/office/officeart/2005/8/layout/list1"/>
    <dgm:cxn modelId="{8205A01E-DD63-4EC0-BF61-3B920D5DCB4A}" type="presOf" srcId="{F8DB002A-754D-4F44-ABE8-C1563C323812}" destId="{990F01ED-BDCB-4601-A545-48E28E945738}" srcOrd="0" destOrd="1" presId="urn:microsoft.com/office/officeart/2005/8/layout/list1"/>
    <dgm:cxn modelId="{E10F8923-4653-44E0-998E-BFDF3B1B9FC3}" type="presOf" srcId="{CE617655-340C-407F-B2E0-8CEB98E94C3F}" destId="{F9111187-91F6-4C69-BD4C-DFAA0AB50848}" srcOrd="1" destOrd="0" presId="urn:microsoft.com/office/officeart/2005/8/layout/list1"/>
    <dgm:cxn modelId="{95F87E30-80A5-4A3E-A1F6-A60EAE8F8877}" type="presOf" srcId="{1211C3BB-C94B-4948-A38C-92395D6F8AC2}" destId="{28055903-9387-4DBF-8763-EFD548F983D9}" srcOrd="0" destOrd="0" presId="urn:microsoft.com/office/officeart/2005/8/layout/list1"/>
    <dgm:cxn modelId="{AE13BC32-2DAE-42DF-9149-B27C8ECB46C2}" srcId="{CE617655-340C-407F-B2E0-8CEB98E94C3F}" destId="{4B01EBA9-3CB5-448E-BDDC-0F9A11E06A56}" srcOrd="0" destOrd="0" parTransId="{DA6100F0-FBAA-4B53-B401-AC1C7E7EBA64}" sibTransId="{22E0F7DB-AA40-45B1-84C9-5E8A4EF75691}"/>
    <dgm:cxn modelId="{4D1B723B-79DF-4869-B0F4-993BC03CCDEB}" type="presOf" srcId="{31C5F9B0-8250-43DA-9BF3-1C70D28CAED0}" destId="{990F01ED-BDCB-4601-A545-48E28E945738}" srcOrd="0" destOrd="5" presId="urn:microsoft.com/office/officeart/2005/8/layout/list1"/>
    <dgm:cxn modelId="{7999FA63-D175-4FF4-BA22-2F3DE49FDD71}" type="presOf" srcId="{D4CCA9C5-518D-493B-BF1D-CBE2C30D71CE}" destId="{DC9ED8C5-41C7-4453-9114-4B77339A52B1}" srcOrd="0" destOrd="0" presId="urn:microsoft.com/office/officeart/2005/8/layout/list1"/>
    <dgm:cxn modelId="{6901CF45-057D-4A12-A168-EE43D7AA9B8C}" type="presOf" srcId="{1211C3BB-C94B-4948-A38C-92395D6F8AC2}" destId="{BC37F517-8839-4472-8BA4-415A0B042322}" srcOrd="1" destOrd="0" presId="urn:microsoft.com/office/officeart/2005/8/layout/list1"/>
    <dgm:cxn modelId="{FE08BB6B-A265-4D03-B18E-72D7B18639B2}" srcId="{CE617655-340C-407F-B2E0-8CEB98E94C3F}" destId="{31C5F9B0-8250-43DA-9BF3-1C70D28CAED0}" srcOrd="5" destOrd="0" parTransId="{701E8095-1FC3-478D-AC4E-1970DA45010C}" sibTransId="{FB5809D2-E0F5-4A1F-AE00-A103864D56B7}"/>
    <dgm:cxn modelId="{DD610D52-851A-4C3E-BD17-2BD309963F0E}" srcId="{CE617655-340C-407F-B2E0-8CEB98E94C3F}" destId="{C0353CF7-05E5-4E32-89A1-7CDBC5736E7B}" srcOrd="6" destOrd="0" parTransId="{181D26BC-3478-4F0F-AD70-806A5D628B23}" sibTransId="{8FD06FEB-942B-4D97-9391-F7E27A38E547}"/>
    <dgm:cxn modelId="{FA736955-3DCB-4CF1-9924-6774AE1FE838}" type="presOf" srcId="{C0353CF7-05E5-4E32-89A1-7CDBC5736E7B}" destId="{990F01ED-BDCB-4601-A545-48E28E945738}" srcOrd="0" destOrd="6" presId="urn:microsoft.com/office/officeart/2005/8/layout/list1"/>
    <dgm:cxn modelId="{D6253A7C-08BD-4F5B-9687-E2EF3A425C94}" type="presOf" srcId="{CE617655-340C-407F-B2E0-8CEB98E94C3F}" destId="{E4FBC0A3-B28A-4FD4-8C1B-A6FA1A516A7A}" srcOrd="0" destOrd="0" presId="urn:microsoft.com/office/officeart/2005/8/layout/list1"/>
    <dgm:cxn modelId="{0ACC9992-DD6B-4683-981D-1BADB28013A6}" srcId="{CE617655-340C-407F-B2E0-8CEB98E94C3F}" destId="{4AB76141-E4B9-4B03-BF5E-C0603E28C6E1}" srcOrd="3" destOrd="0" parTransId="{6726D23F-0F00-4573-B09D-597EB778DE8B}" sibTransId="{7C704FA3-84D6-4B7C-8C22-62134243D733}"/>
    <dgm:cxn modelId="{5DFFE793-770B-4597-BED9-D404C6A576A0}" srcId="{D4CCA9C5-518D-493B-BF1D-CBE2C30D71CE}" destId="{CE617655-340C-407F-B2E0-8CEB98E94C3F}" srcOrd="1" destOrd="0" parTransId="{6397AAF4-C7CF-45F7-B859-F6F37E4899BB}" sibTransId="{67C3EBC5-4A31-49E1-AE13-47B15E0A4AFF}"/>
    <dgm:cxn modelId="{18A89B95-9DF4-41AE-BEE2-3BAC1862F362}" srcId="{D4CCA9C5-518D-493B-BF1D-CBE2C30D71CE}" destId="{1211C3BB-C94B-4948-A38C-92395D6F8AC2}" srcOrd="0" destOrd="0" parTransId="{C585A3BE-7D63-4EAD-81B3-A2E2A7E51D6A}" sibTransId="{B957D119-90DF-4D1B-8AF9-C2724390CBED}"/>
    <dgm:cxn modelId="{5E1DDC9E-AAEA-44E5-8893-F2676623BC4F}" srcId="{CE617655-340C-407F-B2E0-8CEB98E94C3F}" destId="{28F26F30-EA4F-4CF8-AF6C-B98456349579}" srcOrd="2" destOrd="0" parTransId="{A7457A34-2B6D-41EB-BA2D-1A19DE7344DE}" sibTransId="{EFB77555-0A97-47AE-88BD-276743D2D29B}"/>
    <dgm:cxn modelId="{A161CCC2-99D6-4BB0-9063-DD129B37B55C}" srcId="{CE617655-340C-407F-B2E0-8CEB98E94C3F}" destId="{2DDCB4A3-BF5A-48DB-94A3-2F368BCF6ABC}" srcOrd="4" destOrd="0" parTransId="{5F5B3364-79EC-4CEF-9DB6-834F5AED70E7}" sibTransId="{5728B4D9-6ADB-4271-B668-38BAC7BC7564}"/>
    <dgm:cxn modelId="{7A8EC9C9-19B1-4255-9EB6-1363D9634370}" srcId="{CE617655-340C-407F-B2E0-8CEB98E94C3F}" destId="{F8DB002A-754D-4F44-ABE8-C1563C323812}" srcOrd="1" destOrd="0" parTransId="{06A29841-B59F-4889-A661-99D7113826AE}" sibTransId="{B85A5F45-5CCA-4472-A005-3E20FA72C4AC}"/>
    <dgm:cxn modelId="{421B5BCD-2303-47D2-BED1-E9288A4FA6D2}" type="presOf" srcId="{4B01EBA9-3CB5-448E-BDDC-0F9A11E06A56}" destId="{990F01ED-BDCB-4601-A545-48E28E945738}" srcOrd="0" destOrd="0" presId="urn:microsoft.com/office/officeart/2005/8/layout/list1"/>
    <dgm:cxn modelId="{679C10F1-28BC-4893-AA05-8881ABEF5AFA}" type="presOf" srcId="{28F26F30-EA4F-4CF8-AF6C-B98456349579}" destId="{990F01ED-BDCB-4601-A545-48E28E945738}" srcOrd="0" destOrd="2" presId="urn:microsoft.com/office/officeart/2005/8/layout/list1"/>
    <dgm:cxn modelId="{B74458FC-984E-4D41-AC8E-82670F8AA961}" type="presOf" srcId="{2DDCB4A3-BF5A-48DB-94A3-2F368BCF6ABC}" destId="{990F01ED-BDCB-4601-A545-48E28E945738}" srcOrd="0" destOrd="4" presId="urn:microsoft.com/office/officeart/2005/8/layout/list1"/>
    <dgm:cxn modelId="{A0B5F0DB-4439-422E-9A18-1BD6815DF862}" type="presParOf" srcId="{DC9ED8C5-41C7-4453-9114-4B77339A52B1}" destId="{2ADB8278-CF28-484C-9431-78D569DCF328}" srcOrd="0" destOrd="0" presId="urn:microsoft.com/office/officeart/2005/8/layout/list1"/>
    <dgm:cxn modelId="{DB658693-AB55-4632-A572-40D71508BA01}" type="presParOf" srcId="{2ADB8278-CF28-484C-9431-78D569DCF328}" destId="{28055903-9387-4DBF-8763-EFD548F983D9}" srcOrd="0" destOrd="0" presId="urn:microsoft.com/office/officeart/2005/8/layout/list1"/>
    <dgm:cxn modelId="{8841B5A5-BE70-4FC5-8A9D-8E08EE5D018B}" type="presParOf" srcId="{2ADB8278-CF28-484C-9431-78D569DCF328}" destId="{BC37F517-8839-4472-8BA4-415A0B042322}" srcOrd="1" destOrd="0" presId="urn:microsoft.com/office/officeart/2005/8/layout/list1"/>
    <dgm:cxn modelId="{9B0D2EFC-A3DA-428D-AE1A-04170CEDC9B6}" type="presParOf" srcId="{DC9ED8C5-41C7-4453-9114-4B77339A52B1}" destId="{B334231C-A7AD-41E5-AF1B-D86E13FDD14E}" srcOrd="1" destOrd="0" presId="urn:microsoft.com/office/officeart/2005/8/layout/list1"/>
    <dgm:cxn modelId="{F3A689B2-B14E-47A9-8873-47B38E9FED9D}" type="presParOf" srcId="{DC9ED8C5-41C7-4453-9114-4B77339A52B1}" destId="{6F726BEC-A532-412E-A493-6ABB0D675A6D}" srcOrd="2" destOrd="0" presId="urn:microsoft.com/office/officeart/2005/8/layout/list1"/>
    <dgm:cxn modelId="{3B138E00-8709-43CC-89E7-102DB2AD0043}" type="presParOf" srcId="{DC9ED8C5-41C7-4453-9114-4B77339A52B1}" destId="{814CD731-E827-4F5B-AD0B-62A190B49C1F}" srcOrd="3" destOrd="0" presId="urn:microsoft.com/office/officeart/2005/8/layout/list1"/>
    <dgm:cxn modelId="{6F885780-6616-4A2C-BD15-99DAA48681FF}" type="presParOf" srcId="{DC9ED8C5-41C7-4453-9114-4B77339A52B1}" destId="{7DE2519D-BAA7-4154-BB7D-6876FB2AAEEC}" srcOrd="4" destOrd="0" presId="urn:microsoft.com/office/officeart/2005/8/layout/list1"/>
    <dgm:cxn modelId="{4F64FA23-B171-4AE2-8900-433DC3E2003A}" type="presParOf" srcId="{7DE2519D-BAA7-4154-BB7D-6876FB2AAEEC}" destId="{E4FBC0A3-B28A-4FD4-8C1B-A6FA1A516A7A}" srcOrd="0" destOrd="0" presId="urn:microsoft.com/office/officeart/2005/8/layout/list1"/>
    <dgm:cxn modelId="{D71D8FD0-1599-474F-B060-E29A0F8C0024}" type="presParOf" srcId="{7DE2519D-BAA7-4154-BB7D-6876FB2AAEEC}" destId="{F9111187-91F6-4C69-BD4C-DFAA0AB50848}" srcOrd="1" destOrd="0" presId="urn:microsoft.com/office/officeart/2005/8/layout/list1"/>
    <dgm:cxn modelId="{535C3782-1118-491D-B80A-A759673C0F48}" type="presParOf" srcId="{DC9ED8C5-41C7-4453-9114-4B77339A52B1}" destId="{5A0610DD-145E-4499-9310-7D60727B48A0}" srcOrd="5" destOrd="0" presId="urn:microsoft.com/office/officeart/2005/8/layout/list1"/>
    <dgm:cxn modelId="{D433B865-0F35-4E0C-8B3E-5E7841341516}" type="presParOf" srcId="{DC9ED8C5-41C7-4453-9114-4B77339A52B1}" destId="{990F01ED-BDCB-4601-A545-48E28E945738}"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F311BF9-7810-4C0B-9AF0-CE834C9FE60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73BF5B9-EF69-429C-BF8F-F5BC530F7A9C}">
      <dgm:prSet/>
      <dgm:spPr/>
      <dgm:t>
        <a:bodyPr/>
        <a:lstStyle/>
        <a:p>
          <a:r>
            <a:rPr lang="en-US"/>
            <a:t>IHN-CCO (PMPM Alternative Payment Arrangement)</a:t>
          </a:r>
        </a:p>
      </dgm:t>
    </dgm:pt>
    <dgm:pt modelId="{139F7ADA-D770-4C79-A8DF-E6F576791510}" type="parTrans" cxnId="{ECB9BCF0-286F-4010-BAA3-331D96EA8459}">
      <dgm:prSet/>
      <dgm:spPr/>
      <dgm:t>
        <a:bodyPr/>
        <a:lstStyle/>
        <a:p>
          <a:endParaRPr lang="en-US"/>
        </a:p>
      </dgm:t>
    </dgm:pt>
    <dgm:pt modelId="{0A0D853E-4FA8-40F6-BEF2-F958E5D407C8}" type="sibTrans" cxnId="{ECB9BCF0-286F-4010-BAA3-331D96EA8459}">
      <dgm:prSet/>
      <dgm:spPr/>
      <dgm:t>
        <a:bodyPr/>
        <a:lstStyle/>
        <a:p>
          <a:endParaRPr lang="en-US"/>
        </a:p>
      </dgm:t>
    </dgm:pt>
    <dgm:pt modelId="{B02911FC-12F9-4522-B52E-3303A929616E}">
      <dgm:prSet/>
      <dgm:spPr/>
      <dgm:t>
        <a:bodyPr/>
        <a:lstStyle/>
        <a:p>
          <a:r>
            <a:rPr lang="en-US"/>
            <a:t>Service Element Funding (Program Funding)</a:t>
          </a:r>
        </a:p>
      </dgm:t>
    </dgm:pt>
    <dgm:pt modelId="{5D72CC1D-FBF0-4ABF-A11B-13635DEA3BF7}" type="parTrans" cxnId="{2D3207F3-6240-4792-A5B8-9F8C9BC383D0}">
      <dgm:prSet/>
      <dgm:spPr/>
      <dgm:t>
        <a:bodyPr/>
        <a:lstStyle/>
        <a:p>
          <a:endParaRPr lang="en-US"/>
        </a:p>
      </dgm:t>
    </dgm:pt>
    <dgm:pt modelId="{BEB1999E-6F11-4386-9655-99386D2D8185}" type="sibTrans" cxnId="{2D3207F3-6240-4792-A5B8-9F8C9BC383D0}">
      <dgm:prSet/>
      <dgm:spPr/>
      <dgm:t>
        <a:bodyPr/>
        <a:lstStyle/>
        <a:p>
          <a:endParaRPr lang="en-US"/>
        </a:p>
      </dgm:t>
    </dgm:pt>
    <dgm:pt modelId="{52F555ED-8FFA-4921-B0A6-B3779049F3CD}">
      <dgm:prSet/>
      <dgm:spPr/>
      <dgm:t>
        <a:bodyPr/>
        <a:lstStyle/>
        <a:p>
          <a:r>
            <a:rPr lang="en-US"/>
            <a:t>Grants for housing development</a:t>
          </a:r>
        </a:p>
      </dgm:t>
    </dgm:pt>
    <dgm:pt modelId="{69F98586-CA69-4D82-9942-41D03E536476}" type="parTrans" cxnId="{2FF57DE5-38BF-4C21-95FB-2DC8F28593BC}">
      <dgm:prSet/>
      <dgm:spPr/>
      <dgm:t>
        <a:bodyPr/>
        <a:lstStyle/>
        <a:p>
          <a:endParaRPr lang="en-US"/>
        </a:p>
      </dgm:t>
    </dgm:pt>
    <dgm:pt modelId="{51B40B00-F8E0-4D8B-878F-47B478A82EBC}" type="sibTrans" cxnId="{2FF57DE5-38BF-4C21-95FB-2DC8F28593BC}">
      <dgm:prSet/>
      <dgm:spPr/>
      <dgm:t>
        <a:bodyPr/>
        <a:lstStyle/>
        <a:p>
          <a:endParaRPr lang="en-US"/>
        </a:p>
      </dgm:t>
    </dgm:pt>
    <dgm:pt modelId="{EB2F27F6-1D1F-4D17-9A0E-53198A10EF81}">
      <dgm:prSet/>
      <dgm:spPr/>
      <dgm:t>
        <a:bodyPr/>
        <a:lstStyle/>
        <a:p>
          <a:r>
            <a:rPr lang="en-US"/>
            <a:t>Measure 110 funding</a:t>
          </a:r>
        </a:p>
      </dgm:t>
    </dgm:pt>
    <dgm:pt modelId="{413DDF3D-46B2-42DE-942B-326468E36594}" type="parTrans" cxnId="{DC1E878D-5519-47A7-8284-06A053D8EB4D}">
      <dgm:prSet/>
      <dgm:spPr/>
      <dgm:t>
        <a:bodyPr/>
        <a:lstStyle/>
        <a:p>
          <a:endParaRPr lang="en-US"/>
        </a:p>
      </dgm:t>
    </dgm:pt>
    <dgm:pt modelId="{380D59A4-AF61-4D84-BF18-52725FFEFBC4}" type="sibTrans" cxnId="{DC1E878D-5519-47A7-8284-06A053D8EB4D}">
      <dgm:prSet/>
      <dgm:spPr/>
      <dgm:t>
        <a:bodyPr/>
        <a:lstStyle/>
        <a:p>
          <a:endParaRPr lang="en-US"/>
        </a:p>
      </dgm:t>
    </dgm:pt>
    <dgm:pt modelId="{50A9FEF7-408D-42FC-8C19-89E553FB54FB}">
      <dgm:prSet/>
      <dgm:spPr/>
      <dgm:t>
        <a:bodyPr/>
        <a:lstStyle/>
        <a:p>
          <a:r>
            <a:rPr lang="en-US"/>
            <a:t>Quality Incentive Award</a:t>
          </a:r>
        </a:p>
      </dgm:t>
    </dgm:pt>
    <dgm:pt modelId="{3C6C15BB-499E-49C0-9222-9F862E80536C}" type="parTrans" cxnId="{7B47A6B1-9B6B-4F11-9DC0-57BB1FC06DB0}">
      <dgm:prSet/>
      <dgm:spPr/>
      <dgm:t>
        <a:bodyPr/>
        <a:lstStyle/>
        <a:p>
          <a:endParaRPr lang="en-US"/>
        </a:p>
      </dgm:t>
    </dgm:pt>
    <dgm:pt modelId="{83B70B76-FF62-4C86-A03A-E097CC0DAB23}" type="sibTrans" cxnId="{7B47A6B1-9B6B-4F11-9DC0-57BB1FC06DB0}">
      <dgm:prSet/>
      <dgm:spPr/>
      <dgm:t>
        <a:bodyPr/>
        <a:lstStyle/>
        <a:p>
          <a:endParaRPr lang="en-US"/>
        </a:p>
      </dgm:t>
    </dgm:pt>
    <dgm:pt modelId="{305398D0-4223-4137-914B-C4CBF3231C49}" type="pres">
      <dgm:prSet presAssocID="{3F311BF9-7810-4C0B-9AF0-CE834C9FE600}" presName="vert0" presStyleCnt="0">
        <dgm:presLayoutVars>
          <dgm:dir/>
          <dgm:animOne val="branch"/>
          <dgm:animLvl val="lvl"/>
        </dgm:presLayoutVars>
      </dgm:prSet>
      <dgm:spPr/>
    </dgm:pt>
    <dgm:pt modelId="{F52F3D31-9BD4-4AA0-A4A5-75182B43F9D0}" type="pres">
      <dgm:prSet presAssocID="{573BF5B9-EF69-429C-BF8F-F5BC530F7A9C}" presName="thickLine" presStyleLbl="alignNode1" presStyleIdx="0" presStyleCnt="5"/>
      <dgm:spPr/>
    </dgm:pt>
    <dgm:pt modelId="{ADCBFAE1-8BEE-457B-9D23-3982EACBAE19}" type="pres">
      <dgm:prSet presAssocID="{573BF5B9-EF69-429C-BF8F-F5BC530F7A9C}" presName="horz1" presStyleCnt="0"/>
      <dgm:spPr/>
    </dgm:pt>
    <dgm:pt modelId="{39B6FB20-3302-4155-BB48-E19058F6DF76}" type="pres">
      <dgm:prSet presAssocID="{573BF5B9-EF69-429C-BF8F-F5BC530F7A9C}" presName="tx1" presStyleLbl="revTx" presStyleIdx="0" presStyleCnt="5"/>
      <dgm:spPr/>
    </dgm:pt>
    <dgm:pt modelId="{26420E17-6841-4A8C-A557-2BE4A1CEE627}" type="pres">
      <dgm:prSet presAssocID="{573BF5B9-EF69-429C-BF8F-F5BC530F7A9C}" presName="vert1" presStyleCnt="0"/>
      <dgm:spPr/>
    </dgm:pt>
    <dgm:pt modelId="{F436E2CB-7079-4753-BA5A-1FED7A811201}" type="pres">
      <dgm:prSet presAssocID="{B02911FC-12F9-4522-B52E-3303A929616E}" presName="thickLine" presStyleLbl="alignNode1" presStyleIdx="1" presStyleCnt="5"/>
      <dgm:spPr/>
    </dgm:pt>
    <dgm:pt modelId="{DAF05B23-A02B-4241-9593-8E20EA239261}" type="pres">
      <dgm:prSet presAssocID="{B02911FC-12F9-4522-B52E-3303A929616E}" presName="horz1" presStyleCnt="0"/>
      <dgm:spPr/>
    </dgm:pt>
    <dgm:pt modelId="{E1ABF90D-605B-40BD-AB83-2213EBC32F54}" type="pres">
      <dgm:prSet presAssocID="{B02911FC-12F9-4522-B52E-3303A929616E}" presName="tx1" presStyleLbl="revTx" presStyleIdx="1" presStyleCnt="5"/>
      <dgm:spPr/>
    </dgm:pt>
    <dgm:pt modelId="{595E9FA9-E7AE-4BB2-862F-615B2EDEE1BF}" type="pres">
      <dgm:prSet presAssocID="{B02911FC-12F9-4522-B52E-3303A929616E}" presName="vert1" presStyleCnt="0"/>
      <dgm:spPr/>
    </dgm:pt>
    <dgm:pt modelId="{B005D2CB-1094-4F27-A124-0A34FF6A1963}" type="pres">
      <dgm:prSet presAssocID="{52F555ED-8FFA-4921-B0A6-B3779049F3CD}" presName="thickLine" presStyleLbl="alignNode1" presStyleIdx="2" presStyleCnt="5"/>
      <dgm:spPr/>
    </dgm:pt>
    <dgm:pt modelId="{35E2517E-112B-49A0-B7AD-4E5DE086F4FE}" type="pres">
      <dgm:prSet presAssocID="{52F555ED-8FFA-4921-B0A6-B3779049F3CD}" presName="horz1" presStyleCnt="0"/>
      <dgm:spPr/>
    </dgm:pt>
    <dgm:pt modelId="{1E9F4C90-A127-4D4B-AEF4-C7F52F4C4414}" type="pres">
      <dgm:prSet presAssocID="{52F555ED-8FFA-4921-B0A6-B3779049F3CD}" presName="tx1" presStyleLbl="revTx" presStyleIdx="2" presStyleCnt="5"/>
      <dgm:spPr/>
    </dgm:pt>
    <dgm:pt modelId="{D4D59DF9-6076-4198-BB5C-D9659FA9EF61}" type="pres">
      <dgm:prSet presAssocID="{52F555ED-8FFA-4921-B0A6-B3779049F3CD}" presName="vert1" presStyleCnt="0"/>
      <dgm:spPr/>
    </dgm:pt>
    <dgm:pt modelId="{33EA5340-F81F-4257-84C4-5ECE42E0F10B}" type="pres">
      <dgm:prSet presAssocID="{EB2F27F6-1D1F-4D17-9A0E-53198A10EF81}" presName="thickLine" presStyleLbl="alignNode1" presStyleIdx="3" presStyleCnt="5"/>
      <dgm:spPr/>
    </dgm:pt>
    <dgm:pt modelId="{3DF91F70-5E09-45A0-8357-1CD1A7EB2A34}" type="pres">
      <dgm:prSet presAssocID="{EB2F27F6-1D1F-4D17-9A0E-53198A10EF81}" presName="horz1" presStyleCnt="0"/>
      <dgm:spPr/>
    </dgm:pt>
    <dgm:pt modelId="{92FC0CB1-2A4A-4F1C-8635-671F1FAE839C}" type="pres">
      <dgm:prSet presAssocID="{EB2F27F6-1D1F-4D17-9A0E-53198A10EF81}" presName="tx1" presStyleLbl="revTx" presStyleIdx="3" presStyleCnt="5"/>
      <dgm:spPr/>
    </dgm:pt>
    <dgm:pt modelId="{94389A24-FA8E-4539-8B79-3B6A1ED2E808}" type="pres">
      <dgm:prSet presAssocID="{EB2F27F6-1D1F-4D17-9A0E-53198A10EF81}" presName="vert1" presStyleCnt="0"/>
      <dgm:spPr/>
    </dgm:pt>
    <dgm:pt modelId="{09036B9F-152F-4AC2-8831-3B2841B86B50}" type="pres">
      <dgm:prSet presAssocID="{50A9FEF7-408D-42FC-8C19-89E553FB54FB}" presName="thickLine" presStyleLbl="alignNode1" presStyleIdx="4" presStyleCnt="5"/>
      <dgm:spPr/>
    </dgm:pt>
    <dgm:pt modelId="{2FB0C1C6-4E8C-4BBF-AC44-630BFCF46D07}" type="pres">
      <dgm:prSet presAssocID="{50A9FEF7-408D-42FC-8C19-89E553FB54FB}" presName="horz1" presStyleCnt="0"/>
      <dgm:spPr/>
    </dgm:pt>
    <dgm:pt modelId="{5DA6019A-D8AA-42BA-9EB7-9EB4FEB3BB42}" type="pres">
      <dgm:prSet presAssocID="{50A9FEF7-408D-42FC-8C19-89E553FB54FB}" presName="tx1" presStyleLbl="revTx" presStyleIdx="4" presStyleCnt="5"/>
      <dgm:spPr/>
    </dgm:pt>
    <dgm:pt modelId="{825435C4-6234-4524-B4CE-884BF2A444A1}" type="pres">
      <dgm:prSet presAssocID="{50A9FEF7-408D-42FC-8C19-89E553FB54FB}" presName="vert1" presStyleCnt="0"/>
      <dgm:spPr/>
    </dgm:pt>
  </dgm:ptLst>
  <dgm:cxnLst>
    <dgm:cxn modelId="{0773F15F-8F01-44DA-B242-6FAC49638736}" type="presOf" srcId="{52F555ED-8FFA-4921-B0A6-B3779049F3CD}" destId="{1E9F4C90-A127-4D4B-AEF4-C7F52F4C4414}" srcOrd="0" destOrd="0" presId="urn:microsoft.com/office/officeart/2008/layout/LinedList"/>
    <dgm:cxn modelId="{3E5F6953-21E0-4F85-8B48-64F5E4A64DC7}" type="presOf" srcId="{3F311BF9-7810-4C0B-9AF0-CE834C9FE600}" destId="{305398D0-4223-4137-914B-C4CBF3231C49}" srcOrd="0" destOrd="0" presId="urn:microsoft.com/office/officeart/2008/layout/LinedList"/>
    <dgm:cxn modelId="{DEFE667B-B896-4E03-82D1-3053AEC12B40}" type="presOf" srcId="{B02911FC-12F9-4522-B52E-3303A929616E}" destId="{E1ABF90D-605B-40BD-AB83-2213EBC32F54}" srcOrd="0" destOrd="0" presId="urn:microsoft.com/office/officeart/2008/layout/LinedList"/>
    <dgm:cxn modelId="{DC1E878D-5519-47A7-8284-06A053D8EB4D}" srcId="{3F311BF9-7810-4C0B-9AF0-CE834C9FE600}" destId="{EB2F27F6-1D1F-4D17-9A0E-53198A10EF81}" srcOrd="3" destOrd="0" parTransId="{413DDF3D-46B2-42DE-942B-326468E36594}" sibTransId="{380D59A4-AF61-4D84-BF18-52725FFEFBC4}"/>
    <dgm:cxn modelId="{17DE38A9-7A0B-4A9C-BCC4-32816A943003}" type="presOf" srcId="{EB2F27F6-1D1F-4D17-9A0E-53198A10EF81}" destId="{92FC0CB1-2A4A-4F1C-8635-671F1FAE839C}" srcOrd="0" destOrd="0" presId="urn:microsoft.com/office/officeart/2008/layout/LinedList"/>
    <dgm:cxn modelId="{5CDE88B0-8E62-4380-96A8-20E5B3D0208E}" type="presOf" srcId="{573BF5B9-EF69-429C-BF8F-F5BC530F7A9C}" destId="{39B6FB20-3302-4155-BB48-E19058F6DF76}" srcOrd="0" destOrd="0" presId="urn:microsoft.com/office/officeart/2008/layout/LinedList"/>
    <dgm:cxn modelId="{7B47A6B1-9B6B-4F11-9DC0-57BB1FC06DB0}" srcId="{3F311BF9-7810-4C0B-9AF0-CE834C9FE600}" destId="{50A9FEF7-408D-42FC-8C19-89E553FB54FB}" srcOrd="4" destOrd="0" parTransId="{3C6C15BB-499E-49C0-9222-9F862E80536C}" sibTransId="{83B70B76-FF62-4C86-A03A-E097CC0DAB23}"/>
    <dgm:cxn modelId="{2FF57DE5-38BF-4C21-95FB-2DC8F28593BC}" srcId="{3F311BF9-7810-4C0B-9AF0-CE834C9FE600}" destId="{52F555ED-8FFA-4921-B0A6-B3779049F3CD}" srcOrd="2" destOrd="0" parTransId="{69F98586-CA69-4D82-9942-41D03E536476}" sibTransId="{51B40B00-F8E0-4D8B-878F-47B478A82EBC}"/>
    <dgm:cxn modelId="{ECB9BCF0-286F-4010-BAA3-331D96EA8459}" srcId="{3F311BF9-7810-4C0B-9AF0-CE834C9FE600}" destId="{573BF5B9-EF69-429C-BF8F-F5BC530F7A9C}" srcOrd="0" destOrd="0" parTransId="{139F7ADA-D770-4C79-A8DF-E6F576791510}" sibTransId="{0A0D853E-4FA8-40F6-BEF2-F958E5D407C8}"/>
    <dgm:cxn modelId="{2D3207F3-6240-4792-A5B8-9F8C9BC383D0}" srcId="{3F311BF9-7810-4C0B-9AF0-CE834C9FE600}" destId="{B02911FC-12F9-4522-B52E-3303A929616E}" srcOrd="1" destOrd="0" parTransId="{5D72CC1D-FBF0-4ABF-A11B-13635DEA3BF7}" sibTransId="{BEB1999E-6F11-4386-9655-99386D2D8185}"/>
    <dgm:cxn modelId="{EC7A51F4-493E-4633-A970-12B0E0CD0579}" type="presOf" srcId="{50A9FEF7-408D-42FC-8C19-89E553FB54FB}" destId="{5DA6019A-D8AA-42BA-9EB7-9EB4FEB3BB42}" srcOrd="0" destOrd="0" presId="urn:microsoft.com/office/officeart/2008/layout/LinedList"/>
    <dgm:cxn modelId="{64813EF4-D2E0-4151-8206-503BEE116861}" type="presParOf" srcId="{305398D0-4223-4137-914B-C4CBF3231C49}" destId="{F52F3D31-9BD4-4AA0-A4A5-75182B43F9D0}" srcOrd="0" destOrd="0" presId="urn:microsoft.com/office/officeart/2008/layout/LinedList"/>
    <dgm:cxn modelId="{0227CB47-1426-4893-B04F-C4E8A770C20E}" type="presParOf" srcId="{305398D0-4223-4137-914B-C4CBF3231C49}" destId="{ADCBFAE1-8BEE-457B-9D23-3982EACBAE19}" srcOrd="1" destOrd="0" presId="urn:microsoft.com/office/officeart/2008/layout/LinedList"/>
    <dgm:cxn modelId="{76D86AEB-AC75-42F5-8EBD-C2B04E7447EE}" type="presParOf" srcId="{ADCBFAE1-8BEE-457B-9D23-3982EACBAE19}" destId="{39B6FB20-3302-4155-BB48-E19058F6DF76}" srcOrd="0" destOrd="0" presId="urn:microsoft.com/office/officeart/2008/layout/LinedList"/>
    <dgm:cxn modelId="{0D00697B-2629-4896-B8E1-6766FA61D3A5}" type="presParOf" srcId="{ADCBFAE1-8BEE-457B-9D23-3982EACBAE19}" destId="{26420E17-6841-4A8C-A557-2BE4A1CEE627}" srcOrd="1" destOrd="0" presId="urn:microsoft.com/office/officeart/2008/layout/LinedList"/>
    <dgm:cxn modelId="{2F4620F0-0F85-4A59-8896-D62C37A1F7B8}" type="presParOf" srcId="{305398D0-4223-4137-914B-C4CBF3231C49}" destId="{F436E2CB-7079-4753-BA5A-1FED7A811201}" srcOrd="2" destOrd="0" presId="urn:microsoft.com/office/officeart/2008/layout/LinedList"/>
    <dgm:cxn modelId="{38914F2F-D5CA-48E1-B25A-728E88B6E51A}" type="presParOf" srcId="{305398D0-4223-4137-914B-C4CBF3231C49}" destId="{DAF05B23-A02B-4241-9593-8E20EA239261}" srcOrd="3" destOrd="0" presId="urn:microsoft.com/office/officeart/2008/layout/LinedList"/>
    <dgm:cxn modelId="{98287D56-5E4B-4C1E-8B77-32D5AFCF58C9}" type="presParOf" srcId="{DAF05B23-A02B-4241-9593-8E20EA239261}" destId="{E1ABF90D-605B-40BD-AB83-2213EBC32F54}" srcOrd="0" destOrd="0" presId="urn:microsoft.com/office/officeart/2008/layout/LinedList"/>
    <dgm:cxn modelId="{C4170B80-6066-4B55-8A84-529EDA31E4E3}" type="presParOf" srcId="{DAF05B23-A02B-4241-9593-8E20EA239261}" destId="{595E9FA9-E7AE-4BB2-862F-615B2EDEE1BF}" srcOrd="1" destOrd="0" presId="urn:microsoft.com/office/officeart/2008/layout/LinedList"/>
    <dgm:cxn modelId="{DD489BF7-B956-49B9-96D8-A16A13E00281}" type="presParOf" srcId="{305398D0-4223-4137-914B-C4CBF3231C49}" destId="{B005D2CB-1094-4F27-A124-0A34FF6A1963}" srcOrd="4" destOrd="0" presId="urn:microsoft.com/office/officeart/2008/layout/LinedList"/>
    <dgm:cxn modelId="{A32247DC-521C-449E-B175-7168B35DF679}" type="presParOf" srcId="{305398D0-4223-4137-914B-C4CBF3231C49}" destId="{35E2517E-112B-49A0-B7AD-4E5DE086F4FE}" srcOrd="5" destOrd="0" presId="urn:microsoft.com/office/officeart/2008/layout/LinedList"/>
    <dgm:cxn modelId="{DC766578-091E-4208-A6CF-A37502BECB3C}" type="presParOf" srcId="{35E2517E-112B-49A0-B7AD-4E5DE086F4FE}" destId="{1E9F4C90-A127-4D4B-AEF4-C7F52F4C4414}" srcOrd="0" destOrd="0" presId="urn:microsoft.com/office/officeart/2008/layout/LinedList"/>
    <dgm:cxn modelId="{9C177F6E-46E3-4629-9E3F-BF8342ADF741}" type="presParOf" srcId="{35E2517E-112B-49A0-B7AD-4E5DE086F4FE}" destId="{D4D59DF9-6076-4198-BB5C-D9659FA9EF61}" srcOrd="1" destOrd="0" presId="urn:microsoft.com/office/officeart/2008/layout/LinedList"/>
    <dgm:cxn modelId="{CCC1587E-68B9-4157-8F45-766B3DB41A88}" type="presParOf" srcId="{305398D0-4223-4137-914B-C4CBF3231C49}" destId="{33EA5340-F81F-4257-84C4-5ECE42E0F10B}" srcOrd="6" destOrd="0" presId="urn:microsoft.com/office/officeart/2008/layout/LinedList"/>
    <dgm:cxn modelId="{4DC0D2BE-6FF1-466B-B707-7F10FDA06E07}" type="presParOf" srcId="{305398D0-4223-4137-914B-C4CBF3231C49}" destId="{3DF91F70-5E09-45A0-8357-1CD1A7EB2A34}" srcOrd="7" destOrd="0" presId="urn:microsoft.com/office/officeart/2008/layout/LinedList"/>
    <dgm:cxn modelId="{F03CEC2E-BBD5-40E1-A0B2-8E886EA20F1F}" type="presParOf" srcId="{3DF91F70-5E09-45A0-8357-1CD1A7EB2A34}" destId="{92FC0CB1-2A4A-4F1C-8635-671F1FAE839C}" srcOrd="0" destOrd="0" presId="urn:microsoft.com/office/officeart/2008/layout/LinedList"/>
    <dgm:cxn modelId="{ED6462D8-5F74-482E-BD98-EDA128E26C4C}" type="presParOf" srcId="{3DF91F70-5E09-45A0-8357-1CD1A7EB2A34}" destId="{94389A24-FA8E-4539-8B79-3B6A1ED2E808}" srcOrd="1" destOrd="0" presId="urn:microsoft.com/office/officeart/2008/layout/LinedList"/>
    <dgm:cxn modelId="{6325C730-8B5A-4194-A2A6-1BAD5879D27A}" type="presParOf" srcId="{305398D0-4223-4137-914B-C4CBF3231C49}" destId="{09036B9F-152F-4AC2-8831-3B2841B86B50}" srcOrd="8" destOrd="0" presId="urn:microsoft.com/office/officeart/2008/layout/LinedList"/>
    <dgm:cxn modelId="{DEA8B108-2173-4CA3-8334-E01357871FAC}" type="presParOf" srcId="{305398D0-4223-4137-914B-C4CBF3231C49}" destId="{2FB0C1C6-4E8C-4BBF-AC44-630BFCF46D07}" srcOrd="9" destOrd="0" presId="urn:microsoft.com/office/officeart/2008/layout/LinedList"/>
    <dgm:cxn modelId="{DC727560-9EB2-4DF9-A06D-F70C33EA8F10}" type="presParOf" srcId="{2FB0C1C6-4E8C-4BBF-AC44-630BFCF46D07}" destId="{5DA6019A-D8AA-42BA-9EB7-9EB4FEB3BB42}" srcOrd="0" destOrd="0" presId="urn:microsoft.com/office/officeart/2008/layout/LinedList"/>
    <dgm:cxn modelId="{F9B3E064-FDBA-44BB-887B-A61904A9CCA2}" type="presParOf" srcId="{2FB0C1C6-4E8C-4BBF-AC44-630BFCF46D07}" destId="{825435C4-6234-4524-B4CE-884BF2A444A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A84CD1-B4D3-4610-B832-A76905C45184}"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FE545027-1A58-4D5C-84D7-3552C82DF282}">
      <dgm:prSet/>
      <dgm:spPr/>
      <dgm:t>
        <a:bodyPr/>
        <a:lstStyle/>
        <a:p>
          <a:r>
            <a:rPr lang="en-US"/>
            <a:t>Deputy Division Director:  Jinji Wimalasena</a:t>
          </a:r>
        </a:p>
      </dgm:t>
    </dgm:pt>
    <dgm:pt modelId="{CB820E7E-A6A1-4744-851F-DE5666D1E74F}" type="parTrans" cxnId="{7B972E19-681A-4414-8DB7-06F9F46FAD44}">
      <dgm:prSet/>
      <dgm:spPr/>
      <dgm:t>
        <a:bodyPr/>
        <a:lstStyle/>
        <a:p>
          <a:endParaRPr lang="en-US"/>
        </a:p>
      </dgm:t>
    </dgm:pt>
    <dgm:pt modelId="{29E6EC9D-8006-4C07-9DA2-BEEE4ECA1870}" type="sibTrans" cxnId="{7B972E19-681A-4414-8DB7-06F9F46FAD44}">
      <dgm:prSet/>
      <dgm:spPr/>
      <dgm:t>
        <a:bodyPr/>
        <a:lstStyle/>
        <a:p>
          <a:endParaRPr lang="en-US"/>
        </a:p>
      </dgm:t>
    </dgm:pt>
    <dgm:pt modelId="{869D335A-3A2C-4535-8579-47CB0EE920BF}">
      <dgm:prSet/>
      <dgm:spPr/>
      <dgm:t>
        <a:bodyPr/>
        <a:lstStyle/>
        <a:p>
          <a:r>
            <a:rPr lang="en-US"/>
            <a:t>Services consist of:</a:t>
          </a:r>
        </a:p>
      </dgm:t>
    </dgm:pt>
    <dgm:pt modelId="{4E53E9C3-75C8-4800-93BA-4AA3B2524287}" type="parTrans" cxnId="{0C259FB4-030D-4478-AF4E-ABD6869D8724}">
      <dgm:prSet/>
      <dgm:spPr/>
      <dgm:t>
        <a:bodyPr/>
        <a:lstStyle/>
        <a:p>
          <a:endParaRPr lang="en-US"/>
        </a:p>
      </dgm:t>
    </dgm:pt>
    <dgm:pt modelId="{998BBB91-5390-456E-905B-BF8CDA5E32A5}" type="sibTrans" cxnId="{0C259FB4-030D-4478-AF4E-ABD6869D8724}">
      <dgm:prSet/>
      <dgm:spPr/>
      <dgm:t>
        <a:bodyPr/>
        <a:lstStyle/>
        <a:p>
          <a:endParaRPr lang="en-US"/>
        </a:p>
      </dgm:t>
    </dgm:pt>
    <dgm:pt modelId="{635F42C9-43CA-48C0-8837-3F8C3AA6641C}">
      <dgm:prSet/>
      <dgm:spPr/>
      <dgm:t>
        <a:bodyPr/>
        <a:lstStyle/>
        <a:p>
          <a:r>
            <a:rPr lang="en-US"/>
            <a:t>Service Coordination</a:t>
          </a:r>
        </a:p>
      </dgm:t>
    </dgm:pt>
    <dgm:pt modelId="{03C9D1CA-0A2E-4C70-B12F-0636A292E324}" type="parTrans" cxnId="{D55C5546-B095-4EE4-815E-1BDE54AB9A56}">
      <dgm:prSet/>
      <dgm:spPr/>
      <dgm:t>
        <a:bodyPr/>
        <a:lstStyle/>
        <a:p>
          <a:endParaRPr lang="en-US"/>
        </a:p>
      </dgm:t>
    </dgm:pt>
    <dgm:pt modelId="{F010D415-BCB3-42B3-96D7-BB4648ABB96D}" type="sibTrans" cxnId="{D55C5546-B095-4EE4-815E-1BDE54AB9A56}">
      <dgm:prSet/>
      <dgm:spPr/>
      <dgm:t>
        <a:bodyPr/>
        <a:lstStyle/>
        <a:p>
          <a:endParaRPr lang="en-US"/>
        </a:p>
      </dgm:t>
    </dgm:pt>
    <dgm:pt modelId="{46AE772D-F9D6-4127-96F0-3A57485E38AF}">
      <dgm:prSet/>
      <dgm:spPr/>
      <dgm:t>
        <a:bodyPr/>
        <a:lstStyle/>
        <a:p>
          <a:r>
            <a:rPr lang="en-US"/>
            <a:t>Eligibility determination</a:t>
          </a:r>
        </a:p>
      </dgm:t>
    </dgm:pt>
    <dgm:pt modelId="{1BFE4337-FB3D-43D1-8B58-56D2330AA56E}" type="parTrans" cxnId="{F6FF6B26-45E6-4BB8-9084-8911023E454D}">
      <dgm:prSet/>
      <dgm:spPr/>
      <dgm:t>
        <a:bodyPr/>
        <a:lstStyle/>
        <a:p>
          <a:endParaRPr lang="en-US"/>
        </a:p>
      </dgm:t>
    </dgm:pt>
    <dgm:pt modelId="{50B4BCAA-A1CD-4A19-A9D2-7784924CE530}" type="sibTrans" cxnId="{F6FF6B26-45E6-4BB8-9084-8911023E454D}">
      <dgm:prSet/>
      <dgm:spPr/>
      <dgm:t>
        <a:bodyPr/>
        <a:lstStyle/>
        <a:p>
          <a:endParaRPr lang="en-US"/>
        </a:p>
      </dgm:t>
    </dgm:pt>
    <dgm:pt modelId="{8FFBE2CF-01EB-4D1B-9DF8-9D18A7042A75}">
      <dgm:prSet/>
      <dgm:spPr/>
      <dgm:t>
        <a:bodyPr/>
        <a:lstStyle/>
        <a:p>
          <a:r>
            <a:rPr lang="en-US" dirty="0"/>
            <a:t>Abuse Investigation</a:t>
          </a:r>
        </a:p>
      </dgm:t>
    </dgm:pt>
    <dgm:pt modelId="{414FD437-044C-4D5C-8686-C8A7D0632624}" type="parTrans" cxnId="{4A023ABE-5EF2-4715-94E4-9BAD4F43E8DB}">
      <dgm:prSet/>
      <dgm:spPr/>
      <dgm:t>
        <a:bodyPr/>
        <a:lstStyle/>
        <a:p>
          <a:endParaRPr lang="en-US"/>
        </a:p>
      </dgm:t>
    </dgm:pt>
    <dgm:pt modelId="{C2763816-1C41-4D93-B17C-EFE3FED29314}" type="sibTrans" cxnId="{4A023ABE-5EF2-4715-94E4-9BAD4F43E8DB}">
      <dgm:prSet/>
      <dgm:spPr/>
      <dgm:t>
        <a:bodyPr/>
        <a:lstStyle/>
        <a:p>
          <a:endParaRPr lang="en-US"/>
        </a:p>
      </dgm:t>
    </dgm:pt>
    <dgm:pt modelId="{B82DF3F2-AE56-48B1-BC7D-F04A9BAA443B}">
      <dgm:prSet/>
      <dgm:spPr/>
      <dgm:t>
        <a:bodyPr/>
        <a:lstStyle/>
        <a:p>
          <a:r>
            <a:rPr lang="en-US" dirty="0"/>
            <a:t>Licensing and Certifications of Foster Homes</a:t>
          </a:r>
        </a:p>
      </dgm:t>
    </dgm:pt>
    <dgm:pt modelId="{7695E2DF-6349-4746-96CC-027263428266}" type="parTrans" cxnId="{F6B541B6-E25B-4370-8908-CA748465C48B}">
      <dgm:prSet/>
      <dgm:spPr/>
    </dgm:pt>
    <dgm:pt modelId="{7D76FB3F-F70B-4E7B-91FF-2AFE23E40898}" type="sibTrans" cxnId="{F6B541B6-E25B-4370-8908-CA748465C48B}">
      <dgm:prSet/>
      <dgm:spPr/>
    </dgm:pt>
    <dgm:pt modelId="{38494A63-BDF1-49B5-82E2-910FA0F03152}" type="pres">
      <dgm:prSet presAssocID="{D9A84CD1-B4D3-4610-B832-A76905C45184}" presName="linear" presStyleCnt="0">
        <dgm:presLayoutVars>
          <dgm:dir/>
          <dgm:animLvl val="lvl"/>
          <dgm:resizeHandles val="exact"/>
        </dgm:presLayoutVars>
      </dgm:prSet>
      <dgm:spPr/>
    </dgm:pt>
    <dgm:pt modelId="{1247364C-7A9E-4E9F-957B-4705E9AFDBAE}" type="pres">
      <dgm:prSet presAssocID="{FE545027-1A58-4D5C-84D7-3552C82DF282}" presName="parentLin" presStyleCnt="0"/>
      <dgm:spPr/>
    </dgm:pt>
    <dgm:pt modelId="{DA189DA8-EF2C-47B8-A1ED-EA53B11A19F6}" type="pres">
      <dgm:prSet presAssocID="{FE545027-1A58-4D5C-84D7-3552C82DF282}" presName="parentLeftMargin" presStyleLbl="node1" presStyleIdx="0" presStyleCnt="2"/>
      <dgm:spPr/>
    </dgm:pt>
    <dgm:pt modelId="{1C6D33A8-E87A-4869-A1D3-B011266BF02A}" type="pres">
      <dgm:prSet presAssocID="{FE545027-1A58-4D5C-84D7-3552C82DF282}" presName="parentText" presStyleLbl="node1" presStyleIdx="0" presStyleCnt="2">
        <dgm:presLayoutVars>
          <dgm:chMax val="0"/>
          <dgm:bulletEnabled val="1"/>
        </dgm:presLayoutVars>
      </dgm:prSet>
      <dgm:spPr/>
    </dgm:pt>
    <dgm:pt modelId="{664290AC-E2C7-4860-BABE-7AD7ADDF5199}" type="pres">
      <dgm:prSet presAssocID="{FE545027-1A58-4D5C-84D7-3552C82DF282}" presName="negativeSpace" presStyleCnt="0"/>
      <dgm:spPr/>
    </dgm:pt>
    <dgm:pt modelId="{3492B79C-9D80-4767-8DCA-0D989286532D}" type="pres">
      <dgm:prSet presAssocID="{FE545027-1A58-4D5C-84D7-3552C82DF282}" presName="childText" presStyleLbl="conFgAcc1" presStyleIdx="0" presStyleCnt="2">
        <dgm:presLayoutVars>
          <dgm:bulletEnabled val="1"/>
        </dgm:presLayoutVars>
      </dgm:prSet>
      <dgm:spPr/>
    </dgm:pt>
    <dgm:pt modelId="{FED4B48C-F07E-49C8-BC49-BB76CB1F4A54}" type="pres">
      <dgm:prSet presAssocID="{29E6EC9D-8006-4C07-9DA2-BEEE4ECA1870}" presName="spaceBetweenRectangles" presStyleCnt="0"/>
      <dgm:spPr/>
    </dgm:pt>
    <dgm:pt modelId="{AEE82EA0-E89F-4A87-B0B9-A68ADD515906}" type="pres">
      <dgm:prSet presAssocID="{869D335A-3A2C-4535-8579-47CB0EE920BF}" presName="parentLin" presStyleCnt="0"/>
      <dgm:spPr/>
    </dgm:pt>
    <dgm:pt modelId="{549887CC-DCB8-48C9-86F9-D744DC19E7AA}" type="pres">
      <dgm:prSet presAssocID="{869D335A-3A2C-4535-8579-47CB0EE920BF}" presName="parentLeftMargin" presStyleLbl="node1" presStyleIdx="0" presStyleCnt="2"/>
      <dgm:spPr/>
    </dgm:pt>
    <dgm:pt modelId="{693850AB-9E40-43BD-A28C-7734A1EA835F}" type="pres">
      <dgm:prSet presAssocID="{869D335A-3A2C-4535-8579-47CB0EE920BF}" presName="parentText" presStyleLbl="node1" presStyleIdx="1" presStyleCnt="2">
        <dgm:presLayoutVars>
          <dgm:chMax val="0"/>
          <dgm:bulletEnabled val="1"/>
        </dgm:presLayoutVars>
      </dgm:prSet>
      <dgm:spPr/>
    </dgm:pt>
    <dgm:pt modelId="{849AF7C0-A376-4EF3-AFA1-6BA6AE9D15AD}" type="pres">
      <dgm:prSet presAssocID="{869D335A-3A2C-4535-8579-47CB0EE920BF}" presName="negativeSpace" presStyleCnt="0"/>
      <dgm:spPr/>
    </dgm:pt>
    <dgm:pt modelId="{483DAB9A-6669-4484-9D17-103FE143A1F9}" type="pres">
      <dgm:prSet presAssocID="{869D335A-3A2C-4535-8579-47CB0EE920BF}" presName="childText" presStyleLbl="conFgAcc1" presStyleIdx="1" presStyleCnt="2">
        <dgm:presLayoutVars>
          <dgm:bulletEnabled val="1"/>
        </dgm:presLayoutVars>
      </dgm:prSet>
      <dgm:spPr/>
    </dgm:pt>
  </dgm:ptLst>
  <dgm:cxnLst>
    <dgm:cxn modelId="{7B972E19-681A-4414-8DB7-06F9F46FAD44}" srcId="{D9A84CD1-B4D3-4610-B832-A76905C45184}" destId="{FE545027-1A58-4D5C-84D7-3552C82DF282}" srcOrd="0" destOrd="0" parTransId="{CB820E7E-A6A1-4744-851F-DE5666D1E74F}" sibTransId="{29E6EC9D-8006-4C07-9DA2-BEEE4ECA1870}"/>
    <dgm:cxn modelId="{F6FF6B26-45E6-4BB8-9084-8911023E454D}" srcId="{869D335A-3A2C-4535-8579-47CB0EE920BF}" destId="{46AE772D-F9D6-4127-96F0-3A57485E38AF}" srcOrd="1" destOrd="0" parTransId="{1BFE4337-FB3D-43D1-8B58-56D2330AA56E}" sibTransId="{50B4BCAA-A1CD-4A19-A9D2-7784924CE530}"/>
    <dgm:cxn modelId="{1DDA3627-0B6A-44A3-A232-A7CED9D6FFE2}" type="presOf" srcId="{869D335A-3A2C-4535-8579-47CB0EE920BF}" destId="{549887CC-DCB8-48C9-86F9-D744DC19E7AA}" srcOrd="0" destOrd="0" presId="urn:microsoft.com/office/officeart/2005/8/layout/list1"/>
    <dgm:cxn modelId="{D55C5546-B095-4EE4-815E-1BDE54AB9A56}" srcId="{869D335A-3A2C-4535-8579-47CB0EE920BF}" destId="{635F42C9-43CA-48C0-8837-3F8C3AA6641C}" srcOrd="0" destOrd="0" parTransId="{03C9D1CA-0A2E-4C70-B12F-0636A292E324}" sibTransId="{F010D415-BCB3-42B3-96D7-BB4648ABB96D}"/>
    <dgm:cxn modelId="{66FD1F76-A225-420C-A2D1-7C289151BEA8}" type="presOf" srcId="{FE545027-1A58-4D5C-84D7-3552C82DF282}" destId="{DA189DA8-EF2C-47B8-A1ED-EA53B11A19F6}" srcOrd="0" destOrd="0" presId="urn:microsoft.com/office/officeart/2005/8/layout/list1"/>
    <dgm:cxn modelId="{61405F86-0EC8-4577-9810-EB8A23070529}" type="presOf" srcId="{8FFBE2CF-01EB-4D1B-9DF8-9D18A7042A75}" destId="{483DAB9A-6669-4484-9D17-103FE143A1F9}" srcOrd="0" destOrd="2" presId="urn:microsoft.com/office/officeart/2005/8/layout/list1"/>
    <dgm:cxn modelId="{DF765091-0FBF-4CA6-A422-6EBD7F858DFC}" type="presOf" srcId="{B82DF3F2-AE56-48B1-BC7D-F04A9BAA443B}" destId="{483DAB9A-6669-4484-9D17-103FE143A1F9}" srcOrd="0" destOrd="3" presId="urn:microsoft.com/office/officeart/2005/8/layout/list1"/>
    <dgm:cxn modelId="{009032AD-99AE-4916-B682-7305D3ECA9ED}" type="presOf" srcId="{46AE772D-F9D6-4127-96F0-3A57485E38AF}" destId="{483DAB9A-6669-4484-9D17-103FE143A1F9}" srcOrd="0" destOrd="1" presId="urn:microsoft.com/office/officeart/2005/8/layout/list1"/>
    <dgm:cxn modelId="{0C259FB4-030D-4478-AF4E-ABD6869D8724}" srcId="{D9A84CD1-B4D3-4610-B832-A76905C45184}" destId="{869D335A-3A2C-4535-8579-47CB0EE920BF}" srcOrd="1" destOrd="0" parTransId="{4E53E9C3-75C8-4800-93BA-4AA3B2524287}" sibTransId="{998BBB91-5390-456E-905B-BF8CDA5E32A5}"/>
    <dgm:cxn modelId="{F6B541B6-E25B-4370-8908-CA748465C48B}" srcId="{869D335A-3A2C-4535-8579-47CB0EE920BF}" destId="{B82DF3F2-AE56-48B1-BC7D-F04A9BAA443B}" srcOrd="3" destOrd="0" parTransId="{7695E2DF-6349-4746-96CC-027263428266}" sibTransId="{7D76FB3F-F70B-4E7B-91FF-2AFE23E40898}"/>
    <dgm:cxn modelId="{4A023ABE-5EF2-4715-94E4-9BAD4F43E8DB}" srcId="{869D335A-3A2C-4535-8579-47CB0EE920BF}" destId="{8FFBE2CF-01EB-4D1B-9DF8-9D18A7042A75}" srcOrd="2" destOrd="0" parTransId="{414FD437-044C-4D5C-8686-C8A7D0632624}" sibTransId="{C2763816-1C41-4D93-B17C-EFE3FED29314}"/>
    <dgm:cxn modelId="{054452BF-2B3D-406E-9BBD-43CB87DA8605}" type="presOf" srcId="{869D335A-3A2C-4535-8579-47CB0EE920BF}" destId="{693850AB-9E40-43BD-A28C-7734A1EA835F}" srcOrd="1" destOrd="0" presId="urn:microsoft.com/office/officeart/2005/8/layout/list1"/>
    <dgm:cxn modelId="{F3BB12D8-4171-41AA-837D-D0C1665B943C}" type="presOf" srcId="{FE545027-1A58-4D5C-84D7-3552C82DF282}" destId="{1C6D33A8-E87A-4869-A1D3-B011266BF02A}" srcOrd="1" destOrd="0" presId="urn:microsoft.com/office/officeart/2005/8/layout/list1"/>
    <dgm:cxn modelId="{B069C8F7-6FF0-4B06-A006-5FB558180B2E}" type="presOf" srcId="{635F42C9-43CA-48C0-8837-3F8C3AA6641C}" destId="{483DAB9A-6669-4484-9D17-103FE143A1F9}" srcOrd="0" destOrd="0" presId="urn:microsoft.com/office/officeart/2005/8/layout/list1"/>
    <dgm:cxn modelId="{D7BD07FF-095C-4B05-A8C2-2DE6C6DE00E9}" type="presOf" srcId="{D9A84CD1-B4D3-4610-B832-A76905C45184}" destId="{38494A63-BDF1-49B5-82E2-910FA0F03152}" srcOrd="0" destOrd="0" presId="urn:microsoft.com/office/officeart/2005/8/layout/list1"/>
    <dgm:cxn modelId="{A432C650-B921-4F8C-A8FB-C29F97D37BDB}" type="presParOf" srcId="{38494A63-BDF1-49B5-82E2-910FA0F03152}" destId="{1247364C-7A9E-4E9F-957B-4705E9AFDBAE}" srcOrd="0" destOrd="0" presId="urn:microsoft.com/office/officeart/2005/8/layout/list1"/>
    <dgm:cxn modelId="{884E2609-24F1-4C25-B268-A2E9F87E3658}" type="presParOf" srcId="{1247364C-7A9E-4E9F-957B-4705E9AFDBAE}" destId="{DA189DA8-EF2C-47B8-A1ED-EA53B11A19F6}" srcOrd="0" destOrd="0" presId="urn:microsoft.com/office/officeart/2005/8/layout/list1"/>
    <dgm:cxn modelId="{FAC8DE6F-A466-4AE9-9636-6F79285344B0}" type="presParOf" srcId="{1247364C-7A9E-4E9F-957B-4705E9AFDBAE}" destId="{1C6D33A8-E87A-4869-A1D3-B011266BF02A}" srcOrd="1" destOrd="0" presId="urn:microsoft.com/office/officeart/2005/8/layout/list1"/>
    <dgm:cxn modelId="{79C38BF9-CF0A-4017-A59D-1CFCBB4E293F}" type="presParOf" srcId="{38494A63-BDF1-49B5-82E2-910FA0F03152}" destId="{664290AC-E2C7-4860-BABE-7AD7ADDF5199}" srcOrd="1" destOrd="0" presId="urn:microsoft.com/office/officeart/2005/8/layout/list1"/>
    <dgm:cxn modelId="{01E105F6-BC05-479D-AF40-B8F435E2DA0D}" type="presParOf" srcId="{38494A63-BDF1-49B5-82E2-910FA0F03152}" destId="{3492B79C-9D80-4767-8DCA-0D989286532D}" srcOrd="2" destOrd="0" presId="urn:microsoft.com/office/officeart/2005/8/layout/list1"/>
    <dgm:cxn modelId="{38DE9F30-77BE-4E87-A600-482F1E9E4406}" type="presParOf" srcId="{38494A63-BDF1-49B5-82E2-910FA0F03152}" destId="{FED4B48C-F07E-49C8-BC49-BB76CB1F4A54}" srcOrd="3" destOrd="0" presId="urn:microsoft.com/office/officeart/2005/8/layout/list1"/>
    <dgm:cxn modelId="{F551B2BF-2CAF-433A-94A5-21A0186C2AB7}" type="presParOf" srcId="{38494A63-BDF1-49B5-82E2-910FA0F03152}" destId="{AEE82EA0-E89F-4A87-B0B9-A68ADD515906}" srcOrd="4" destOrd="0" presId="urn:microsoft.com/office/officeart/2005/8/layout/list1"/>
    <dgm:cxn modelId="{DE25D0C1-66F3-45BC-A084-D148EC9E6A52}" type="presParOf" srcId="{AEE82EA0-E89F-4A87-B0B9-A68ADD515906}" destId="{549887CC-DCB8-48C9-86F9-D744DC19E7AA}" srcOrd="0" destOrd="0" presId="urn:microsoft.com/office/officeart/2005/8/layout/list1"/>
    <dgm:cxn modelId="{58F91335-3165-4D41-9DDA-D821D4E71DEC}" type="presParOf" srcId="{AEE82EA0-E89F-4A87-B0B9-A68ADD515906}" destId="{693850AB-9E40-43BD-A28C-7734A1EA835F}" srcOrd="1" destOrd="0" presId="urn:microsoft.com/office/officeart/2005/8/layout/list1"/>
    <dgm:cxn modelId="{9695D135-80AE-42C2-B0CE-A2EB0367EB2D}" type="presParOf" srcId="{38494A63-BDF1-49B5-82E2-910FA0F03152}" destId="{849AF7C0-A376-4EF3-AFA1-6BA6AE9D15AD}" srcOrd="5" destOrd="0" presId="urn:microsoft.com/office/officeart/2005/8/layout/list1"/>
    <dgm:cxn modelId="{513DB67A-C71A-4450-B91F-6CE593A7904D}" type="presParOf" srcId="{38494A63-BDF1-49B5-82E2-910FA0F03152}" destId="{483DAB9A-6669-4484-9D17-103FE143A1F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158343D-A126-4A15-ACE6-ECB173BAFD07}"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08266E35-2C05-47F2-8FA7-BC9062A0401D}">
      <dgm:prSet/>
      <dgm:spPr/>
      <dgm:t>
        <a:bodyPr/>
        <a:lstStyle/>
        <a:p>
          <a:r>
            <a:rPr lang="en-US"/>
            <a:t>Division Director:  Ann Allard Robinett</a:t>
          </a:r>
        </a:p>
      </dgm:t>
    </dgm:pt>
    <dgm:pt modelId="{0495455C-7B38-47F0-9130-F1010115C97D}" type="parTrans" cxnId="{32FA14F3-7EE7-46E2-93C2-80F806EC043E}">
      <dgm:prSet/>
      <dgm:spPr/>
      <dgm:t>
        <a:bodyPr/>
        <a:lstStyle/>
        <a:p>
          <a:endParaRPr lang="en-US"/>
        </a:p>
      </dgm:t>
    </dgm:pt>
    <dgm:pt modelId="{841DAF7D-8810-46E0-9510-2BF071A91791}" type="sibTrans" cxnId="{32FA14F3-7EE7-46E2-93C2-80F806EC043E}">
      <dgm:prSet/>
      <dgm:spPr/>
      <dgm:t>
        <a:bodyPr/>
        <a:lstStyle/>
        <a:p>
          <a:endParaRPr lang="en-US"/>
        </a:p>
      </dgm:t>
    </dgm:pt>
    <dgm:pt modelId="{9C642D70-56A0-4CDF-8ED1-E917D884ED73}">
      <dgm:prSet/>
      <dgm:spPr/>
      <dgm:t>
        <a:bodyPr/>
        <a:lstStyle/>
        <a:p>
          <a:r>
            <a:rPr lang="en-US"/>
            <a:t>Services Consist of:</a:t>
          </a:r>
        </a:p>
      </dgm:t>
    </dgm:pt>
    <dgm:pt modelId="{A45F1C14-9CE0-4BE8-89FB-1C5DAF12113B}" type="parTrans" cxnId="{F9399AA4-0FEB-48DA-89C2-339FA0E63790}">
      <dgm:prSet/>
      <dgm:spPr/>
      <dgm:t>
        <a:bodyPr/>
        <a:lstStyle/>
        <a:p>
          <a:endParaRPr lang="en-US"/>
        </a:p>
      </dgm:t>
    </dgm:pt>
    <dgm:pt modelId="{42F464D5-C8D0-4FD3-97C9-07D85DF0D736}" type="sibTrans" cxnId="{F9399AA4-0FEB-48DA-89C2-339FA0E63790}">
      <dgm:prSet/>
      <dgm:spPr/>
      <dgm:t>
        <a:bodyPr/>
        <a:lstStyle/>
        <a:p>
          <a:endParaRPr lang="en-US"/>
        </a:p>
      </dgm:t>
    </dgm:pt>
    <dgm:pt modelId="{3870682A-3886-4C74-B882-D7D19D5E8A88}">
      <dgm:prSet/>
      <dgm:spPr/>
      <dgm:t>
        <a:bodyPr/>
        <a:lstStyle/>
        <a:p>
          <a:r>
            <a:rPr lang="en-US"/>
            <a:t>Office based addiction treatment</a:t>
          </a:r>
        </a:p>
      </dgm:t>
    </dgm:pt>
    <dgm:pt modelId="{62E045FD-11DA-43FE-B683-4C929D7A2546}" type="parTrans" cxnId="{44A0E723-FE63-4808-8DB0-470BEDFE7D8E}">
      <dgm:prSet/>
      <dgm:spPr/>
      <dgm:t>
        <a:bodyPr/>
        <a:lstStyle/>
        <a:p>
          <a:endParaRPr lang="en-US"/>
        </a:p>
      </dgm:t>
    </dgm:pt>
    <dgm:pt modelId="{A283BE4A-C4D8-4E02-84E9-0496141BCE86}" type="sibTrans" cxnId="{44A0E723-FE63-4808-8DB0-470BEDFE7D8E}">
      <dgm:prSet/>
      <dgm:spPr/>
      <dgm:t>
        <a:bodyPr/>
        <a:lstStyle/>
        <a:p>
          <a:endParaRPr lang="en-US"/>
        </a:p>
      </dgm:t>
    </dgm:pt>
    <dgm:pt modelId="{359EF570-10AB-419E-B994-458200662F00}">
      <dgm:prSet/>
      <dgm:spPr/>
      <dgm:t>
        <a:bodyPr/>
        <a:lstStyle/>
        <a:p>
          <a:r>
            <a:rPr lang="en-US" dirty="0"/>
            <a:t>The Veterans Clinic</a:t>
          </a:r>
        </a:p>
      </dgm:t>
    </dgm:pt>
    <dgm:pt modelId="{BD66C642-762C-4063-8D69-F21C4F642586}" type="parTrans" cxnId="{05EDC720-0858-44D4-B61B-5FF0DF9DECF8}">
      <dgm:prSet/>
      <dgm:spPr/>
      <dgm:t>
        <a:bodyPr/>
        <a:lstStyle/>
        <a:p>
          <a:endParaRPr lang="en-US"/>
        </a:p>
      </dgm:t>
    </dgm:pt>
    <dgm:pt modelId="{A5189A43-F540-4DD9-9D30-2534AAB86D78}" type="sibTrans" cxnId="{05EDC720-0858-44D4-B61B-5FF0DF9DECF8}">
      <dgm:prSet/>
      <dgm:spPr/>
      <dgm:t>
        <a:bodyPr/>
        <a:lstStyle/>
        <a:p>
          <a:endParaRPr lang="en-US"/>
        </a:p>
      </dgm:t>
    </dgm:pt>
    <dgm:pt modelId="{19172468-3DD9-4C29-BC2A-CE5C7AE0ABD9}">
      <dgm:prSet/>
      <dgm:spPr/>
      <dgm:t>
        <a:bodyPr/>
        <a:lstStyle/>
        <a:p>
          <a:r>
            <a:rPr lang="en-US" dirty="0"/>
            <a:t>The Community Health Center (a.k.a. FQHC)</a:t>
          </a:r>
        </a:p>
      </dgm:t>
    </dgm:pt>
    <dgm:pt modelId="{AC01592C-E9E3-4EA8-8147-75C4D147A7D6}" type="parTrans" cxnId="{E512FA32-7080-4B2B-BD4C-C71EA7F04D35}">
      <dgm:prSet/>
      <dgm:spPr/>
      <dgm:t>
        <a:bodyPr/>
        <a:lstStyle/>
        <a:p>
          <a:endParaRPr lang="en-US"/>
        </a:p>
      </dgm:t>
    </dgm:pt>
    <dgm:pt modelId="{60BFA322-E4A9-45BB-80C7-BA0BFB6F4090}" type="sibTrans" cxnId="{E512FA32-7080-4B2B-BD4C-C71EA7F04D35}">
      <dgm:prSet/>
      <dgm:spPr/>
      <dgm:t>
        <a:bodyPr/>
        <a:lstStyle/>
        <a:p>
          <a:endParaRPr lang="en-US"/>
        </a:p>
      </dgm:t>
    </dgm:pt>
    <dgm:pt modelId="{E1BFB3A7-06CB-4582-A546-AFAFCF1D3A8D}">
      <dgm:prSet/>
      <dgm:spPr/>
      <dgm:t>
        <a:bodyPr/>
        <a:lstStyle/>
        <a:p>
          <a:r>
            <a:rPr lang="en-US"/>
            <a:t>3 clinics</a:t>
          </a:r>
        </a:p>
      </dgm:t>
    </dgm:pt>
    <dgm:pt modelId="{A643F0AF-2402-47EB-AA34-FE7E6EC3A42C}" type="parTrans" cxnId="{D4C8EB93-DC62-41C9-8157-BB1806F56A9F}">
      <dgm:prSet/>
      <dgm:spPr/>
      <dgm:t>
        <a:bodyPr/>
        <a:lstStyle/>
        <a:p>
          <a:endParaRPr lang="en-US"/>
        </a:p>
      </dgm:t>
    </dgm:pt>
    <dgm:pt modelId="{1B927A4D-6B7D-4CC7-ADBC-AE285A427C56}" type="sibTrans" cxnId="{D4C8EB93-DC62-41C9-8157-BB1806F56A9F}">
      <dgm:prSet/>
      <dgm:spPr/>
      <dgm:t>
        <a:bodyPr/>
        <a:lstStyle/>
        <a:p>
          <a:endParaRPr lang="en-US"/>
        </a:p>
      </dgm:t>
    </dgm:pt>
    <dgm:pt modelId="{FE9B07AB-B208-4ED1-A7AE-4338D5B3AC27}">
      <dgm:prSet/>
      <dgm:spPr/>
      <dgm:t>
        <a:bodyPr/>
        <a:lstStyle/>
        <a:p>
          <a:r>
            <a:rPr lang="en-US"/>
            <a:t>4 School based clinic</a:t>
          </a:r>
        </a:p>
      </dgm:t>
    </dgm:pt>
    <dgm:pt modelId="{FBC0525D-381C-4239-8891-0387F4BDD6AC}" type="parTrans" cxnId="{DFA2EA7F-CB47-413B-B372-A18C619B1577}">
      <dgm:prSet/>
      <dgm:spPr/>
      <dgm:t>
        <a:bodyPr/>
        <a:lstStyle/>
        <a:p>
          <a:endParaRPr lang="en-US"/>
        </a:p>
      </dgm:t>
    </dgm:pt>
    <dgm:pt modelId="{CCCC9F5B-EF1C-4E02-8267-7C11FE2879E3}" type="sibTrans" cxnId="{DFA2EA7F-CB47-413B-B372-A18C619B1577}">
      <dgm:prSet/>
      <dgm:spPr/>
      <dgm:t>
        <a:bodyPr/>
        <a:lstStyle/>
        <a:p>
          <a:endParaRPr lang="en-US"/>
        </a:p>
      </dgm:t>
    </dgm:pt>
    <dgm:pt modelId="{2CF7D11D-2840-4C1E-9E8B-3416F096ECE7}" type="pres">
      <dgm:prSet presAssocID="{4158343D-A126-4A15-ACE6-ECB173BAFD07}" presName="linear" presStyleCnt="0">
        <dgm:presLayoutVars>
          <dgm:dir/>
          <dgm:animLvl val="lvl"/>
          <dgm:resizeHandles val="exact"/>
        </dgm:presLayoutVars>
      </dgm:prSet>
      <dgm:spPr/>
    </dgm:pt>
    <dgm:pt modelId="{F1A02A16-0211-4782-96CE-3FE65E9167F0}" type="pres">
      <dgm:prSet presAssocID="{08266E35-2C05-47F2-8FA7-BC9062A0401D}" presName="parentLin" presStyleCnt="0"/>
      <dgm:spPr/>
    </dgm:pt>
    <dgm:pt modelId="{2B51EE91-0AAD-4E1A-8BAD-2EC42E0DF8BE}" type="pres">
      <dgm:prSet presAssocID="{08266E35-2C05-47F2-8FA7-BC9062A0401D}" presName="parentLeftMargin" presStyleLbl="node1" presStyleIdx="0" presStyleCnt="2"/>
      <dgm:spPr/>
    </dgm:pt>
    <dgm:pt modelId="{4B108B4F-9192-428F-809E-73FABC324561}" type="pres">
      <dgm:prSet presAssocID="{08266E35-2C05-47F2-8FA7-BC9062A0401D}" presName="parentText" presStyleLbl="node1" presStyleIdx="0" presStyleCnt="2">
        <dgm:presLayoutVars>
          <dgm:chMax val="0"/>
          <dgm:bulletEnabled val="1"/>
        </dgm:presLayoutVars>
      </dgm:prSet>
      <dgm:spPr/>
    </dgm:pt>
    <dgm:pt modelId="{2F881B3B-3395-4F9C-BFC6-3FE90E9880E7}" type="pres">
      <dgm:prSet presAssocID="{08266E35-2C05-47F2-8FA7-BC9062A0401D}" presName="negativeSpace" presStyleCnt="0"/>
      <dgm:spPr/>
    </dgm:pt>
    <dgm:pt modelId="{8D9F313B-C092-4287-AE0E-7E2ACD87A64B}" type="pres">
      <dgm:prSet presAssocID="{08266E35-2C05-47F2-8FA7-BC9062A0401D}" presName="childText" presStyleLbl="conFgAcc1" presStyleIdx="0" presStyleCnt="2">
        <dgm:presLayoutVars>
          <dgm:bulletEnabled val="1"/>
        </dgm:presLayoutVars>
      </dgm:prSet>
      <dgm:spPr/>
    </dgm:pt>
    <dgm:pt modelId="{E56A881C-879A-4D4D-A45F-9FE3A2175EC4}" type="pres">
      <dgm:prSet presAssocID="{841DAF7D-8810-46E0-9510-2BF071A91791}" presName="spaceBetweenRectangles" presStyleCnt="0"/>
      <dgm:spPr/>
    </dgm:pt>
    <dgm:pt modelId="{D77321EF-50D3-4A79-9856-3979DC203763}" type="pres">
      <dgm:prSet presAssocID="{9C642D70-56A0-4CDF-8ED1-E917D884ED73}" presName="parentLin" presStyleCnt="0"/>
      <dgm:spPr/>
    </dgm:pt>
    <dgm:pt modelId="{3A28990F-3BAB-44C3-9CC2-9370CDBBD14A}" type="pres">
      <dgm:prSet presAssocID="{9C642D70-56A0-4CDF-8ED1-E917D884ED73}" presName="parentLeftMargin" presStyleLbl="node1" presStyleIdx="0" presStyleCnt="2"/>
      <dgm:spPr/>
    </dgm:pt>
    <dgm:pt modelId="{BF1CE76D-488A-4DA0-A4D8-6FF1F3037365}" type="pres">
      <dgm:prSet presAssocID="{9C642D70-56A0-4CDF-8ED1-E917D884ED73}" presName="parentText" presStyleLbl="node1" presStyleIdx="1" presStyleCnt="2">
        <dgm:presLayoutVars>
          <dgm:chMax val="0"/>
          <dgm:bulletEnabled val="1"/>
        </dgm:presLayoutVars>
      </dgm:prSet>
      <dgm:spPr/>
    </dgm:pt>
    <dgm:pt modelId="{5AFD1FAA-DCCC-4287-AA93-AD967A9DF00B}" type="pres">
      <dgm:prSet presAssocID="{9C642D70-56A0-4CDF-8ED1-E917D884ED73}" presName="negativeSpace" presStyleCnt="0"/>
      <dgm:spPr/>
    </dgm:pt>
    <dgm:pt modelId="{29C2BC9C-9358-4F22-8EAC-EF14635732FD}" type="pres">
      <dgm:prSet presAssocID="{9C642D70-56A0-4CDF-8ED1-E917D884ED73}" presName="childText" presStyleLbl="conFgAcc1" presStyleIdx="1" presStyleCnt="2">
        <dgm:presLayoutVars>
          <dgm:bulletEnabled val="1"/>
        </dgm:presLayoutVars>
      </dgm:prSet>
      <dgm:spPr/>
    </dgm:pt>
  </dgm:ptLst>
  <dgm:cxnLst>
    <dgm:cxn modelId="{05EDC720-0858-44D4-B61B-5FF0DF9DECF8}" srcId="{9C642D70-56A0-4CDF-8ED1-E917D884ED73}" destId="{359EF570-10AB-419E-B994-458200662F00}" srcOrd="1" destOrd="0" parTransId="{BD66C642-762C-4063-8D69-F21C4F642586}" sibTransId="{A5189A43-F540-4DD9-9D30-2534AAB86D78}"/>
    <dgm:cxn modelId="{44A0E723-FE63-4808-8DB0-470BEDFE7D8E}" srcId="{9C642D70-56A0-4CDF-8ED1-E917D884ED73}" destId="{3870682A-3886-4C74-B882-D7D19D5E8A88}" srcOrd="0" destOrd="0" parTransId="{62E045FD-11DA-43FE-B683-4C929D7A2546}" sibTransId="{A283BE4A-C4D8-4E02-84E9-0496141BCE86}"/>
    <dgm:cxn modelId="{E512FA32-7080-4B2B-BD4C-C71EA7F04D35}" srcId="{9C642D70-56A0-4CDF-8ED1-E917D884ED73}" destId="{19172468-3DD9-4C29-BC2A-CE5C7AE0ABD9}" srcOrd="2" destOrd="0" parTransId="{AC01592C-E9E3-4EA8-8147-75C4D147A7D6}" sibTransId="{60BFA322-E4A9-45BB-80C7-BA0BFB6F4090}"/>
    <dgm:cxn modelId="{F601963B-EC65-4173-BA5E-E4BC41AAD461}" type="presOf" srcId="{FE9B07AB-B208-4ED1-A7AE-4338D5B3AC27}" destId="{29C2BC9C-9358-4F22-8EAC-EF14635732FD}" srcOrd="0" destOrd="4" presId="urn:microsoft.com/office/officeart/2005/8/layout/list1"/>
    <dgm:cxn modelId="{6A226E5E-48A3-4056-ABB1-4B919F8D2C89}" type="presOf" srcId="{19172468-3DD9-4C29-BC2A-CE5C7AE0ABD9}" destId="{29C2BC9C-9358-4F22-8EAC-EF14635732FD}" srcOrd="0" destOrd="2" presId="urn:microsoft.com/office/officeart/2005/8/layout/list1"/>
    <dgm:cxn modelId="{3A4E027B-0DC8-4C48-AC23-0E56890FD1E9}" type="presOf" srcId="{9C642D70-56A0-4CDF-8ED1-E917D884ED73}" destId="{3A28990F-3BAB-44C3-9CC2-9370CDBBD14A}" srcOrd="0" destOrd="0" presId="urn:microsoft.com/office/officeart/2005/8/layout/list1"/>
    <dgm:cxn modelId="{DFA2EA7F-CB47-413B-B372-A18C619B1577}" srcId="{9C642D70-56A0-4CDF-8ED1-E917D884ED73}" destId="{FE9B07AB-B208-4ED1-A7AE-4338D5B3AC27}" srcOrd="4" destOrd="0" parTransId="{FBC0525D-381C-4239-8891-0387F4BDD6AC}" sibTransId="{CCCC9F5B-EF1C-4E02-8267-7C11FE2879E3}"/>
    <dgm:cxn modelId="{3D617187-AC35-4047-8A81-1EDA1BED85D1}" type="presOf" srcId="{4158343D-A126-4A15-ACE6-ECB173BAFD07}" destId="{2CF7D11D-2840-4C1E-9E8B-3416F096ECE7}" srcOrd="0" destOrd="0" presId="urn:microsoft.com/office/officeart/2005/8/layout/list1"/>
    <dgm:cxn modelId="{D4C8EB93-DC62-41C9-8157-BB1806F56A9F}" srcId="{9C642D70-56A0-4CDF-8ED1-E917D884ED73}" destId="{E1BFB3A7-06CB-4582-A546-AFAFCF1D3A8D}" srcOrd="3" destOrd="0" parTransId="{A643F0AF-2402-47EB-AA34-FE7E6EC3A42C}" sibTransId="{1B927A4D-6B7D-4CC7-ADBC-AE285A427C56}"/>
    <dgm:cxn modelId="{9B747E9E-FCB5-40D4-83EE-6F6BD834F6E4}" type="presOf" srcId="{E1BFB3A7-06CB-4582-A546-AFAFCF1D3A8D}" destId="{29C2BC9C-9358-4F22-8EAC-EF14635732FD}" srcOrd="0" destOrd="3" presId="urn:microsoft.com/office/officeart/2005/8/layout/list1"/>
    <dgm:cxn modelId="{F9399AA4-0FEB-48DA-89C2-339FA0E63790}" srcId="{4158343D-A126-4A15-ACE6-ECB173BAFD07}" destId="{9C642D70-56A0-4CDF-8ED1-E917D884ED73}" srcOrd="1" destOrd="0" parTransId="{A45F1C14-9CE0-4BE8-89FB-1C5DAF12113B}" sibTransId="{42F464D5-C8D0-4FD3-97C9-07D85DF0D736}"/>
    <dgm:cxn modelId="{88B718AB-D922-4DDE-AF23-2018AD0D7C0C}" type="presOf" srcId="{9C642D70-56A0-4CDF-8ED1-E917D884ED73}" destId="{BF1CE76D-488A-4DA0-A4D8-6FF1F3037365}" srcOrd="1" destOrd="0" presId="urn:microsoft.com/office/officeart/2005/8/layout/list1"/>
    <dgm:cxn modelId="{96BCFDB8-4C02-473D-A99A-1DE74AFBB4BE}" type="presOf" srcId="{359EF570-10AB-419E-B994-458200662F00}" destId="{29C2BC9C-9358-4F22-8EAC-EF14635732FD}" srcOrd="0" destOrd="1" presId="urn:microsoft.com/office/officeart/2005/8/layout/list1"/>
    <dgm:cxn modelId="{C4D7B6D8-5D19-4E0E-B4CC-825755E577EC}" type="presOf" srcId="{08266E35-2C05-47F2-8FA7-BC9062A0401D}" destId="{2B51EE91-0AAD-4E1A-8BAD-2EC42E0DF8BE}" srcOrd="0" destOrd="0" presId="urn:microsoft.com/office/officeart/2005/8/layout/list1"/>
    <dgm:cxn modelId="{40FA5AE7-1F38-41F4-9D03-E4374E6EBF4B}" type="presOf" srcId="{08266E35-2C05-47F2-8FA7-BC9062A0401D}" destId="{4B108B4F-9192-428F-809E-73FABC324561}" srcOrd="1" destOrd="0" presId="urn:microsoft.com/office/officeart/2005/8/layout/list1"/>
    <dgm:cxn modelId="{32FA14F3-7EE7-46E2-93C2-80F806EC043E}" srcId="{4158343D-A126-4A15-ACE6-ECB173BAFD07}" destId="{08266E35-2C05-47F2-8FA7-BC9062A0401D}" srcOrd="0" destOrd="0" parTransId="{0495455C-7B38-47F0-9130-F1010115C97D}" sibTransId="{841DAF7D-8810-46E0-9510-2BF071A91791}"/>
    <dgm:cxn modelId="{D4DF16FA-8013-4B78-BA2E-5BD6AAAFD6D2}" type="presOf" srcId="{3870682A-3886-4C74-B882-D7D19D5E8A88}" destId="{29C2BC9C-9358-4F22-8EAC-EF14635732FD}" srcOrd="0" destOrd="0" presId="urn:microsoft.com/office/officeart/2005/8/layout/list1"/>
    <dgm:cxn modelId="{5832AAFA-37C4-481D-9C4D-00A216CEEDED}" type="presParOf" srcId="{2CF7D11D-2840-4C1E-9E8B-3416F096ECE7}" destId="{F1A02A16-0211-4782-96CE-3FE65E9167F0}" srcOrd="0" destOrd="0" presId="urn:microsoft.com/office/officeart/2005/8/layout/list1"/>
    <dgm:cxn modelId="{D8FE5F7C-D93B-4D2D-919E-A8EED6085EF6}" type="presParOf" srcId="{F1A02A16-0211-4782-96CE-3FE65E9167F0}" destId="{2B51EE91-0AAD-4E1A-8BAD-2EC42E0DF8BE}" srcOrd="0" destOrd="0" presId="urn:microsoft.com/office/officeart/2005/8/layout/list1"/>
    <dgm:cxn modelId="{7647F101-ED37-4EB9-847B-EE773572F871}" type="presParOf" srcId="{F1A02A16-0211-4782-96CE-3FE65E9167F0}" destId="{4B108B4F-9192-428F-809E-73FABC324561}" srcOrd="1" destOrd="0" presId="urn:microsoft.com/office/officeart/2005/8/layout/list1"/>
    <dgm:cxn modelId="{B19B14FC-42C7-4EB6-A7AE-0E0691F69840}" type="presParOf" srcId="{2CF7D11D-2840-4C1E-9E8B-3416F096ECE7}" destId="{2F881B3B-3395-4F9C-BFC6-3FE90E9880E7}" srcOrd="1" destOrd="0" presId="urn:microsoft.com/office/officeart/2005/8/layout/list1"/>
    <dgm:cxn modelId="{F7340EDC-7950-4860-9BAC-2617593ABCE0}" type="presParOf" srcId="{2CF7D11D-2840-4C1E-9E8B-3416F096ECE7}" destId="{8D9F313B-C092-4287-AE0E-7E2ACD87A64B}" srcOrd="2" destOrd="0" presId="urn:microsoft.com/office/officeart/2005/8/layout/list1"/>
    <dgm:cxn modelId="{6E610106-0BAA-4907-B739-1D74C08EB723}" type="presParOf" srcId="{2CF7D11D-2840-4C1E-9E8B-3416F096ECE7}" destId="{E56A881C-879A-4D4D-A45F-9FE3A2175EC4}" srcOrd="3" destOrd="0" presId="urn:microsoft.com/office/officeart/2005/8/layout/list1"/>
    <dgm:cxn modelId="{1E9186B0-EFEE-45C4-AD8B-2C19CC075D24}" type="presParOf" srcId="{2CF7D11D-2840-4C1E-9E8B-3416F096ECE7}" destId="{D77321EF-50D3-4A79-9856-3979DC203763}" srcOrd="4" destOrd="0" presId="urn:microsoft.com/office/officeart/2005/8/layout/list1"/>
    <dgm:cxn modelId="{C8F82625-6AA6-4D23-8F3D-C0EC8F2C3923}" type="presParOf" srcId="{D77321EF-50D3-4A79-9856-3979DC203763}" destId="{3A28990F-3BAB-44C3-9CC2-9370CDBBD14A}" srcOrd="0" destOrd="0" presId="urn:microsoft.com/office/officeart/2005/8/layout/list1"/>
    <dgm:cxn modelId="{CE110518-24AF-40DE-B3A4-80B3DEEEBB6B}" type="presParOf" srcId="{D77321EF-50D3-4A79-9856-3979DC203763}" destId="{BF1CE76D-488A-4DA0-A4D8-6FF1F3037365}" srcOrd="1" destOrd="0" presId="urn:microsoft.com/office/officeart/2005/8/layout/list1"/>
    <dgm:cxn modelId="{8D445163-0EF2-41CF-A6D6-C704DF6042AC}" type="presParOf" srcId="{2CF7D11D-2840-4C1E-9E8B-3416F096ECE7}" destId="{5AFD1FAA-DCCC-4287-AA93-AD967A9DF00B}" srcOrd="5" destOrd="0" presId="urn:microsoft.com/office/officeart/2005/8/layout/list1"/>
    <dgm:cxn modelId="{B3CF5367-9734-4469-9BA6-0B3F8D107E87}" type="presParOf" srcId="{2CF7D11D-2840-4C1E-9E8B-3416F096ECE7}" destId="{29C2BC9C-9358-4F22-8EAC-EF14635732F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4907F6-4972-4BBA-A067-66058121CD2D}">
      <dsp:nvSpPr>
        <dsp:cNvPr id="0" name=""/>
        <dsp:cNvSpPr/>
      </dsp:nvSpPr>
      <dsp:spPr>
        <a:xfrm>
          <a:off x="0" y="524954"/>
          <a:ext cx="11366937" cy="21621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Mission:</a:t>
          </a:r>
        </a:p>
        <a:p>
          <a:pPr marL="0" lvl="0" indent="0" algn="l" defTabSz="1244600">
            <a:lnSpc>
              <a:spcPct val="90000"/>
            </a:lnSpc>
            <a:spcBef>
              <a:spcPct val="0"/>
            </a:spcBef>
            <a:spcAft>
              <a:spcPct val="35000"/>
            </a:spcAft>
            <a:buNone/>
          </a:pPr>
          <a:r>
            <a:rPr lang="en-US" sz="2800" kern="1200" dirty="0"/>
            <a:t> To promote health, well-being, and recovery by providing high quality services, that protect, heal, and empower everyone in Lincoln County and advance health equity for all.</a:t>
          </a:r>
        </a:p>
      </dsp:txBody>
      <dsp:txXfrm>
        <a:off x="105548" y="630502"/>
        <a:ext cx="11155841" cy="1951064"/>
      </dsp:txXfrm>
    </dsp:sp>
    <dsp:sp modelId="{2267C94F-4009-4671-964D-A89F72B8B088}">
      <dsp:nvSpPr>
        <dsp:cNvPr id="0" name=""/>
        <dsp:cNvSpPr/>
      </dsp:nvSpPr>
      <dsp:spPr>
        <a:xfrm>
          <a:off x="0" y="2767754"/>
          <a:ext cx="11366937" cy="216216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t>Vision:</a:t>
          </a:r>
        </a:p>
        <a:p>
          <a:pPr marL="0" lvl="0" indent="0" algn="l" defTabSz="1244600">
            <a:lnSpc>
              <a:spcPct val="90000"/>
            </a:lnSpc>
            <a:spcBef>
              <a:spcPct val="0"/>
            </a:spcBef>
            <a:spcAft>
              <a:spcPct val="35000"/>
            </a:spcAft>
            <a:buNone/>
          </a:pPr>
          <a:r>
            <a:rPr lang="en-US" sz="2800" kern="1200" dirty="0"/>
            <a:t> A community committed to optimal health, wellness and recovery for all, including diverse and historically marginalized people, wherein everyone has equitable access to high quality, reliable, and timely services.</a:t>
          </a:r>
        </a:p>
      </dsp:txBody>
      <dsp:txXfrm>
        <a:off x="105548" y="2873302"/>
        <a:ext cx="11155841" cy="195106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E53171-D18A-4EC8-A397-F59D002FC32E}">
      <dsp:nvSpPr>
        <dsp:cNvPr id="0" name=""/>
        <dsp:cNvSpPr/>
      </dsp:nvSpPr>
      <dsp:spPr>
        <a:xfrm>
          <a:off x="0" y="77516"/>
          <a:ext cx="6589260" cy="57563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Fee for Service Revenue</a:t>
          </a:r>
        </a:p>
      </dsp:txBody>
      <dsp:txXfrm>
        <a:off x="28100" y="105616"/>
        <a:ext cx="6533060" cy="519439"/>
      </dsp:txXfrm>
    </dsp:sp>
    <dsp:sp modelId="{A3B50683-55DE-4D93-821A-D118ECC490C6}">
      <dsp:nvSpPr>
        <dsp:cNvPr id="0" name=""/>
        <dsp:cNvSpPr/>
      </dsp:nvSpPr>
      <dsp:spPr>
        <a:xfrm>
          <a:off x="0" y="722276"/>
          <a:ext cx="6589260" cy="575639"/>
        </a:xfrm>
        <a:prstGeom prst="roundRect">
          <a:avLst/>
        </a:prstGeom>
        <a:solidFill>
          <a:schemeClr val="accent5">
            <a:hueOff val="-965506"/>
            <a:satOff val="-2488"/>
            <a:lumOff val="-168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WRAP payment for Medicaid reimbursable care</a:t>
          </a:r>
        </a:p>
      </dsp:txBody>
      <dsp:txXfrm>
        <a:off x="28100" y="750376"/>
        <a:ext cx="6533060" cy="519439"/>
      </dsp:txXfrm>
    </dsp:sp>
    <dsp:sp modelId="{FFF90745-BC4C-43D7-8A57-394E7DB386E6}">
      <dsp:nvSpPr>
        <dsp:cNvPr id="0" name=""/>
        <dsp:cNvSpPr/>
      </dsp:nvSpPr>
      <dsp:spPr>
        <a:xfrm>
          <a:off x="0" y="1367036"/>
          <a:ext cx="6589260" cy="575639"/>
        </a:xfrm>
        <a:prstGeom prst="roundRect">
          <a:avLst/>
        </a:prstGeom>
        <a:solidFill>
          <a:schemeClr val="accent5">
            <a:hueOff val="-1931012"/>
            <a:satOff val="-4977"/>
            <a:lumOff val="-33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HRSA Grant </a:t>
          </a:r>
        </a:p>
      </dsp:txBody>
      <dsp:txXfrm>
        <a:off x="28100" y="1395136"/>
        <a:ext cx="6533060" cy="519439"/>
      </dsp:txXfrm>
    </dsp:sp>
    <dsp:sp modelId="{84997319-AA78-4BC3-957C-A47DAABEFCF8}">
      <dsp:nvSpPr>
        <dsp:cNvPr id="0" name=""/>
        <dsp:cNvSpPr/>
      </dsp:nvSpPr>
      <dsp:spPr>
        <a:xfrm>
          <a:off x="0" y="2011796"/>
          <a:ext cx="6589260" cy="575639"/>
        </a:xfrm>
        <a:prstGeom prst="roundRect">
          <a:avLst/>
        </a:prstGeom>
        <a:solidFill>
          <a:schemeClr val="accent5">
            <a:hueOff val="-2896518"/>
            <a:satOff val="-7465"/>
            <a:lumOff val="-504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Incentive Funding awards</a:t>
          </a:r>
        </a:p>
      </dsp:txBody>
      <dsp:txXfrm>
        <a:off x="28100" y="2039896"/>
        <a:ext cx="6533060" cy="519439"/>
      </dsp:txXfrm>
    </dsp:sp>
    <dsp:sp modelId="{E1B212C1-5306-43E0-8FA0-89C5FA97C6F7}">
      <dsp:nvSpPr>
        <dsp:cNvPr id="0" name=""/>
        <dsp:cNvSpPr/>
      </dsp:nvSpPr>
      <dsp:spPr>
        <a:xfrm>
          <a:off x="0" y="2656556"/>
          <a:ext cx="6589260" cy="575639"/>
        </a:xfrm>
        <a:prstGeom prst="roundRect">
          <a:avLst/>
        </a:prstGeom>
        <a:solidFill>
          <a:schemeClr val="accent5">
            <a:hueOff val="-3862025"/>
            <a:satOff val="-9954"/>
            <a:lumOff val="-6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OHA Grant for SBHC</a:t>
          </a:r>
        </a:p>
      </dsp:txBody>
      <dsp:txXfrm>
        <a:off x="28100" y="2684656"/>
        <a:ext cx="6533060" cy="519439"/>
      </dsp:txXfrm>
    </dsp:sp>
    <dsp:sp modelId="{FF4E01E4-9169-469C-9797-06EA95B17059}">
      <dsp:nvSpPr>
        <dsp:cNvPr id="0" name=""/>
        <dsp:cNvSpPr/>
      </dsp:nvSpPr>
      <dsp:spPr>
        <a:xfrm>
          <a:off x="0" y="3301316"/>
          <a:ext cx="6589260" cy="575639"/>
        </a:xfrm>
        <a:prstGeom prst="roundRect">
          <a:avLst/>
        </a:prstGeom>
        <a:solidFill>
          <a:schemeClr val="accent5">
            <a:hueOff val="-4827531"/>
            <a:satOff val="-12442"/>
            <a:lumOff val="-84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VA contract</a:t>
          </a:r>
        </a:p>
      </dsp:txBody>
      <dsp:txXfrm>
        <a:off x="28100" y="3329416"/>
        <a:ext cx="6533060" cy="519439"/>
      </dsp:txXfrm>
    </dsp:sp>
    <dsp:sp modelId="{8919695B-27B7-4DF1-AB83-3CAEE7801E63}">
      <dsp:nvSpPr>
        <dsp:cNvPr id="0" name=""/>
        <dsp:cNvSpPr/>
      </dsp:nvSpPr>
      <dsp:spPr>
        <a:xfrm>
          <a:off x="0" y="3946076"/>
          <a:ext cx="6589260" cy="575639"/>
        </a:xfrm>
        <a:prstGeom prst="roundRect">
          <a:avLst/>
        </a:prstGeom>
        <a:solidFill>
          <a:schemeClr val="accent5">
            <a:hueOff val="-5793037"/>
            <a:satOff val="-14931"/>
            <a:lumOff val="-100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Measure 110 for the OBAT Program</a:t>
          </a:r>
        </a:p>
      </dsp:txBody>
      <dsp:txXfrm>
        <a:off x="28100" y="3974176"/>
        <a:ext cx="6533060" cy="519439"/>
      </dsp:txXfrm>
    </dsp:sp>
    <dsp:sp modelId="{9BEF96AC-DFC9-4465-86BB-89930EA5E62F}">
      <dsp:nvSpPr>
        <dsp:cNvPr id="0" name=""/>
        <dsp:cNvSpPr/>
      </dsp:nvSpPr>
      <dsp:spPr>
        <a:xfrm>
          <a:off x="0" y="4590836"/>
          <a:ext cx="6589260" cy="57563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Fund Balance</a:t>
          </a:r>
        </a:p>
      </dsp:txBody>
      <dsp:txXfrm>
        <a:off x="28100" y="4618936"/>
        <a:ext cx="6533060" cy="51943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BF0E34-19AD-4052-8E46-C0B81EB94C4E}">
      <dsp:nvSpPr>
        <dsp:cNvPr id="0" name=""/>
        <dsp:cNvSpPr/>
      </dsp:nvSpPr>
      <dsp:spPr>
        <a:xfrm>
          <a:off x="0" y="461578"/>
          <a:ext cx="6666833" cy="5544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2637F206-1C2C-48E5-A497-682CDD2A48B7}">
      <dsp:nvSpPr>
        <dsp:cNvPr id="0" name=""/>
        <dsp:cNvSpPr/>
      </dsp:nvSpPr>
      <dsp:spPr>
        <a:xfrm>
          <a:off x="333341" y="136858"/>
          <a:ext cx="4666783" cy="64944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77900">
            <a:lnSpc>
              <a:spcPct val="90000"/>
            </a:lnSpc>
            <a:spcBef>
              <a:spcPct val="0"/>
            </a:spcBef>
            <a:spcAft>
              <a:spcPct val="35000"/>
            </a:spcAft>
            <a:buNone/>
          </a:pPr>
          <a:r>
            <a:rPr lang="en-US" sz="2200" kern="1200"/>
            <a:t>Division Director:  Florence Pourtal</a:t>
          </a:r>
        </a:p>
      </dsp:txBody>
      <dsp:txXfrm>
        <a:off x="365044" y="168561"/>
        <a:ext cx="4603377" cy="586034"/>
      </dsp:txXfrm>
    </dsp:sp>
    <dsp:sp modelId="{43827731-0A7D-4BA1-9422-6CD40BD5DCC9}">
      <dsp:nvSpPr>
        <dsp:cNvPr id="0" name=""/>
        <dsp:cNvSpPr/>
      </dsp:nvSpPr>
      <dsp:spPr>
        <a:xfrm>
          <a:off x="0" y="1459498"/>
          <a:ext cx="6666833" cy="42966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58216" rIns="517420"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a:t>Environmental Health (Solid Waste, Safe drinking water, Environmental Health)</a:t>
          </a:r>
        </a:p>
        <a:p>
          <a:pPr marL="228600" lvl="1" indent="-228600" algn="l" defTabSz="977900">
            <a:lnSpc>
              <a:spcPct val="90000"/>
            </a:lnSpc>
            <a:spcBef>
              <a:spcPct val="0"/>
            </a:spcBef>
            <a:spcAft>
              <a:spcPct val="15000"/>
            </a:spcAft>
            <a:buChar char="•"/>
          </a:pPr>
          <a:r>
            <a:rPr lang="en-US" sz="2200" kern="1200"/>
            <a:t>Vital Statistics</a:t>
          </a:r>
        </a:p>
        <a:p>
          <a:pPr marL="228600" lvl="1" indent="-228600" algn="l" defTabSz="977900">
            <a:lnSpc>
              <a:spcPct val="90000"/>
            </a:lnSpc>
            <a:spcBef>
              <a:spcPct val="0"/>
            </a:spcBef>
            <a:spcAft>
              <a:spcPct val="15000"/>
            </a:spcAft>
            <a:buChar char="•"/>
          </a:pPr>
          <a:r>
            <a:rPr lang="en-US" sz="2200" kern="1200" dirty="0"/>
            <a:t>Maternal Child Family Health (WIC, Babies First, Cocoon, Nurse Family Partnership, Parents as Teachers, Family Connects)</a:t>
          </a:r>
        </a:p>
        <a:p>
          <a:pPr marL="228600" lvl="1" indent="-228600" algn="l" defTabSz="977900">
            <a:lnSpc>
              <a:spcPct val="90000"/>
            </a:lnSpc>
            <a:spcBef>
              <a:spcPct val="0"/>
            </a:spcBef>
            <a:spcAft>
              <a:spcPct val="15000"/>
            </a:spcAft>
            <a:buChar char="•"/>
          </a:pPr>
          <a:r>
            <a:rPr lang="en-US" sz="2200" kern="1200"/>
            <a:t>Public Health Modernization </a:t>
          </a:r>
        </a:p>
        <a:p>
          <a:pPr marL="228600" lvl="1" indent="-228600" algn="l" defTabSz="977900">
            <a:lnSpc>
              <a:spcPct val="90000"/>
            </a:lnSpc>
            <a:spcBef>
              <a:spcPct val="0"/>
            </a:spcBef>
            <a:spcAft>
              <a:spcPct val="15000"/>
            </a:spcAft>
            <a:buChar char="•"/>
          </a:pPr>
          <a:r>
            <a:rPr lang="en-US" sz="2200" kern="1200"/>
            <a:t>Public Health Prevention (tobacco education/prevention, addictions prevention,)</a:t>
          </a:r>
        </a:p>
        <a:p>
          <a:pPr marL="228600" lvl="1" indent="-228600" algn="l" defTabSz="977900">
            <a:lnSpc>
              <a:spcPct val="90000"/>
            </a:lnSpc>
            <a:spcBef>
              <a:spcPct val="0"/>
            </a:spcBef>
            <a:spcAft>
              <a:spcPct val="15000"/>
            </a:spcAft>
            <a:buChar char="•"/>
          </a:pPr>
          <a:r>
            <a:rPr lang="en-US" sz="2200" kern="1200"/>
            <a:t>Communicable Disease (harm reduction, Immunizations)</a:t>
          </a:r>
        </a:p>
      </dsp:txBody>
      <dsp:txXfrm>
        <a:off x="0" y="1459498"/>
        <a:ext cx="6666833" cy="4296600"/>
      </dsp:txXfrm>
    </dsp:sp>
    <dsp:sp modelId="{E8BDBB47-0E27-4F34-A971-6A191D88311D}">
      <dsp:nvSpPr>
        <dsp:cNvPr id="0" name=""/>
        <dsp:cNvSpPr/>
      </dsp:nvSpPr>
      <dsp:spPr>
        <a:xfrm>
          <a:off x="333341" y="1134778"/>
          <a:ext cx="4666783" cy="64944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77900">
            <a:lnSpc>
              <a:spcPct val="90000"/>
            </a:lnSpc>
            <a:spcBef>
              <a:spcPct val="0"/>
            </a:spcBef>
            <a:spcAft>
              <a:spcPct val="35000"/>
            </a:spcAft>
            <a:buNone/>
          </a:pPr>
          <a:r>
            <a:rPr lang="en-US" sz="2200" kern="1200"/>
            <a:t>Services Consists of:</a:t>
          </a:r>
        </a:p>
      </dsp:txBody>
      <dsp:txXfrm>
        <a:off x="365044" y="1166481"/>
        <a:ext cx="4603377" cy="5860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91468-F33A-4199-BB67-EF8472C20535}">
      <dsp:nvSpPr>
        <dsp:cNvPr id="0" name=""/>
        <dsp:cNvSpPr/>
      </dsp:nvSpPr>
      <dsp:spPr>
        <a:xfrm>
          <a:off x="2000" y="1521464"/>
          <a:ext cx="2299753" cy="11498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a:t>OHA Program Element Funding</a:t>
          </a:r>
        </a:p>
      </dsp:txBody>
      <dsp:txXfrm>
        <a:off x="35679" y="1555143"/>
        <a:ext cx="2232395" cy="1082518"/>
      </dsp:txXfrm>
    </dsp:sp>
    <dsp:sp modelId="{D2C7D343-5F3E-461C-B6C1-AEC2BD1D4F64}">
      <dsp:nvSpPr>
        <dsp:cNvPr id="0" name=""/>
        <dsp:cNvSpPr/>
      </dsp:nvSpPr>
      <dsp:spPr>
        <a:xfrm>
          <a:off x="2876692" y="1521464"/>
          <a:ext cx="2299753" cy="11498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Medicaid reimbursement</a:t>
          </a:r>
        </a:p>
      </dsp:txBody>
      <dsp:txXfrm>
        <a:off x="2910371" y="1555143"/>
        <a:ext cx="2232395" cy="1082518"/>
      </dsp:txXfrm>
    </dsp:sp>
    <dsp:sp modelId="{83CEC9E7-3DEE-4A51-833B-E6310DF13508}">
      <dsp:nvSpPr>
        <dsp:cNvPr id="0" name=""/>
        <dsp:cNvSpPr/>
      </dsp:nvSpPr>
      <dsp:spPr>
        <a:xfrm>
          <a:off x="5751383" y="1521464"/>
          <a:ext cx="2299753" cy="11498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a:t>Fees and Licenses</a:t>
          </a:r>
        </a:p>
      </dsp:txBody>
      <dsp:txXfrm>
        <a:off x="5785062" y="1555143"/>
        <a:ext cx="2232395" cy="1082518"/>
      </dsp:txXfrm>
    </dsp:sp>
    <dsp:sp modelId="{DF0198CE-7E6C-4170-926D-28423C8929B8}">
      <dsp:nvSpPr>
        <dsp:cNvPr id="0" name=""/>
        <dsp:cNvSpPr/>
      </dsp:nvSpPr>
      <dsp:spPr>
        <a:xfrm>
          <a:off x="8626074" y="1521464"/>
          <a:ext cx="2299753" cy="114987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Grant Funding</a:t>
          </a:r>
        </a:p>
      </dsp:txBody>
      <dsp:txXfrm>
        <a:off x="8659753" y="1555143"/>
        <a:ext cx="2232395" cy="10825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C041A-48A9-4AC9-B89D-F7684826BB81}">
      <dsp:nvSpPr>
        <dsp:cNvPr id="0" name=""/>
        <dsp:cNvSpPr/>
      </dsp:nvSpPr>
      <dsp:spPr>
        <a:xfrm>
          <a:off x="3286" y="306159"/>
          <a:ext cx="3203971" cy="1277960"/>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b="1" kern="1200" dirty="0"/>
            <a:t>HHS is the Largest Department/Office in County Government</a:t>
          </a:r>
        </a:p>
      </dsp:txBody>
      <dsp:txXfrm>
        <a:off x="3286" y="306159"/>
        <a:ext cx="3203971" cy="1277960"/>
      </dsp:txXfrm>
    </dsp:sp>
    <dsp:sp modelId="{F1CE4C18-15C3-4BA3-87DD-A99951408BA3}">
      <dsp:nvSpPr>
        <dsp:cNvPr id="0" name=""/>
        <dsp:cNvSpPr/>
      </dsp:nvSpPr>
      <dsp:spPr>
        <a:xfrm>
          <a:off x="3286" y="1584119"/>
          <a:ext cx="3203971" cy="2462264"/>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AEB0BD2-ABDB-43D2-9878-1C2B30FC83F5}">
      <dsp:nvSpPr>
        <dsp:cNvPr id="0" name=""/>
        <dsp:cNvSpPr/>
      </dsp:nvSpPr>
      <dsp:spPr>
        <a:xfrm>
          <a:off x="3655814" y="306159"/>
          <a:ext cx="3203971" cy="1277960"/>
        </a:xfrm>
        <a:prstGeom prst="rect">
          <a:avLst/>
        </a:prstGeom>
        <a:solidFill>
          <a:schemeClr val="accent5">
            <a:hueOff val="-3379271"/>
            <a:satOff val="-8710"/>
            <a:lumOff val="-5883"/>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b="1" kern="1200" dirty="0"/>
            <a:t>Staff Compliment:  205.35 FTEs</a:t>
          </a:r>
        </a:p>
      </dsp:txBody>
      <dsp:txXfrm>
        <a:off x="3655814" y="306159"/>
        <a:ext cx="3203971" cy="1277960"/>
      </dsp:txXfrm>
    </dsp:sp>
    <dsp:sp modelId="{705B88BE-9034-4D93-972A-3CB5CBE46D20}">
      <dsp:nvSpPr>
        <dsp:cNvPr id="0" name=""/>
        <dsp:cNvSpPr/>
      </dsp:nvSpPr>
      <dsp:spPr>
        <a:xfrm>
          <a:off x="3655814" y="1584119"/>
          <a:ext cx="3203971" cy="2462264"/>
        </a:xfrm>
        <a:prstGeom prst="rect">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Admin/ME Office:  27.4 FTEs</a:t>
          </a:r>
        </a:p>
        <a:p>
          <a:pPr marL="228600" lvl="1" indent="-228600" algn="l" defTabSz="1022350">
            <a:lnSpc>
              <a:spcPct val="90000"/>
            </a:lnSpc>
            <a:spcBef>
              <a:spcPct val="0"/>
            </a:spcBef>
            <a:spcAft>
              <a:spcPct val="15000"/>
            </a:spcAft>
            <a:buChar char="•"/>
          </a:pPr>
          <a:r>
            <a:rPr lang="en-US" sz="2300" kern="1200" dirty="0"/>
            <a:t>BH:  82.45 FTEs</a:t>
          </a:r>
        </a:p>
        <a:p>
          <a:pPr marL="228600" lvl="1" indent="-228600" algn="l" defTabSz="1022350">
            <a:lnSpc>
              <a:spcPct val="90000"/>
            </a:lnSpc>
            <a:spcBef>
              <a:spcPct val="0"/>
            </a:spcBef>
            <a:spcAft>
              <a:spcPct val="15000"/>
            </a:spcAft>
            <a:buChar char="•"/>
          </a:pPr>
          <a:r>
            <a:rPr lang="en-US" sz="2300" kern="1200" dirty="0"/>
            <a:t>DD:  13 FTEs</a:t>
          </a:r>
        </a:p>
        <a:p>
          <a:pPr marL="228600" lvl="1" indent="-228600" algn="l" defTabSz="1022350">
            <a:lnSpc>
              <a:spcPct val="90000"/>
            </a:lnSpc>
            <a:spcBef>
              <a:spcPct val="0"/>
            </a:spcBef>
            <a:spcAft>
              <a:spcPct val="15000"/>
            </a:spcAft>
            <a:buChar char="•"/>
          </a:pPr>
          <a:r>
            <a:rPr lang="en-US" sz="2300" kern="1200" dirty="0"/>
            <a:t>PC:  41 FTE</a:t>
          </a:r>
        </a:p>
        <a:p>
          <a:pPr marL="228600" lvl="1" indent="-228600" algn="l" defTabSz="1022350">
            <a:lnSpc>
              <a:spcPct val="90000"/>
            </a:lnSpc>
            <a:spcBef>
              <a:spcPct val="0"/>
            </a:spcBef>
            <a:spcAft>
              <a:spcPct val="15000"/>
            </a:spcAft>
            <a:buChar char="•"/>
          </a:pPr>
          <a:r>
            <a:rPr lang="en-US" sz="2300" kern="1200" dirty="0"/>
            <a:t>PH:  41.5 FTEs</a:t>
          </a:r>
        </a:p>
      </dsp:txBody>
      <dsp:txXfrm>
        <a:off x="3655814" y="1584119"/>
        <a:ext cx="3203971" cy="2462264"/>
      </dsp:txXfrm>
    </dsp:sp>
    <dsp:sp modelId="{D7280FF3-8BBE-4800-871E-EF2CBD5FE92C}">
      <dsp:nvSpPr>
        <dsp:cNvPr id="0" name=""/>
        <dsp:cNvSpPr/>
      </dsp:nvSpPr>
      <dsp:spPr>
        <a:xfrm>
          <a:off x="7308342" y="306159"/>
          <a:ext cx="3203971" cy="1277960"/>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b="1" kern="1200" dirty="0"/>
            <a:t>HHS Department Director:  </a:t>
          </a:r>
        </a:p>
        <a:p>
          <a:pPr marL="0" lvl="0" indent="0" algn="ctr" defTabSz="1022350">
            <a:lnSpc>
              <a:spcPct val="90000"/>
            </a:lnSpc>
            <a:spcBef>
              <a:spcPct val="0"/>
            </a:spcBef>
            <a:spcAft>
              <a:spcPct val="35000"/>
            </a:spcAft>
            <a:buNone/>
          </a:pPr>
          <a:r>
            <a:rPr lang="en-US" sz="2300" b="1" kern="1200" dirty="0"/>
            <a:t>Jayne Romero</a:t>
          </a:r>
        </a:p>
      </dsp:txBody>
      <dsp:txXfrm>
        <a:off x="7308342" y="306159"/>
        <a:ext cx="3203971" cy="1277960"/>
      </dsp:txXfrm>
    </dsp:sp>
    <dsp:sp modelId="{BD812318-653C-4D64-8A80-F77633381775}">
      <dsp:nvSpPr>
        <dsp:cNvPr id="0" name=""/>
        <dsp:cNvSpPr/>
      </dsp:nvSpPr>
      <dsp:spPr>
        <a:xfrm>
          <a:off x="7308342" y="1584119"/>
          <a:ext cx="3203971" cy="2462264"/>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51FB9-9E94-496F-9836-79B0DA7FF930}">
      <dsp:nvSpPr>
        <dsp:cNvPr id="0" name=""/>
        <dsp:cNvSpPr/>
      </dsp:nvSpPr>
      <dsp:spPr>
        <a:xfrm>
          <a:off x="5484220" y="504702"/>
          <a:ext cx="4505585" cy="2861046"/>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1C7839-680C-4C32-AF34-50A701E4F485}">
      <dsp:nvSpPr>
        <dsp:cNvPr id="0" name=""/>
        <dsp:cNvSpPr/>
      </dsp:nvSpPr>
      <dsp:spPr>
        <a:xfrm>
          <a:off x="5984841" y="980292"/>
          <a:ext cx="4505585" cy="2861046"/>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Budget funds include a mix of “program funding elements,” grant funds, earned revenue, “carry forward,” and fund balance</a:t>
          </a:r>
        </a:p>
      </dsp:txBody>
      <dsp:txXfrm>
        <a:off x="6068638" y="1064089"/>
        <a:ext cx="4337991" cy="2693452"/>
      </dsp:txXfrm>
    </dsp:sp>
    <dsp:sp modelId="{EA8DCD37-2BCD-413A-BFFB-1C930C85DCCD}">
      <dsp:nvSpPr>
        <dsp:cNvPr id="0" name=""/>
        <dsp:cNvSpPr/>
      </dsp:nvSpPr>
      <dsp:spPr>
        <a:xfrm>
          <a:off x="46034" y="428541"/>
          <a:ext cx="4505585" cy="2861046"/>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E6A1A2-998C-496F-89D0-EBF1211FC114}">
      <dsp:nvSpPr>
        <dsp:cNvPr id="0" name=""/>
        <dsp:cNvSpPr/>
      </dsp:nvSpPr>
      <dsp:spPr>
        <a:xfrm>
          <a:off x="546654" y="904131"/>
          <a:ext cx="4505585" cy="2861046"/>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There are 4 Funds and 30 fiscal “departments” in HHS</a:t>
          </a:r>
        </a:p>
      </dsp:txBody>
      <dsp:txXfrm>
        <a:off x="630451" y="987928"/>
        <a:ext cx="4337991" cy="26934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6BAB7B-A310-4B1F-A34D-29F277559CE7}">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C57D30F-25EB-4EA3-9D4F-3C51E574D74A}">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The HRSA grant for the Community Health Center</a:t>
          </a:r>
        </a:p>
      </dsp:txBody>
      <dsp:txXfrm>
        <a:off x="0" y="0"/>
        <a:ext cx="6900512" cy="1384035"/>
      </dsp:txXfrm>
    </dsp:sp>
    <dsp:sp modelId="{A5561EEF-2D93-4A36-931B-1ABCCF0A8A3A}">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4A5336-D17D-4EC5-A061-4BFDFBB43F40}">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The </a:t>
          </a:r>
          <a:r>
            <a:rPr lang="en-US" sz="2700" kern="1200" dirty="0" err="1"/>
            <a:t>InterCommunity</a:t>
          </a:r>
          <a:r>
            <a:rPr lang="en-US" sz="2700" kern="1200" dirty="0"/>
            <a:t> Health Network- CCO, PMPM payment in BH (Alternative Payment Arrangement), </a:t>
          </a:r>
        </a:p>
      </dsp:txBody>
      <dsp:txXfrm>
        <a:off x="0" y="1384035"/>
        <a:ext cx="6900512" cy="1384035"/>
      </dsp:txXfrm>
    </dsp:sp>
    <dsp:sp modelId="{B39E096D-BF4C-4C1E-A36A-6AEFC4874470}">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2ED9F4-38F9-439C-A06B-6FE3D6426EB1}">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Service Element Funding in Behavioral Health (Program Funding)</a:t>
          </a:r>
        </a:p>
      </dsp:txBody>
      <dsp:txXfrm>
        <a:off x="0" y="2768070"/>
        <a:ext cx="6900512" cy="1384035"/>
      </dsp:txXfrm>
    </dsp:sp>
    <dsp:sp modelId="{C7D90371-7454-45F4-81A5-3DD1C8ECAFC1}">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7942EF-DF2F-42AB-BE85-D1FBAA3CD777}">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Measure 110 funds (for Behavioral Health Resource Network services)</a:t>
          </a:r>
        </a:p>
      </dsp:txBody>
      <dsp:txXfrm>
        <a:off x="0" y="4152105"/>
        <a:ext cx="6900512" cy="13840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DD37B-F5C4-442F-9701-C0A63F62F626}">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B2333C-8DBB-46FF-80E3-797806CB7286}">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a:t>Program Element Funding in Public Health (Program Funding)</a:t>
          </a:r>
        </a:p>
      </dsp:txBody>
      <dsp:txXfrm>
        <a:off x="0" y="0"/>
        <a:ext cx="6900512" cy="1384035"/>
      </dsp:txXfrm>
    </dsp:sp>
    <dsp:sp modelId="{FB4A5590-CD42-4B4A-872D-973E1FDA77FD}">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362C13-2FF9-4869-8BBC-1A562C7EBCB8}">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DHS funding for Developmental Disabilities (Combination of Prog. Funding and modified FFS funding)</a:t>
          </a:r>
        </a:p>
      </dsp:txBody>
      <dsp:txXfrm>
        <a:off x="0" y="1384035"/>
        <a:ext cx="6900512" cy="1384035"/>
      </dsp:txXfrm>
    </dsp:sp>
    <dsp:sp modelId="{DA81D186-59B8-4543-87D4-B66523445F22}">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593856-5E91-492E-AA07-FDD0AA81973E}">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Fee For Service Funding for PC, BH, and PH-MCFH</a:t>
          </a:r>
        </a:p>
      </dsp:txBody>
      <dsp:txXfrm>
        <a:off x="0" y="2768070"/>
        <a:ext cx="6900512" cy="1384035"/>
      </dsp:txXfrm>
    </dsp:sp>
    <dsp:sp modelId="{460CBF5A-348D-4CE8-A561-D28D27415F10}">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C2FC3A-C974-4E37-A64D-B68C9EA9A208}">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BH Housing Grants</a:t>
          </a:r>
        </a:p>
      </dsp:txBody>
      <dsp:txXfrm>
        <a:off x="0" y="4152105"/>
        <a:ext cx="6900512" cy="13840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26BEC-A532-412E-A493-6ABB0D675A6D}">
      <dsp:nvSpPr>
        <dsp:cNvPr id="0" name=""/>
        <dsp:cNvSpPr/>
      </dsp:nvSpPr>
      <dsp:spPr>
        <a:xfrm>
          <a:off x="0" y="415084"/>
          <a:ext cx="6666833" cy="6300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BC37F517-8839-4472-8BA4-415A0B042322}">
      <dsp:nvSpPr>
        <dsp:cNvPr id="0" name=""/>
        <dsp:cNvSpPr/>
      </dsp:nvSpPr>
      <dsp:spPr>
        <a:xfrm>
          <a:off x="333341" y="46084"/>
          <a:ext cx="4666783" cy="7380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111250">
            <a:lnSpc>
              <a:spcPct val="90000"/>
            </a:lnSpc>
            <a:spcBef>
              <a:spcPct val="0"/>
            </a:spcBef>
            <a:spcAft>
              <a:spcPct val="35000"/>
            </a:spcAft>
            <a:buNone/>
          </a:pPr>
          <a:r>
            <a:rPr lang="en-US" sz="2500" kern="1200"/>
            <a:t>Division Director:  Marie Laper</a:t>
          </a:r>
        </a:p>
      </dsp:txBody>
      <dsp:txXfrm>
        <a:off x="369367" y="82110"/>
        <a:ext cx="4594731" cy="665948"/>
      </dsp:txXfrm>
    </dsp:sp>
    <dsp:sp modelId="{990F01ED-BDCB-4601-A545-48E28E945738}">
      <dsp:nvSpPr>
        <dsp:cNvPr id="0" name=""/>
        <dsp:cNvSpPr/>
      </dsp:nvSpPr>
      <dsp:spPr>
        <a:xfrm>
          <a:off x="0" y="1549084"/>
          <a:ext cx="6666833" cy="385875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520700" rIns="517420" bIns="177800"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Adult Mental Health</a:t>
          </a:r>
        </a:p>
        <a:p>
          <a:pPr marL="228600" lvl="1" indent="-228600" algn="l" defTabSz="1111250">
            <a:lnSpc>
              <a:spcPct val="90000"/>
            </a:lnSpc>
            <a:spcBef>
              <a:spcPct val="0"/>
            </a:spcBef>
            <a:spcAft>
              <a:spcPct val="15000"/>
            </a:spcAft>
            <a:buChar char="•"/>
          </a:pPr>
          <a:r>
            <a:rPr lang="en-US" sz="2500" kern="1200" dirty="0"/>
            <a:t>Child, Adolescent and Family Services</a:t>
          </a:r>
        </a:p>
        <a:p>
          <a:pPr marL="228600" lvl="1" indent="-228600" algn="l" defTabSz="1111250">
            <a:lnSpc>
              <a:spcPct val="90000"/>
            </a:lnSpc>
            <a:spcBef>
              <a:spcPct val="0"/>
            </a:spcBef>
            <a:spcAft>
              <a:spcPct val="15000"/>
            </a:spcAft>
            <a:buChar char="•"/>
          </a:pPr>
          <a:r>
            <a:rPr lang="en-US" sz="2500" kern="1200" dirty="0"/>
            <a:t>Assertive Community Treatment</a:t>
          </a:r>
        </a:p>
        <a:p>
          <a:pPr marL="228600" lvl="1" indent="-228600" algn="l" defTabSz="1111250">
            <a:lnSpc>
              <a:spcPct val="90000"/>
            </a:lnSpc>
            <a:spcBef>
              <a:spcPct val="0"/>
            </a:spcBef>
            <a:spcAft>
              <a:spcPct val="15000"/>
            </a:spcAft>
            <a:buChar char="•"/>
          </a:pPr>
          <a:r>
            <a:rPr lang="en-US" sz="2500" kern="1200" dirty="0"/>
            <a:t>BH Housing</a:t>
          </a:r>
        </a:p>
        <a:p>
          <a:pPr marL="228600" lvl="1" indent="-228600" algn="l" defTabSz="1111250">
            <a:lnSpc>
              <a:spcPct val="90000"/>
            </a:lnSpc>
            <a:spcBef>
              <a:spcPct val="0"/>
            </a:spcBef>
            <a:spcAft>
              <a:spcPct val="15000"/>
            </a:spcAft>
            <a:buChar char="•"/>
          </a:pPr>
          <a:r>
            <a:rPr lang="en-US" sz="2500" kern="1200" dirty="0"/>
            <a:t>Co-Occurring Disorders/Problem Gambling</a:t>
          </a:r>
        </a:p>
        <a:p>
          <a:pPr marL="228600" lvl="1" indent="-228600" algn="l" defTabSz="1111250">
            <a:lnSpc>
              <a:spcPct val="90000"/>
            </a:lnSpc>
            <a:spcBef>
              <a:spcPct val="0"/>
            </a:spcBef>
            <a:spcAft>
              <a:spcPct val="15000"/>
            </a:spcAft>
            <a:buChar char="•"/>
          </a:pPr>
          <a:r>
            <a:rPr lang="en-US" sz="2500" kern="1200"/>
            <a:t>Crisis response</a:t>
          </a:r>
        </a:p>
        <a:p>
          <a:pPr marL="228600" lvl="1" indent="-228600" algn="l" defTabSz="1111250">
            <a:lnSpc>
              <a:spcPct val="90000"/>
            </a:lnSpc>
            <a:spcBef>
              <a:spcPct val="0"/>
            </a:spcBef>
            <a:spcAft>
              <a:spcPct val="15000"/>
            </a:spcAft>
            <a:buChar char="•"/>
          </a:pPr>
          <a:r>
            <a:rPr lang="en-US" sz="2500" kern="1200"/>
            <a:t>Community Shelter and Resource Center</a:t>
          </a:r>
        </a:p>
      </dsp:txBody>
      <dsp:txXfrm>
        <a:off x="0" y="1549084"/>
        <a:ext cx="6666833" cy="3858750"/>
      </dsp:txXfrm>
    </dsp:sp>
    <dsp:sp modelId="{F9111187-91F6-4C69-BD4C-DFAA0AB50848}">
      <dsp:nvSpPr>
        <dsp:cNvPr id="0" name=""/>
        <dsp:cNvSpPr/>
      </dsp:nvSpPr>
      <dsp:spPr>
        <a:xfrm>
          <a:off x="333341" y="1180084"/>
          <a:ext cx="4666783" cy="73800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111250">
            <a:lnSpc>
              <a:spcPct val="90000"/>
            </a:lnSpc>
            <a:spcBef>
              <a:spcPct val="0"/>
            </a:spcBef>
            <a:spcAft>
              <a:spcPct val="35000"/>
            </a:spcAft>
            <a:buNone/>
          </a:pPr>
          <a:r>
            <a:rPr lang="en-US" sz="2500" kern="1200"/>
            <a:t>Services Consists of:</a:t>
          </a:r>
        </a:p>
      </dsp:txBody>
      <dsp:txXfrm>
        <a:off x="369367" y="1216110"/>
        <a:ext cx="4594731" cy="6659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F3D31-9BD4-4AA0-A4A5-75182B43F9D0}">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B6FB20-3302-4155-BB48-E19058F6DF76}">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IHN-CCO (PMPM Alternative Payment Arrangement)</a:t>
          </a:r>
        </a:p>
      </dsp:txBody>
      <dsp:txXfrm>
        <a:off x="0" y="675"/>
        <a:ext cx="6900512" cy="1106957"/>
      </dsp:txXfrm>
    </dsp:sp>
    <dsp:sp modelId="{F436E2CB-7079-4753-BA5A-1FED7A811201}">
      <dsp:nvSpPr>
        <dsp:cNvPr id="0" name=""/>
        <dsp:cNvSpPr/>
      </dsp:nvSpPr>
      <dsp:spPr>
        <a:xfrm>
          <a:off x="0" y="1107633"/>
          <a:ext cx="6900512" cy="0"/>
        </a:xfrm>
        <a:prstGeom prst="line">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ABF90D-605B-40BD-AB83-2213EBC32F54}">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Service Element Funding (Program Funding)</a:t>
          </a:r>
        </a:p>
      </dsp:txBody>
      <dsp:txXfrm>
        <a:off x="0" y="1107633"/>
        <a:ext cx="6900512" cy="1106957"/>
      </dsp:txXfrm>
    </dsp:sp>
    <dsp:sp modelId="{B005D2CB-1094-4F27-A124-0A34FF6A1963}">
      <dsp:nvSpPr>
        <dsp:cNvPr id="0" name=""/>
        <dsp:cNvSpPr/>
      </dsp:nvSpPr>
      <dsp:spPr>
        <a:xfrm>
          <a:off x="0" y="2214591"/>
          <a:ext cx="6900512"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E9F4C90-A127-4D4B-AEF4-C7F52F4C4414}">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Grants for housing development</a:t>
          </a:r>
        </a:p>
      </dsp:txBody>
      <dsp:txXfrm>
        <a:off x="0" y="2214591"/>
        <a:ext cx="6900512" cy="1106957"/>
      </dsp:txXfrm>
    </dsp:sp>
    <dsp:sp modelId="{33EA5340-F81F-4257-84C4-5ECE42E0F10B}">
      <dsp:nvSpPr>
        <dsp:cNvPr id="0" name=""/>
        <dsp:cNvSpPr/>
      </dsp:nvSpPr>
      <dsp:spPr>
        <a:xfrm>
          <a:off x="0" y="3321549"/>
          <a:ext cx="6900512" cy="0"/>
        </a:xfrm>
        <a:prstGeom prst="line">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FC0CB1-2A4A-4F1C-8635-671F1FAE839C}">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Measure 110 funding</a:t>
          </a:r>
        </a:p>
      </dsp:txBody>
      <dsp:txXfrm>
        <a:off x="0" y="3321549"/>
        <a:ext cx="6900512" cy="1106957"/>
      </dsp:txXfrm>
    </dsp:sp>
    <dsp:sp modelId="{09036B9F-152F-4AC2-8831-3B2841B86B50}">
      <dsp:nvSpPr>
        <dsp:cNvPr id="0" name=""/>
        <dsp:cNvSpPr/>
      </dsp:nvSpPr>
      <dsp:spPr>
        <a:xfrm>
          <a:off x="0" y="4428507"/>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A6019A-D8AA-42BA-9EB7-9EB4FEB3BB42}">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en-US" sz="3100" kern="1200"/>
            <a:t>Quality Incentive Award</a:t>
          </a:r>
        </a:p>
      </dsp:txBody>
      <dsp:txXfrm>
        <a:off x="0" y="4428507"/>
        <a:ext cx="6900512" cy="11069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92B79C-9D80-4767-8DCA-0D989286532D}">
      <dsp:nvSpPr>
        <dsp:cNvPr id="0" name=""/>
        <dsp:cNvSpPr/>
      </dsp:nvSpPr>
      <dsp:spPr>
        <a:xfrm>
          <a:off x="0" y="1568434"/>
          <a:ext cx="6666833" cy="4788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1C6D33A8-E87A-4869-A1D3-B011266BF02A}">
      <dsp:nvSpPr>
        <dsp:cNvPr id="0" name=""/>
        <dsp:cNvSpPr/>
      </dsp:nvSpPr>
      <dsp:spPr>
        <a:xfrm>
          <a:off x="333341" y="1287994"/>
          <a:ext cx="4666783" cy="5608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44550">
            <a:lnSpc>
              <a:spcPct val="90000"/>
            </a:lnSpc>
            <a:spcBef>
              <a:spcPct val="0"/>
            </a:spcBef>
            <a:spcAft>
              <a:spcPct val="35000"/>
            </a:spcAft>
            <a:buNone/>
          </a:pPr>
          <a:r>
            <a:rPr lang="en-US" sz="1900" kern="1200"/>
            <a:t>Deputy Division Director:  Jinji Wimalasena</a:t>
          </a:r>
        </a:p>
      </dsp:txBody>
      <dsp:txXfrm>
        <a:off x="360721" y="1315374"/>
        <a:ext cx="4612023" cy="506120"/>
      </dsp:txXfrm>
    </dsp:sp>
    <dsp:sp modelId="{483DAB9A-6669-4484-9D17-103FE143A1F9}">
      <dsp:nvSpPr>
        <dsp:cNvPr id="0" name=""/>
        <dsp:cNvSpPr/>
      </dsp:nvSpPr>
      <dsp:spPr>
        <a:xfrm>
          <a:off x="0" y="2430275"/>
          <a:ext cx="6666833" cy="173565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95732" rIns="517420"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a:t>Service Coordination</a:t>
          </a:r>
        </a:p>
        <a:p>
          <a:pPr marL="171450" lvl="1" indent="-171450" algn="l" defTabSz="844550">
            <a:lnSpc>
              <a:spcPct val="90000"/>
            </a:lnSpc>
            <a:spcBef>
              <a:spcPct val="0"/>
            </a:spcBef>
            <a:spcAft>
              <a:spcPct val="15000"/>
            </a:spcAft>
            <a:buChar char="•"/>
          </a:pPr>
          <a:r>
            <a:rPr lang="en-US" sz="1900" kern="1200"/>
            <a:t>Eligibility determination</a:t>
          </a:r>
        </a:p>
        <a:p>
          <a:pPr marL="171450" lvl="1" indent="-171450" algn="l" defTabSz="844550">
            <a:lnSpc>
              <a:spcPct val="90000"/>
            </a:lnSpc>
            <a:spcBef>
              <a:spcPct val="0"/>
            </a:spcBef>
            <a:spcAft>
              <a:spcPct val="15000"/>
            </a:spcAft>
            <a:buChar char="•"/>
          </a:pPr>
          <a:r>
            <a:rPr lang="en-US" sz="1900" kern="1200" dirty="0"/>
            <a:t>Abuse Investigation</a:t>
          </a:r>
        </a:p>
        <a:p>
          <a:pPr marL="171450" lvl="1" indent="-171450" algn="l" defTabSz="844550">
            <a:lnSpc>
              <a:spcPct val="90000"/>
            </a:lnSpc>
            <a:spcBef>
              <a:spcPct val="0"/>
            </a:spcBef>
            <a:spcAft>
              <a:spcPct val="15000"/>
            </a:spcAft>
            <a:buChar char="•"/>
          </a:pPr>
          <a:r>
            <a:rPr lang="en-US" sz="1900" kern="1200" dirty="0"/>
            <a:t>Licensing and Certifications of Foster Homes</a:t>
          </a:r>
        </a:p>
      </dsp:txBody>
      <dsp:txXfrm>
        <a:off x="0" y="2430275"/>
        <a:ext cx="6666833" cy="1735650"/>
      </dsp:txXfrm>
    </dsp:sp>
    <dsp:sp modelId="{693850AB-9E40-43BD-A28C-7734A1EA835F}">
      <dsp:nvSpPr>
        <dsp:cNvPr id="0" name=""/>
        <dsp:cNvSpPr/>
      </dsp:nvSpPr>
      <dsp:spPr>
        <a:xfrm>
          <a:off x="333341" y="2149834"/>
          <a:ext cx="4666783" cy="56088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844550">
            <a:lnSpc>
              <a:spcPct val="90000"/>
            </a:lnSpc>
            <a:spcBef>
              <a:spcPct val="0"/>
            </a:spcBef>
            <a:spcAft>
              <a:spcPct val="35000"/>
            </a:spcAft>
            <a:buNone/>
          </a:pPr>
          <a:r>
            <a:rPr lang="en-US" sz="1900" kern="1200"/>
            <a:t>Services consist of:</a:t>
          </a:r>
        </a:p>
      </dsp:txBody>
      <dsp:txXfrm>
        <a:off x="360721" y="2177214"/>
        <a:ext cx="4612023" cy="5061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F313B-C092-4287-AE0E-7E2ACD87A64B}">
      <dsp:nvSpPr>
        <dsp:cNvPr id="0" name=""/>
        <dsp:cNvSpPr/>
      </dsp:nvSpPr>
      <dsp:spPr>
        <a:xfrm>
          <a:off x="0" y="1281109"/>
          <a:ext cx="6666833" cy="5292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B108B4F-9192-428F-809E-73FABC324561}">
      <dsp:nvSpPr>
        <dsp:cNvPr id="0" name=""/>
        <dsp:cNvSpPr/>
      </dsp:nvSpPr>
      <dsp:spPr>
        <a:xfrm>
          <a:off x="333341" y="971149"/>
          <a:ext cx="4666783" cy="6199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33450">
            <a:lnSpc>
              <a:spcPct val="90000"/>
            </a:lnSpc>
            <a:spcBef>
              <a:spcPct val="0"/>
            </a:spcBef>
            <a:spcAft>
              <a:spcPct val="35000"/>
            </a:spcAft>
            <a:buNone/>
          </a:pPr>
          <a:r>
            <a:rPr lang="en-US" sz="2100" kern="1200"/>
            <a:t>Division Director:  Ann Allard Robinett</a:t>
          </a:r>
        </a:p>
      </dsp:txBody>
      <dsp:txXfrm>
        <a:off x="363603" y="1001411"/>
        <a:ext cx="4606259" cy="559396"/>
      </dsp:txXfrm>
    </dsp:sp>
    <dsp:sp modelId="{29C2BC9C-9358-4F22-8EAC-EF14635732FD}">
      <dsp:nvSpPr>
        <dsp:cNvPr id="0" name=""/>
        <dsp:cNvSpPr/>
      </dsp:nvSpPr>
      <dsp:spPr>
        <a:xfrm>
          <a:off x="0" y="2233670"/>
          <a:ext cx="6666833" cy="22491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37388" rIns="51742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a:t>Office based addiction treatment</a:t>
          </a:r>
        </a:p>
        <a:p>
          <a:pPr marL="228600" lvl="1" indent="-228600" algn="l" defTabSz="933450">
            <a:lnSpc>
              <a:spcPct val="90000"/>
            </a:lnSpc>
            <a:spcBef>
              <a:spcPct val="0"/>
            </a:spcBef>
            <a:spcAft>
              <a:spcPct val="15000"/>
            </a:spcAft>
            <a:buChar char="•"/>
          </a:pPr>
          <a:r>
            <a:rPr lang="en-US" sz="2100" kern="1200" dirty="0"/>
            <a:t>The Veterans Clinic</a:t>
          </a:r>
        </a:p>
        <a:p>
          <a:pPr marL="228600" lvl="1" indent="-228600" algn="l" defTabSz="933450">
            <a:lnSpc>
              <a:spcPct val="90000"/>
            </a:lnSpc>
            <a:spcBef>
              <a:spcPct val="0"/>
            </a:spcBef>
            <a:spcAft>
              <a:spcPct val="15000"/>
            </a:spcAft>
            <a:buChar char="•"/>
          </a:pPr>
          <a:r>
            <a:rPr lang="en-US" sz="2100" kern="1200" dirty="0"/>
            <a:t>The Community Health Center (a.k.a. FQHC)</a:t>
          </a:r>
        </a:p>
        <a:p>
          <a:pPr marL="228600" lvl="1" indent="-228600" algn="l" defTabSz="933450">
            <a:lnSpc>
              <a:spcPct val="90000"/>
            </a:lnSpc>
            <a:spcBef>
              <a:spcPct val="0"/>
            </a:spcBef>
            <a:spcAft>
              <a:spcPct val="15000"/>
            </a:spcAft>
            <a:buChar char="•"/>
          </a:pPr>
          <a:r>
            <a:rPr lang="en-US" sz="2100" kern="1200"/>
            <a:t>3 clinics</a:t>
          </a:r>
        </a:p>
        <a:p>
          <a:pPr marL="228600" lvl="1" indent="-228600" algn="l" defTabSz="933450">
            <a:lnSpc>
              <a:spcPct val="90000"/>
            </a:lnSpc>
            <a:spcBef>
              <a:spcPct val="0"/>
            </a:spcBef>
            <a:spcAft>
              <a:spcPct val="15000"/>
            </a:spcAft>
            <a:buChar char="•"/>
          </a:pPr>
          <a:r>
            <a:rPr lang="en-US" sz="2100" kern="1200"/>
            <a:t>4 School based clinic</a:t>
          </a:r>
        </a:p>
      </dsp:txBody>
      <dsp:txXfrm>
        <a:off x="0" y="2233670"/>
        <a:ext cx="6666833" cy="2249100"/>
      </dsp:txXfrm>
    </dsp:sp>
    <dsp:sp modelId="{BF1CE76D-488A-4DA0-A4D8-6FF1F3037365}">
      <dsp:nvSpPr>
        <dsp:cNvPr id="0" name=""/>
        <dsp:cNvSpPr/>
      </dsp:nvSpPr>
      <dsp:spPr>
        <a:xfrm>
          <a:off x="333341" y="1923709"/>
          <a:ext cx="4666783" cy="61992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33450">
            <a:lnSpc>
              <a:spcPct val="90000"/>
            </a:lnSpc>
            <a:spcBef>
              <a:spcPct val="0"/>
            </a:spcBef>
            <a:spcAft>
              <a:spcPct val="35000"/>
            </a:spcAft>
            <a:buNone/>
          </a:pPr>
          <a:r>
            <a:rPr lang="en-US" sz="2100" kern="1200"/>
            <a:t>Services Consist of:</a:t>
          </a:r>
        </a:p>
      </dsp:txBody>
      <dsp:txXfrm>
        <a:off x="363603" y="1953971"/>
        <a:ext cx="4606259"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EE753-0866-4E39-8DB5-0119CB7FD129}"/>
              </a:ext>
            </a:extLst>
          </p:cNvPr>
          <p:cNvSpPr>
            <a:spLocks noGrp="1"/>
          </p:cNvSpPr>
          <p:nvPr>
            <p:ph type="ctrTitle"/>
          </p:nvPr>
        </p:nvSpPr>
        <p:spPr>
          <a:xfrm>
            <a:off x="1524000" y="1122363"/>
            <a:ext cx="9144000" cy="2387600"/>
          </a:xfrm>
        </p:spPr>
        <p:txBody>
          <a:bodyPr anchor="b"/>
          <a:lstStyle>
            <a:lvl1pPr algn="ctr">
              <a:defRPr sz="6000">
                <a:latin typeface="Verdana" panose="020B0604030504040204" pitchFamily="34" charset="0"/>
                <a:ea typeface="Verdana" panose="020B060403050404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927245A4-9793-4CA8-8FEC-12D55F939545}"/>
              </a:ext>
            </a:extLst>
          </p:cNvPr>
          <p:cNvSpPr>
            <a:spLocks noGrp="1"/>
          </p:cNvSpPr>
          <p:nvPr>
            <p:ph type="subTitle" idx="1"/>
          </p:nvPr>
        </p:nvSpPr>
        <p:spPr>
          <a:xfrm>
            <a:off x="1524000" y="3602038"/>
            <a:ext cx="9144000" cy="1655762"/>
          </a:xfrm>
        </p:spPr>
        <p:txBody>
          <a:bodyPr/>
          <a:lstStyle>
            <a:lvl1pPr marL="0" indent="0" algn="ctr">
              <a:buNone/>
              <a:defRPr sz="2400">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9AA8A1D3-7055-421D-87C0-ED891A3F09C9}"/>
              </a:ext>
            </a:extLst>
          </p:cNvPr>
          <p:cNvSpPr>
            <a:spLocks noGrp="1"/>
          </p:cNvSpPr>
          <p:nvPr>
            <p:ph type="dt" sz="half" idx="10"/>
          </p:nvPr>
        </p:nvSpPr>
        <p:spPr/>
        <p:txBody>
          <a:bodyPr/>
          <a:lstStyle>
            <a:lvl1pPr>
              <a:defRPr>
                <a:latin typeface="Garamond" panose="02020404030301010803" pitchFamily="18" charset="0"/>
              </a:defRPr>
            </a:lvl1pPr>
          </a:lstStyle>
          <a:p>
            <a:fld id="{E372A08B-AF47-49B2-9EA6-8DDB54F3DADF}" type="datetimeFigureOut">
              <a:rPr lang="en-US" smtClean="0"/>
              <a:pPr/>
              <a:t>5/17/2024</a:t>
            </a:fld>
            <a:endParaRPr lang="en-US" dirty="0"/>
          </a:p>
        </p:txBody>
      </p:sp>
      <p:sp>
        <p:nvSpPr>
          <p:cNvPr id="5" name="Footer Placeholder 4">
            <a:extLst>
              <a:ext uri="{FF2B5EF4-FFF2-40B4-BE49-F238E27FC236}">
                <a16:creationId xmlns:a16="http://schemas.microsoft.com/office/drawing/2014/main" id="{FF36772C-F72D-4F8D-B4C6-3CBA068168BD}"/>
              </a:ext>
            </a:extLst>
          </p:cNvPr>
          <p:cNvSpPr>
            <a:spLocks noGrp="1"/>
          </p:cNvSpPr>
          <p:nvPr>
            <p:ph type="ftr" sz="quarter" idx="11"/>
          </p:nvPr>
        </p:nvSpPr>
        <p:spPr/>
        <p:txBody>
          <a:bodyPr/>
          <a:lstStyle>
            <a:lvl1pPr>
              <a:defRPr>
                <a:latin typeface="Garamond" panose="02020404030301010803" pitchFamily="18" charset="0"/>
              </a:defRPr>
            </a:lvl1pPr>
          </a:lstStyle>
          <a:p>
            <a:endParaRPr lang="en-US" dirty="0"/>
          </a:p>
        </p:txBody>
      </p:sp>
      <p:sp>
        <p:nvSpPr>
          <p:cNvPr id="6" name="Slide Number Placeholder 5">
            <a:extLst>
              <a:ext uri="{FF2B5EF4-FFF2-40B4-BE49-F238E27FC236}">
                <a16:creationId xmlns:a16="http://schemas.microsoft.com/office/drawing/2014/main" id="{0ADE60D9-F2D8-44CE-828D-1790AAEE7CB8}"/>
              </a:ext>
            </a:extLst>
          </p:cNvPr>
          <p:cNvSpPr>
            <a:spLocks noGrp="1"/>
          </p:cNvSpPr>
          <p:nvPr>
            <p:ph type="sldNum" sz="quarter" idx="12"/>
          </p:nvPr>
        </p:nvSpPr>
        <p:spPr/>
        <p:txBody>
          <a:bodyPr/>
          <a:lstStyle>
            <a:lvl1pPr>
              <a:defRPr>
                <a:latin typeface="Garamond" panose="02020404030301010803" pitchFamily="18" charset="0"/>
              </a:defRPr>
            </a:lvl1pPr>
          </a:lstStyle>
          <a:p>
            <a:fld id="{AC2F6C14-2547-4D6D-A88D-8680FCAF941D}" type="slidenum">
              <a:rPr lang="en-US" smtClean="0"/>
              <a:pPr/>
              <a:t>‹#›</a:t>
            </a:fld>
            <a:endParaRPr lang="en-US" dirty="0"/>
          </a:p>
        </p:txBody>
      </p:sp>
      <p:sp>
        <p:nvSpPr>
          <p:cNvPr id="11" name="Rectangle 10">
            <a:extLst>
              <a:ext uri="{FF2B5EF4-FFF2-40B4-BE49-F238E27FC236}">
                <a16:creationId xmlns:a16="http://schemas.microsoft.com/office/drawing/2014/main" id="{87895765-A243-4A97-8635-56FBC6F0189A}"/>
              </a:ext>
            </a:extLst>
          </p:cNvPr>
          <p:cNvSpPr/>
          <p:nvPr userDrawn="1"/>
        </p:nvSpPr>
        <p:spPr>
          <a:xfrm>
            <a:off x="0" y="6306391"/>
            <a:ext cx="12192000" cy="186484"/>
          </a:xfrm>
          <a:prstGeom prst="rect">
            <a:avLst/>
          </a:prstGeom>
          <a:solidFill>
            <a:srgbClr val="C3DFF5"/>
          </a:solidFill>
          <a:ln>
            <a:solidFill>
              <a:srgbClr val="C3DF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817BA0F-FC4C-4EAE-83B3-42760B4A0DC3}"/>
              </a:ext>
            </a:extLst>
          </p:cNvPr>
          <p:cNvSpPr/>
          <p:nvPr userDrawn="1"/>
        </p:nvSpPr>
        <p:spPr>
          <a:xfrm>
            <a:off x="0" y="6492875"/>
            <a:ext cx="12192000" cy="365125"/>
          </a:xfrm>
          <a:prstGeom prst="rect">
            <a:avLst/>
          </a:prstGeom>
          <a:solidFill>
            <a:srgbClr val="0077C0"/>
          </a:solidFill>
          <a:ln>
            <a:solidFill>
              <a:srgbClr val="0077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6836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1BADC-73C8-40D6-A3C6-8E58175218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2CBF3B-7C37-47EF-9E5C-A5FBB7D4073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4FD0D7-FE18-4755-A064-60FA97E86905}"/>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5" name="Footer Placeholder 4">
            <a:extLst>
              <a:ext uri="{FF2B5EF4-FFF2-40B4-BE49-F238E27FC236}">
                <a16:creationId xmlns:a16="http://schemas.microsoft.com/office/drawing/2014/main" id="{DD869AB2-EB84-4D50-A76D-AA4DF3F769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93F163-435F-4EB4-8AE2-0129AA8B3C32}"/>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2758204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441303-296A-407A-8A4E-39F8245538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89EBB7-4E5F-498D-BAB4-870E027DF5E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132320-93B9-4483-AFD7-E5993F8ED1D8}"/>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5" name="Footer Placeholder 4">
            <a:extLst>
              <a:ext uri="{FF2B5EF4-FFF2-40B4-BE49-F238E27FC236}">
                <a16:creationId xmlns:a16="http://schemas.microsoft.com/office/drawing/2014/main" id="{BE714529-0135-468A-BD85-6B112198D8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1ABB97-295F-4D2D-8427-8EBDBFDC422F}"/>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300544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B538A-F7C9-4F35-BA81-CEE5665367FB}"/>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FA86477-D417-40CC-B08A-38A9DA7DD2D4}"/>
              </a:ext>
            </a:extLst>
          </p:cNvPr>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7F9CAD1-F0F0-4BE1-977C-0D5602BE5345}"/>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5" name="Footer Placeholder 4">
            <a:extLst>
              <a:ext uri="{FF2B5EF4-FFF2-40B4-BE49-F238E27FC236}">
                <a16:creationId xmlns:a16="http://schemas.microsoft.com/office/drawing/2014/main" id="{2B8A957C-9D18-4638-856F-B716B29706F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031D10C-FF52-4317-BB00-A1DD14C70099}"/>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1426953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C566-BF6B-4C6F-8745-748A4286ADF4}"/>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17135461-DCE7-4D75-97A0-E22853FCFA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a:extLst>
              <a:ext uri="{FF2B5EF4-FFF2-40B4-BE49-F238E27FC236}">
                <a16:creationId xmlns:a16="http://schemas.microsoft.com/office/drawing/2014/main" id="{F7AA8AC6-0067-4C4A-944B-C8111C3326CE}"/>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5" name="Footer Placeholder 4">
            <a:extLst>
              <a:ext uri="{FF2B5EF4-FFF2-40B4-BE49-F238E27FC236}">
                <a16:creationId xmlns:a16="http://schemas.microsoft.com/office/drawing/2014/main" id="{D9F11719-9D97-4C42-ACF6-622A6D1989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04F553-2793-4A3E-9577-BC6AF9201BD9}"/>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138851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697F2-221E-4793-B071-209DC1C49845}"/>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30C8F92-AFD3-4EDB-9517-63DD21F07824}"/>
              </a:ext>
            </a:extLst>
          </p:cNvPr>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02766B8-245B-4668-B007-343B905FBE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BEDBBAB-CFE9-4799-9215-28ED8ADC1FA9}"/>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6" name="Footer Placeholder 5">
            <a:extLst>
              <a:ext uri="{FF2B5EF4-FFF2-40B4-BE49-F238E27FC236}">
                <a16:creationId xmlns:a16="http://schemas.microsoft.com/office/drawing/2014/main" id="{20AA72C0-3491-4B1F-A6B9-00898155F1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0A47CA-139E-47BD-991D-DC6745A19A7B}"/>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210771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A2D01-719B-419D-AD86-5F6EAE05273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458D670-F779-4829-AA25-17AD2EB363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65A51ED-BEC5-4827-A709-FA1FE9B9903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67F9CD8-2458-4ADB-9313-02F79DC83B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a:extLst>
              <a:ext uri="{FF2B5EF4-FFF2-40B4-BE49-F238E27FC236}">
                <a16:creationId xmlns:a16="http://schemas.microsoft.com/office/drawing/2014/main" id="{7E0F3D8A-27F1-4FA8-A3E7-0A5EB8D15FD3}"/>
              </a:ext>
            </a:extLst>
          </p:cNvPr>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F517296-F45A-41B4-9FFA-F96FF1FA8AC4}"/>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8" name="Footer Placeholder 7">
            <a:extLst>
              <a:ext uri="{FF2B5EF4-FFF2-40B4-BE49-F238E27FC236}">
                <a16:creationId xmlns:a16="http://schemas.microsoft.com/office/drawing/2014/main" id="{0EDE4C51-BE32-46F5-965A-766E118DAA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AEAE00-3562-427E-82CE-9C6C0B23802D}"/>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1855605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F88F9-10F9-4169-BDA3-6AC9C6E66D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2D3249-5B67-47C8-AF5F-7749507F6530}"/>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4" name="Footer Placeholder 3">
            <a:extLst>
              <a:ext uri="{FF2B5EF4-FFF2-40B4-BE49-F238E27FC236}">
                <a16:creationId xmlns:a16="http://schemas.microsoft.com/office/drawing/2014/main" id="{4BCB16C7-DC32-44E0-BDB4-536843A2D6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693FA1-3C05-404C-9F6E-273897384AC1}"/>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1823357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70828E-5084-42AA-BDEE-1AA333E3E1FD}"/>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3" name="Footer Placeholder 2">
            <a:extLst>
              <a:ext uri="{FF2B5EF4-FFF2-40B4-BE49-F238E27FC236}">
                <a16:creationId xmlns:a16="http://schemas.microsoft.com/office/drawing/2014/main" id="{A951825B-10F9-4AA6-8638-62E4ACA3477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86AD02-ABE8-4E2D-A01C-25572E7CEF75}"/>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386695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5FA0A-F6FC-48F4-A466-B7C0D4CEB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BED0FA-BF43-458C-8333-0E3312CB0D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2B8AD3-5004-44EA-A129-88C23CEE99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969420-5C83-49F2-BBA7-F6ABCADEEDF0}"/>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6" name="Footer Placeholder 5">
            <a:extLst>
              <a:ext uri="{FF2B5EF4-FFF2-40B4-BE49-F238E27FC236}">
                <a16:creationId xmlns:a16="http://schemas.microsoft.com/office/drawing/2014/main" id="{33E7C0BB-AB87-41D2-B41C-FED6B17C06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383332-1FE7-448B-9EB0-40B078FE4E74}"/>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1523434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0AF92-C334-48A9-B777-C61EF1D5DF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09E88C-4BFA-4066-BEF3-A6EE243ACA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496D9B-F111-471D-9142-EA4AEB8BD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BB13067-B279-45B6-AD5D-BB3A9159226E}"/>
              </a:ext>
            </a:extLst>
          </p:cNvPr>
          <p:cNvSpPr>
            <a:spLocks noGrp="1"/>
          </p:cNvSpPr>
          <p:nvPr>
            <p:ph type="dt" sz="half" idx="10"/>
          </p:nvPr>
        </p:nvSpPr>
        <p:spPr/>
        <p:txBody>
          <a:bodyPr/>
          <a:lstStyle/>
          <a:p>
            <a:fld id="{E372A08B-AF47-49B2-9EA6-8DDB54F3DADF}" type="datetimeFigureOut">
              <a:rPr lang="en-US" smtClean="0"/>
              <a:t>5/17/2024</a:t>
            </a:fld>
            <a:endParaRPr lang="en-US"/>
          </a:p>
        </p:txBody>
      </p:sp>
      <p:sp>
        <p:nvSpPr>
          <p:cNvPr id="6" name="Footer Placeholder 5">
            <a:extLst>
              <a:ext uri="{FF2B5EF4-FFF2-40B4-BE49-F238E27FC236}">
                <a16:creationId xmlns:a16="http://schemas.microsoft.com/office/drawing/2014/main" id="{03E74730-2B55-429B-83DE-9ACED06A8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BA2E94-12E5-4BD0-9555-118949A255A0}"/>
              </a:ext>
            </a:extLst>
          </p:cNvPr>
          <p:cNvSpPr>
            <a:spLocks noGrp="1"/>
          </p:cNvSpPr>
          <p:nvPr>
            <p:ph type="sldNum" sz="quarter" idx="12"/>
          </p:nvPr>
        </p:nvSpPr>
        <p:spPr/>
        <p:txBody>
          <a:bodyPr/>
          <a:lstStyle/>
          <a:p>
            <a:fld id="{AC2F6C14-2547-4D6D-A88D-8680FCAF941D}" type="slidenum">
              <a:rPr lang="en-US" smtClean="0"/>
              <a:t>‹#›</a:t>
            </a:fld>
            <a:endParaRPr lang="en-US"/>
          </a:p>
        </p:txBody>
      </p:sp>
    </p:spTree>
    <p:extLst>
      <p:ext uri="{BB962C8B-B14F-4D97-AF65-F5344CB8AC3E}">
        <p14:creationId xmlns:p14="http://schemas.microsoft.com/office/powerpoint/2010/main" val="92746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D5994F-357B-48E6-994D-2A9636329F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E9F86625-306F-45FC-80FB-F3E0968773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608A286-F42A-4E4A-88F7-2EF2DAF52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72A08B-AF47-49B2-9EA6-8DDB54F3DADF}" type="datetimeFigureOut">
              <a:rPr lang="en-US" smtClean="0"/>
              <a:t>5/17/2024</a:t>
            </a:fld>
            <a:endParaRPr lang="en-US"/>
          </a:p>
        </p:txBody>
      </p:sp>
      <p:sp>
        <p:nvSpPr>
          <p:cNvPr id="5" name="Footer Placeholder 4">
            <a:extLst>
              <a:ext uri="{FF2B5EF4-FFF2-40B4-BE49-F238E27FC236}">
                <a16:creationId xmlns:a16="http://schemas.microsoft.com/office/drawing/2014/main" id="{A340CBD0-F484-4FA2-B726-BDDBC894D7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1FD30C-2902-49E3-99BF-E1BFFF6C75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2F6C14-2547-4D6D-A88D-8680FCAF941D}" type="slidenum">
              <a:rPr lang="en-US" smtClean="0"/>
              <a:t>‹#›</a:t>
            </a:fld>
            <a:endParaRPr lang="en-US"/>
          </a:p>
        </p:txBody>
      </p:sp>
      <p:sp>
        <p:nvSpPr>
          <p:cNvPr id="7" name="Rectangle 6">
            <a:extLst>
              <a:ext uri="{FF2B5EF4-FFF2-40B4-BE49-F238E27FC236}">
                <a16:creationId xmlns:a16="http://schemas.microsoft.com/office/drawing/2014/main" id="{987F74D7-8605-4E2F-ABBC-CA265AEC1344}"/>
              </a:ext>
            </a:extLst>
          </p:cNvPr>
          <p:cNvSpPr/>
          <p:nvPr userDrawn="1"/>
        </p:nvSpPr>
        <p:spPr>
          <a:xfrm>
            <a:off x="0" y="6306391"/>
            <a:ext cx="12192000" cy="186484"/>
          </a:xfrm>
          <a:prstGeom prst="rect">
            <a:avLst/>
          </a:prstGeom>
          <a:solidFill>
            <a:srgbClr val="C3DFF5"/>
          </a:solidFill>
          <a:ln>
            <a:solidFill>
              <a:srgbClr val="C3DFF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CE9BDB0-4B7E-4177-B062-C2A6F0B8FB9F}"/>
              </a:ext>
            </a:extLst>
          </p:cNvPr>
          <p:cNvSpPr/>
          <p:nvPr userDrawn="1"/>
        </p:nvSpPr>
        <p:spPr>
          <a:xfrm>
            <a:off x="0" y="6492875"/>
            <a:ext cx="12192000" cy="365125"/>
          </a:xfrm>
          <a:prstGeom prst="rect">
            <a:avLst/>
          </a:prstGeom>
          <a:solidFill>
            <a:srgbClr val="0077C0"/>
          </a:solidFill>
          <a:ln>
            <a:solidFill>
              <a:srgbClr val="0077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8114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6" name="Rectangle 1030">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66A64C93-8DDF-404B-8496-A1E8639F210A}"/>
              </a:ext>
            </a:extLst>
          </p:cNvPr>
          <p:cNvSpPr txBox="1"/>
          <p:nvPr/>
        </p:nvSpPr>
        <p:spPr>
          <a:xfrm>
            <a:off x="1238157" y="3154970"/>
            <a:ext cx="4394200" cy="1323439"/>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000" dirty="0">
                <a:solidFill>
                  <a:schemeClr val="bg1"/>
                </a:solidFill>
                <a:latin typeface="+mj-lt"/>
                <a:ea typeface="+mj-ea"/>
                <a:cs typeface="+mj-cs"/>
              </a:rPr>
              <a:t>FY 24/25 </a:t>
            </a:r>
          </a:p>
          <a:p>
            <a:pPr>
              <a:lnSpc>
                <a:spcPct val="90000"/>
              </a:lnSpc>
              <a:spcBef>
                <a:spcPct val="0"/>
              </a:spcBef>
              <a:spcAft>
                <a:spcPts val="600"/>
              </a:spcAft>
            </a:pPr>
            <a:r>
              <a:rPr lang="en-US" sz="4000" kern="1200" dirty="0">
                <a:solidFill>
                  <a:schemeClr val="bg1"/>
                </a:solidFill>
                <a:latin typeface="+mj-lt"/>
                <a:ea typeface="+mj-ea"/>
                <a:cs typeface="+mj-cs"/>
              </a:rPr>
              <a:t>Budget Overview</a:t>
            </a:r>
          </a:p>
        </p:txBody>
      </p:sp>
      <p:sp>
        <p:nvSpPr>
          <p:cNvPr id="18" name="TextBox 17">
            <a:extLst>
              <a:ext uri="{FF2B5EF4-FFF2-40B4-BE49-F238E27FC236}">
                <a16:creationId xmlns:a16="http://schemas.microsoft.com/office/drawing/2014/main" id="{3B838480-FB9D-4BCA-9C77-339C8F417321}"/>
              </a:ext>
            </a:extLst>
          </p:cNvPr>
          <p:cNvSpPr txBox="1"/>
          <p:nvPr/>
        </p:nvSpPr>
        <p:spPr>
          <a:xfrm>
            <a:off x="761400" y="1010654"/>
            <a:ext cx="4394200" cy="1795382"/>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800" b="1" i="1" dirty="0">
                <a:solidFill>
                  <a:schemeClr val="bg1">
                    <a:alpha val="80000"/>
                  </a:schemeClr>
                </a:solidFill>
              </a:rPr>
              <a:t>Lincoln County </a:t>
            </a:r>
          </a:p>
          <a:p>
            <a:pPr indent="-228600">
              <a:lnSpc>
                <a:spcPct val="90000"/>
              </a:lnSpc>
              <a:spcAft>
                <a:spcPts val="600"/>
              </a:spcAft>
              <a:buFont typeface="Arial" panose="020B0604020202020204" pitchFamily="34" charset="0"/>
              <a:buChar char="•"/>
            </a:pPr>
            <a:r>
              <a:rPr lang="en-US" sz="2800" b="1" dirty="0">
                <a:solidFill>
                  <a:schemeClr val="bg1">
                    <a:alpha val="80000"/>
                  </a:schemeClr>
                </a:solidFill>
              </a:rPr>
              <a:t>Health &amp; Human Services</a:t>
            </a:r>
          </a:p>
        </p:txBody>
      </p:sp>
      <p:pic>
        <p:nvPicPr>
          <p:cNvPr id="1026" name="Picture 2" descr="Lincoln City Oregon – On the People's Coast">
            <a:extLst>
              <a:ext uri="{FF2B5EF4-FFF2-40B4-BE49-F238E27FC236}">
                <a16:creationId xmlns:a16="http://schemas.microsoft.com/office/drawing/2014/main" id="{05525EA9-0E98-4A4F-B69B-AA4837FDCA8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661" r="1" b="1"/>
          <a:stretch/>
        </p:blipFill>
        <p:spPr bwMode="auto">
          <a:xfrm>
            <a:off x="5814060" y="2"/>
            <a:ext cx="6377940" cy="3333749"/>
          </a:xfrm>
          <a:custGeom>
            <a:avLst/>
            <a:gdLst/>
            <a:ahLst/>
            <a:cxnLst/>
            <a:rect l="l" t="t" r="r" b="b"/>
            <a:pathLst>
              <a:path w="6377940" h="3333749">
                <a:moveTo>
                  <a:pt x="0" y="0"/>
                </a:moveTo>
                <a:lnTo>
                  <a:pt x="6377940" y="0"/>
                </a:lnTo>
                <a:lnTo>
                  <a:pt x="6377940" y="3333749"/>
                </a:lnTo>
                <a:lnTo>
                  <a:pt x="174585" y="3333749"/>
                </a:lnTo>
                <a:lnTo>
                  <a:pt x="0" y="2202180"/>
                </a:lnTo>
                <a:close/>
              </a:path>
            </a:pathLst>
          </a:cu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A99A8AF9-FAA7-4784-ADC7-EFB34D5DD97E}"/>
              </a:ext>
            </a:extLst>
          </p:cNvPr>
          <p:cNvPicPr>
            <a:picLocks noChangeAspect="1"/>
          </p:cNvPicPr>
          <p:nvPr/>
        </p:nvPicPr>
        <p:blipFill rotWithShape="1">
          <a:blip r:embed="rId3">
            <a:extLst>
              <a:ext uri="{28A0092B-C50C-407E-A947-70E740481C1C}">
                <a14:useLocalDpi xmlns:a14="http://schemas.microsoft.com/office/drawing/2010/main" val="0"/>
              </a:ext>
            </a:extLst>
          </a:blip>
          <a:srcRect r="6256"/>
          <a:stretch/>
        </p:blipFill>
        <p:spPr>
          <a:xfrm>
            <a:off x="5814060" y="3524252"/>
            <a:ext cx="6377940" cy="3333748"/>
          </a:xfrm>
          <a:custGeom>
            <a:avLst/>
            <a:gdLst/>
            <a:ahLst/>
            <a:cxnLst/>
            <a:rect l="l" t="t" r="r" b="b"/>
            <a:pathLst>
              <a:path w="6377940" h="3333748">
                <a:moveTo>
                  <a:pt x="203977" y="0"/>
                </a:moveTo>
                <a:lnTo>
                  <a:pt x="6377940" y="0"/>
                </a:lnTo>
                <a:lnTo>
                  <a:pt x="6377940" y="3333748"/>
                </a:lnTo>
                <a:lnTo>
                  <a:pt x="0" y="3333748"/>
                </a:lnTo>
                <a:lnTo>
                  <a:pt x="525780" y="1931668"/>
                </a:lnTo>
                <a:lnTo>
                  <a:pt x="205740" y="11428"/>
                </a:lnTo>
                <a:close/>
              </a:path>
            </a:pathLst>
          </a:custGeom>
          <a:noFill/>
        </p:spPr>
      </p:pic>
      <p:grpSp>
        <p:nvGrpSpPr>
          <p:cNvPr id="1033" name="Group 1032">
            <a:extLst>
              <a:ext uri="{FF2B5EF4-FFF2-40B4-BE49-F238E27FC236}">
                <a16:creationId xmlns:a16="http://schemas.microsoft.com/office/drawing/2014/main" id="{364A290D-B7BC-40B4-AB97-0C801BCCE26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32358" y="544"/>
            <a:ext cx="874716" cy="6857455"/>
            <a:chOff x="5632358" y="544"/>
            <a:chExt cx="874716" cy="6857455"/>
          </a:xfrm>
        </p:grpSpPr>
        <p:sp>
          <p:nvSpPr>
            <p:cNvPr id="1034" name="Freeform: Shape 1033">
              <a:extLst>
                <a:ext uri="{FF2B5EF4-FFF2-40B4-BE49-F238E27FC236}">
                  <a16:creationId xmlns:a16="http://schemas.microsoft.com/office/drawing/2014/main" id="{3C60D1EB-842B-4027-9728-E573149266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2640988" y="2991914"/>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8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8"/>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solidFill>
              <a:srgbClr val="FFFFFF"/>
            </a:solidFill>
            <a:ln>
              <a:noFill/>
            </a:ln>
            <a:effectLst>
              <a:outerShdw blurRad="381000" dist="152400" dir="10800000" algn="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35" name="Freeform: Shape 1034">
              <a:extLst>
                <a:ext uri="{FF2B5EF4-FFF2-40B4-BE49-F238E27FC236}">
                  <a16:creationId xmlns:a16="http://schemas.microsoft.com/office/drawing/2014/main" id="{44E103E5-C039-4EA4-843B-AD566B5C96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2640988" y="2991914"/>
              <a:ext cx="6857455" cy="874716"/>
            </a:xfrm>
            <a:custGeom>
              <a:avLst/>
              <a:gdLst>
                <a:gd name="connsiteX0" fmla="*/ 6857455 w 6857455"/>
                <a:gd name="connsiteY0" fmla="*/ 804643 h 874716"/>
                <a:gd name="connsiteX1" fmla="*/ 6857455 w 6857455"/>
                <a:gd name="connsiteY1" fmla="*/ 562246 h 874716"/>
                <a:gd name="connsiteX2" fmla="*/ 6829178 w 6857455"/>
                <a:gd name="connsiteY2" fmla="*/ 551284 h 874716"/>
                <a:gd name="connsiteX3" fmla="*/ 6766024 w 6857455"/>
                <a:gd name="connsiteY3" fmla="*/ 500372 h 874716"/>
                <a:gd name="connsiteX4" fmla="*/ 6734971 w 6857455"/>
                <a:gd name="connsiteY4" fmla="*/ 500944 h 874716"/>
                <a:gd name="connsiteX5" fmla="*/ 6683915 w 6857455"/>
                <a:gd name="connsiteY5" fmla="*/ 507040 h 874716"/>
                <a:gd name="connsiteX6" fmla="*/ 6628860 w 6857455"/>
                <a:gd name="connsiteY6" fmla="*/ 495418 h 874716"/>
                <a:gd name="connsiteX7" fmla="*/ 6588662 w 6857455"/>
                <a:gd name="connsiteY7" fmla="*/ 487227 h 874716"/>
                <a:gd name="connsiteX8" fmla="*/ 6476074 w 6857455"/>
                <a:gd name="connsiteY8" fmla="*/ 511230 h 874716"/>
                <a:gd name="connsiteX9" fmla="*/ 6382345 w 6857455"/>
                <a:gd name="connsiteY9" fmla="*/ 534853 h 874716"/>
                <a:gd name="connsiteX10" fmla="*/ 6369391 w 6857455"/>
                <a:gd name="connsiteY10" fmla="*/ 531615 h 874716"/>
                <a:gd name="connsiteX11" fmla="*/ 6244799 w 6857455"/>
                <a:gd name="connsiteY11" fmla="*/ 512182 h 874716"/>
                <a:gd name="connsiteX12" fmla="*/ 6190315 w 6857455"/>
                <a:gd name="connsiteY12" fmla="*/ 485703 h 874716"/>
                <a:gd name="connsiteX13" fmla="*/ 6115446 w 6857455"/>
                <a:gd name="connsiteY13" fmla="*/ 462270 h 874716"/>
                <a:gd name="connsiteX14" fmla="*/ 6032194 w 6857455"/>
                <a:gd name="connsiteY14" fmla="*/ 434266 h 874716"/>
                <a:gd name="connsiteX15" fmla="*/ 5971042 w 6857455"/>
                <a:gd name="connsiteY15" fmla="*/ 420738 h 874716"/>
                <a:gd name="connsiteX16" fmla="*/ 5880933 w 6857455"/>
                <a:gd name="connsiteY16" fmla="*/ 430646 h 874716"/>
                <a:gd name="connsiteX17" fmla="*/ 5862452 w 6857455"/>
                <a:gd name="connsiteY17" fmla="*/ 438648 h 874716"/>
                <a:gd name="connsiteX18" fmla="*/ 5685283 w 6857455"/>
                <a:gd name="connsiteY18" fmla="*/ 498658 h 874716"/>
                <a:gd name="connsiteX19" fmla="*/ 5567169 w 6857455"/>
                <a:gd name="connsiteY19" fmla="*/ 499420 h 874716"/>
                <a:gd name="connsiteX20" fmla="*/ 5527923 w 6857455"/>
                <a:gd name="connsiteY20" fmla="*/ 490466 h 874716"/>
                <a:gd name="connsiteX21" fmla="*/ 5456292 w 6857455"/>
                <a:gd name="connsiteY21" fmla="*/ 450650 h 874716"/>
                <a:gd name="connsiteX22" fmla="*/ 5424670 w 6857455"/>
                <a:gd name="connsiteY22" fmla="*/ 444934 h 874716"/>
                <a:gd name="connsiteX23" fmla="*/ 5368662 w 6857455"/>
                <a:gd name="connsiteY23" fmla="*/ 441124 h 874716"/>
                <a:gd name="connsiteX24" fmla="*/ 5247118 w 6857455"/>
                <a:gd name="connsiteY24" fmla="*/ 444934 h 874716"/>
                <a:gd name="connsiteX25" fmla="*/ 5088617 w 6857455"/>
                <a:gd name="connsiteY25" fmla="*/ 428742 h 874716"/>
                <a:gd name="connsiteX26" fmla="*/ 5025750 w 6857455"/>
                <a:gd name="connsiteY26" fmla="*/ 433694 h 874716"/>
                <a:gd name="connsiteX27" fmla="*/ 4957930 w 6857455"/>
                <a:gd name="connsiteY27" fmla="*/ 442268 h 874716"/>
                <a:gd name="connsiteX28" fmla="*/ 4938116 w 6857455"/>
                <a:gd name="connsiteY28" fmla="*/ 441886 h 874716"/>
                <a:gd name="connsiteX29" fmla="*/ 4833910 w 6857455"/>
                <a:gd name="connsiteY29" fmla="*/ 421693 h 874716"/>
                <a:gd name="connsiteX30" fmla="*/ 4810095 w 6857455"/>
                <a:gd name="connsiteY30" fmla="*/ 408167 h 874716"/>
                <a:gd name="connsiteX31" fmla="*/ 4747991 w 6857455"/>
                <a:gd name="connsiteY31" fmla="*/ 413691 h 874716"/>
                <a:gd name="connsiteX32" fmla="*/ 4692745 w 6857455"/>
                <a:gd name="connsiteY32" fmla="*/ 435790 h 874716"/>
                <a:gd name="connsiteX33" fmla="*/ 4375933 w 6857455"/>
                <a:gd name="connsiteY33" fmla="*/ 483417 h 874716"/>
                <a:gd name="connsiteX34" fmla="*/ 4185426 w 6857455"/>
                <a:gd name="connsiteY34" fmla="*/ 484179 h 874716"/>
                <a:gd name="connsiteX35" fmla="*/ 4052072 w 6857455"/>
                <a:gd name="connsiteY35" fmla="*/ 505134 h 874716"/>
                <a:gd name="connsiteX36" fmla="*/ 4029973 w 6857455"/>
                <a:gd name="connsiteY36" fmla="*/ 527233 h 874716"/>
                <a:gd name="connsiteX37" fmla="*/ 3948626 w 6857455"/>
                <a:gd name="connsiteY37" fmla="*/ 550666 h 874716"/>
                <a:gd name="connsiteX38" fmla="*/ 3871280 w 6857455"/>
                <a:gd name="connsiteY38" fmla="*/ 502275 h 874716"/>
                <a:gd name="connsiteX39" fmla="*/ 3774312 w 6857455"/>
                <a:gd name="connsiteY39" fmla="*/ 429122 h 874716"/>
                <a:gd name="connsiteX40" fmla="*/ 3721543 w 6857455"/>
                <a:gd name="connsiteY40" fmla="*/ 428552 h 874716"/>
                <a:gd name="connsiteX41" fmla="*/ 3612763 w 6857455"/>
                <a:gd name="connsiteY41" fmla="*/ 414263 h 874716"/>
                <a:gd name="connsiteX42" fmla="*/ 3537323 w 6857455"/>
                <a:gd name="connsiteY42" fmla="*/ 389878 h 874716"/>
                <a:gd name="connsiteX43" fmla="*/ 3431593 w 6857455"/>
                <a:gd name="connsiteY43" fmla="*/ 360921 h 874716"/>
                <a:gd name="connsiteX44" fmla="*/ 3392158 w 6857455"/>
                <a:gd name="connsiteY44" fmla="*/ 345681 h 874716"/>
                <a:gd name="connsiteX45" fmla="*/ 3297856 w 6857455"/>
                <a:gd name="connsiteY45" fmla="*/ 323010 h 874716"/>
                <a:gd name="connsiteX46" fmla="*/ 3219748 w 6857455"/>
                <a:gd name="connsiteY46" fmla="*/ 308151 h 874716"/>
                <a:gd name="connsiteX47" fmla="*/ 3156692 w 6857455"/>
                <a:gd name="connsiteY47" fmla="*/ 261668 h 874716"/>
                <a:gd name="connsiteX48" fmla="*/ 3136497 w 6857455"/>
                <a:gd name="connsiteY48" fmla="*/ 237663 h 874716"/>
                <a:gd name="connsiteX49" fmla="*/ 3119733 w 6857455"/>
                <a:gd name="connsiteY49" fmla="*/ 222233 h 874716"/>
                <a:gd name="connsiteX50" fmla="*/ 3045436 w 6857455"/>
                <a:gd name="connsiteY50" fmla="*/ 131742 h 874716"/>
                <a:gd name="connsiteX51" fmla="*/ 3037054 w 6857455"/>
                <a:gd name="connsiteY51" fmla="*/ 124121 h 874716"/>
                <a:gd name="connsiteX52" fmla="*/ 2936466 w 6857455"/>
                <a:gd name="connsiteY52" fmla="*/ 82400 h 874716"/>
                <a:gd name="connsiteX53" fmla="*/ 2901031 w 6857455"/>
                <a:gd name="connsiteY53" fmla="*/ 59731 h 874716"/>
                <a:gd name="connsiteX54" fmla="*/ 2828259 w 6857455"/>
                <a:gd name="connsiteY54" fmla="*/ 3149 h 874716"/>
                <a:gd name="connsiteX55" fmla="*/ 2799492 w 6857455"/>
                <a:gd name="connsiteY55" fmla="*/ 1245 h 874716"/>
                <a:gd name="connsiteX56" fmla="*/ 2693570 w 6857455"/>
                <a:gd name="connsiteY56" fmla="*/ 35154 h 874716"/>
                <a:gd name="connsiteX57" fmla="*/ 2639847 w 6857455"/>
                <a:gd name="connsiteY57" fmla="*/ 73448 h 874716"/>
                <a:gd name="connsiteX58" fmla="*/ 2621178 w 6857455"/>
                <a:gd name="connsiteY58" fmla="*/ 88688 h 874716"/>
                <a:gd name="connsiteX59" fmla="*/ 2489348 w 6857455"/>
                <a:gd name="connsiteY59" fmla="*/ 72304 h 874716"/>
                <a:gd name="connsiteX60" fmla="*/ 2452580 w 6857455"/>
                <a:gd name="connsiteY60" fmla="*/ 68683 h 874716"/>
                <a:gd name="connsiteX61" fmla="*/ 2326464 w 6857455"/>
                <a:gd name="connsiteY61" fmla="*/ 50395 h 874716"/>
                <a:gd name="connsiteX62" fmla="*/ 2300365 w 6857455"/>
                <a:gd name="connsiteY62" fmla="*/ 54777 h 874716"/>
                <a:gd name="connsiteX63" fmla="*/ 2130434 w 6857455"/>
                <a:gd name="connsiteY63" fmla="*/ 58397 h 874716"/>
                <a:gd name="connsiteX64" fmla="*/ 2118621 w 6857455"/>
                <a:gd name="connsiteY64" fmla="*/ 47919 h 874716"/>
                <a:gd name="connsiteX65" fmla="*/ 2057659 w 6857455"/>
                <a:gd name="connsiteY65" fmla="*/ 16866 h 874716"/>
                <a:gd name="connsiteX66" fmla="*/ 1976314 w 6857455"/>
                <a:gd name="connsiteY66" fmla="*/ 8865 h 874716"/>
                <a:gd name="connsiteX67" fmla="*/ 1961454 w 6857455"/>
                <a:gd name="connsiteY67" fmla="*/ 11724 h 874716"/>
                <a:gd name="connsiteX68" fmla="*/ 1906588 w 6857455"/>
                <a:gd name="connsiteY68" fmla="*/ 30964 h 874716"/>
                <a:gd name="connsiteX69" fmla="*/ 1783330 w 6857455"/>
                <a:gd name="connsiteY69" fmla="*/ 48871 h 874716"/>
                <a:gd name="connsiteX70" fmla="*/ 1759327 w 6857455"/>
                <a:gd name="connsiteY70" fmla="*/ 55349 h 874716"/>
                <a:gd name="connsiteX71" fmla="*/ 1716082 w 6857455"/>
                <a:gd name="connsiteY71" fmla="*/ 65445 h 874716"/>
                <a:gd name="connsiteX72" fmla="*/ 1598920 w 6857455"/>
                <a:gd name="connsiteY72" fmla="*/ 72114 h 874716"/>
                <a:gd name="connsiteX73" fmla="*/ 1542150 w 6857455"/>
                <a:gd name="connsiteY73" fmla="*/ 62207 h 874716"/>
                <a:gd name="connsiteX74" fmla="*/ 1516813 w 6857455"/>
                <a:gd name="connsiteY74" fmla="*/ 62779 h 874716"/>
                <a:gd name="connsiteX75" fmla="*/ 1432228 w 6857455"/>
                <a:gd name="connsiteY75" fmla="*/ 88116 h 874716"/>
                <a:gd name="connsiteX76" fmla="*/ 1224765 w 6857455"/>
                <a:gd name="connsiteY76" fmla="*/ 71924 h 874716"/>
                <a:gd name="connsiteX77" fmla="*/ 1159231 w 6857455"/>
                <a:gd name="connsiteY77" fmla="*/ 58207 h 874716"/>
                <a:gd name="connsiteX78" fmla="*/ 1124370 w 6857455"/>
                <a:gd name="connsiteY78" fmla="*/ 56301 h 874716"/>
                <a:gd name="connsiteX79" fmla="*/ 1075600 w 6857455"/>
                <a:gd name="connsiteY79" fmla="*/ 75542 h 874716"/>
                <a:gd name="connsiteX80" fmla="*/ 986633 w 6857455"/>
                <a:gd name="connsiteY80" fmla="*/ 79162 h 874716"/>
                <a:gd name="connsiteX81" fmla="*/ 861089 w 6857455"/>
                <a:gd name="connsiteY81" fmla="*/ 76304 h 874716"/>
                <a:gd name="connsiteX82" fmla="*/ 759168 w 6857455"/>
                <a:gd name="connsiteY82" fmla="*/ 104689 h 874716"/>
                <a:gd name="connsiteX83" fmla="*/ 723735 w 6857455"/>
                <a:gd name="connsiteY83" fmla="*/ 140696 h 874716"/>
                <a:gd name="connsiteX84" fmla="*/ 647532 w 6857455"/>
                <a:gd name="connsiteY84" fmla="*/ 147934 h 874716"/>
                <a:gd name="connsiteX85" fmla="*/ 552659 w 6857455"/>
                <a:gd name="connsiteY85" fmla="*/ 95926 h 874716"/>
                <a:gd name="connsiteX86" fmla="*/ 541800 w 6857455"/>
                <a:gd name="connsiteY86" fmla="*/ 97640 h 874716"/>
                <a:gd name="connsiteX87" fmla="*/ 375107 w 6857455"/>
                <a:gd name="connsiteY87" fmla="*/ 123169 h 874716"/>
                <a:gd name="connsiteX88" fmla="*/ 273567 w 6857455"/>
                <a:gd name="connsiteY88" fmla="*/ 145458 h 874716"/>
                <a:gd name="connsiteX89" fmla="*/ 264043 w 6857455"/>
                <a:gd name="connsiteY89" fmla="*/ 154792 h 874716"/>
                <a:gd name="connsiteX90" fmla="*/ 169360 w 6857455"/>
                <a:gd name="connsiteY90" fmla="*/ 177273 h 874716"/>
                <a:gd name="connsiteX91" fmla="*/ 89347 w 6857455"/>
                <a:gd name="connsiteY91" fmla="*/ 157460 h 874716"/>
                <a:gd name="connsiteX92" fmla="*/ 34291 w 6857455"/>
                <a:gd name="connsiteY92" fmla="*/ 145268 h 874716"/>
                <a:gd name="connsiteX93" fmla="*/ 0 w 6857455"/>
                <a:gd name="connsiteY93" fmla="*/ 142056 h 874716"/>
                <a:gd name="connsiteX94" fmla="*/ 0 w 6857455"/>
                <a:gd name="connsiteY94" fmla="*/ 849556 h 874716"/>
                <a:gd name="connsiteX95" fmla="*/ 60652 w 6857455"/>
                <a:gd name="connsiteY95" fmla="*/ 844783 h 874716"/>
                <a:gd name="connsiteX96" fmla="*/ 119068 w 6857455"/>
                <a:gd name="connsiteY96" fmla="*/ 827281 h 874716"/>
                <a:gd name="connsiteX97" fmla="*/ 171840 w 6857455"/>
                <a:gd name="connsiteY97" fmla="*/ 804420 h 874716"/>
                <a:gd name="connsiteX98" fmla="*/ 274329 w 6857455"/>
                <a:gd name="connsiteY98" fmla="*/ 794324 h 874716"/>
                <a:gd name="connsiteX99" fmla="*/ 306715 w 6857455"/>
                <a:gd name="connsiteY99" fmla="*/ 788798 h 874716"/>
                <a:gd name="connsiteX100" fmla="*/ 393967 w 6857455"/>
                <a:gd name="connsiteY100" fmla="*/ 765937 h 874716"/>
                <a:gd name="connsiteX101" fmla="*/ 493793 w 6857455"/>
                <a:gd name="connsiteY101" fmla="*/ 725549 h 874716"/>
                <a:gd name="connsiteX102" fmla="*/ 546373 w 6857455"/>
                <a:gd name="connsiteY102" fmla="*/ 740600 h 874716"/>
                <a:gd name="connsiteX103" fmla="*/ 730211 w 6857455"/>
                <a:gd name="connsiteY103" fmla="*/ 698116 h 874716"/>
                <a:gd name="connsiteX104" fmla="*/ 784889 w 6857455"/>
                <a:gd name="connsiteY104" fmla="*/ 676018 h 874716"/>
                <a:gd name="connsiteX105" fmla="*/ 800509 w 6857455"/>
                <a:gd name="connsiteY105" fmla="*/ 661349 h 874716"/>
                <a:gd name="connsiteX106" fmla="*/ 857661 w 6857455"/>
                <a:gd name="connsiteY106" fmla="*/ 626868 h 874716"/>
                <a:gd name="connsiteX107" fmla="*/ 949102 w 6857455"/>
                <a:gd name="connsiteY107" fmla="*/ 614676 h 874716"/>
                <a:gd name="connsiteX108" fmla="*/ 960342 w 6857455"/>
                <a:gd name="connsiteY108" fmla="*/ 607435 h 874716"/>
                <a:gd name="connsiteX109" fmla="*/ 977109 w 6857455"/>
                <a:gd name="connsiteY109" fmla="*/ 595815 h 874716"/>
                <a:gd name="connsiteX110" fmla="*/ 1071218 w 6857455"/>
                <a:gd name="connsiteY110" fmla="*/ 575240 h 874716"/>
                <a:gd name="connsiteX111" fmla="*/ 1091983 w 6857455"/>
                <a:gd name="connsiteY111" fmla="*/ 568764 h 874716"/>
                <a:gd name="connsiteX112" fmla="*/ 1109321 w 6857455"/>
                <a:gd name="connsiteY112" fmla="*/ 557904 h 874716"/>
                <a:gd name="connsiteX113" fmla="*/ 1162279 w 6857455"/>
                <a:gd name="connsiteY113" fmla="*/ 532949 h 874716"/>
                <a:gd name="connsiteX114" fmla="*/ 1206097 w 6857455"/>
                <a:gd name="connsiteY114" fmla="*/ 532187 h 874716"/>
                <a:gd name="connsiteX115" fmla="*/ 1266867 w 6857455"/>
                <a:gd name="connsiteY115" fmla="*/ 518088 h 874716"/>
                <a:gd name="connsiteX116" fmla="*/ 1380219 w 6857455"/>
                <a:gd name="connsiteY116" fmla="*/ 504182 h 874716"/>
                <a:gd name="connsiteX117" fmla="*/ 1403461 w 6857455"/>
                <a:gd name="connsiteY117" fmla="*/ 496180 h 874716"/>
                <a:gd name="connsiteX118" fmla="*/ 1544054 w 6857455"/>
                <a:gd name="connsiteY118" fmla="*/ 458268 h 874716"/>
                <a:gd name="connsiteX119" fmla="*/ 1656644 w 6857455"/>
                <a:gd name="connsiteY119" fmla="*/ 459032 h 874716"/>
                <a:gd name="connsiteX120" fmla="*/ 1665406 w 6857455"/>
                <a:gd name="connsiteY120" fmla="*/ 460747 h 874716"/>
                <a:gd name="connsiteX121" fmla="*/ 1708461 w 6857455"/>
                <a:gd name="connsiteY121" fmla="*/ 473318 h 874716"/>
                <a:gd name="connsiteX122" fmla="*/ 1775140 w 6857455"/>
                <a:gd name="connsiteY122" fmla="*/ 469891 h 874716"/>
                <a:gd name="connsiteX123" fmla="*/ 1821051 w 6857455"/>
                <a:gd name="connsiteY123" fmla="*/ 452554 h 874716"/>
                <a:gd name="connsiteX124" fmla="*/ 1878203 w 6857455"/>
                <a:gd name="connsiteY124" fmla="*/ 451792 h 874716"/>
                <a:gd name="connsiteX125" fmla="*/ 1943547 w 6857455"/>
                <a:gd name="connsiteY125" fmla="*/ 462651 h 874716"/>
                <a:gd name="connsiteX126" fmla="*/ 1972884 w 6857455"/>
                <a:gd name="connsiteY126" fmla="*/ 464937 h 874716"/>
                <a:gd name="connsiteX127" fmla="*/ 2053469 w 6857455"/>
                <a:gd name="connsiteY127" fmla="*/ 487417 h 874716"/>
                <a:gd name="connsiteX128" fmla="*/ 2101477 w 6857455"/>
                <a:gd name="connsiteY128" fmla="*/ 481893 h 874716"/>
                <a:gd name="connsiteX129" fmla="*/ 2148722 w 6857455"/>
                <a:gd name="connsiteY129" fmla="*/ 467033 h 874716"/>
                <a:gd name="connsiteX130" fmla="*/ 2179011 w 6857455"/>
                <a:gd name="connsiteY130" fmla="*/ 452744 h 874716"/>
                <a:gd name="connsiteX131" fmla="*/ 2240165 w 6857455"/>
                <a:gd name="connsiteY131" fmla="*/ 442648 h 874716"/>
                <a:gd name="connsiteX132" fmla="*/ 2251404 w 6857455"/>
                <a:gd name="connsiteY132" fmla="*/ 444172 h 874716"/>
                <a:gd name="connsiteX133" fmla="*/ 2433912 w 6857455"/>
                <a:gd name="connsiteY133" fmla="*/ 456746 h 874716"/>
                <a:gd name="connsiteX134" fmla="*/ 2506302 w 6857455"/>
                <a:gd name="connsiteY134" fmla="*/ 476939 h 874716"/>
                <a:gd name="connsiteX135" fmla="*/ 2521735 w 6857455"/>
                <a:gd name="connsiteY135" fmla="*/ 479415 h 874716"/>
                <a:gd name="connsiteX136" fmla="*/ 2675854 w 6857455"/>
                <a:gd name="connsiteY136" fmla="*/ 502086 h 874716"/>
                <a:gd name="connsiteX137" fmla="*/ 2692998 w 6857455"/>
                <a:gd name="connsiteY137" fmla="*/ 503038 h 874716"/>
                <a:gd name="connsiteX138" fmla="*/ 2740816 w 6857455"/>
                <a:gd name="connsiteY138" fmla="*/ 499037 h 874716"/>
                <a:gd name="connsiteX139" fmla="*/ 2853596 w 6857455"/>
                <a:gd name="connsiteY139" fmla="*/ 540187 h 874716"/>
                <a:gd name="connsiteX140" fmla="*/ 2966565 w 6857455"/>
                <a:gd name="connsiteY140" fmla="*/ 554286 h 874716"/>
                <a:gd name="connsiteX141" fmla="*/ 3028671 w 6857455"/>
                <a:gd name="connsiteY141" fmla="*/ 554094 h 874716"/>
                <a:gd name="connsiteX142" fmla="*/ 3073059 w 6857455"/>
                <a:gd name="connsiteY142" fmla="*/ 564192 h 874716"/>
                <a:gd name="connsiteX143" fmla="*/ 3182219 w 6857455"/>
                <a:gd name="connsiteY143" fmla="*/ 594862 h 874716"/>
                <a:gd name="connsiteX144" fmla="*/ 3233656 w 6857455"/>
                <a:gd name="connsiteY144" fmla="*/ 599625 h 874716"/>
                <a:gd name="connsiteX145" fmla="*/ 3288332 w 6857455"/>
                <a:gd name="connsiteY145" fmla="*/ 609914 h 874716"/>
                <a:gd name="connsiteX146" fmla="*/ 3423591 w 6857455"/>
                <a:gd name="connsiteY146" fmla="*/ 656015 h 874716"/>
                <a:gd name="connsiteX147" fmla="*/ 3534084 w 6857455"/>
                <a:gd name="connsiteY147" fmla="*/ 653349 h 874716"/>
                <a:gd name="connsiteX148" fmla="*/ 3604571 w 6857455"/>
                <a:gd name="connsiteY148" fmla="*/ 653918 h 874716"/>
                <a:gd name="connsiteX149" fmla="*/ 3688586 w 6857455"/>
                <a:gd name="connsiteY149" fmla="*/ 669160 h 874716"/>
                <a:gd name="connsiteX150" fmla="*/ 3757358 w 6857455"/>
                <a:gd name="connsiteY150" fmla="*/ 691450 h 874716"/>
                <a:gd name="connsiteX151" fmla="*/ 3852421 w 6857455"/>
                <a:gd name="connsiteY151" fmla="*/ 709167 h 874716"/>
                <a:gd name="connsiteX152" fmla="*/ 3947104 w 6857455"/>
                <a:gd name="connsiteY152" fmla="*/ 743267 h 874716"/>
                <a:gd name="connsiteX153" fmla="*/ 4013208 w 6857455"/>
                <a:gd name="connsiteY153" fmla="*/ 769367 h 874716"/>
                <a:gd name="connsiteX154" fmla="*/ 4105222 w 6857455"/>
                <a:gd name="connsiteY154" fmla="*/ 792417 h 874716"/>
                <a:gd name="connsiteX155" fmla="*/ 4246006 w 6857455"/>
                <a:gd name="connsiteY155" fmla="*/ 808610 h 874716"/>
                <a:gd name="connsiteX156" fmla="*/ 4310779 w 6857455"/>
                <a:gd name="connsiteY156" fmla="*/ 810326 h 874716"/>
                <a:gd name="connsiteX157" fmla="*/ 4413272 w 6857455"/>
                <a:gd name="connsiteY157" fmla="*/ 848235 h 874716"/>
                <a:gd name="connsiteX158" fmla="*/ 4457087 w 6857455"/>
                <a:gd name="connsiteY158" fmla="*/ 866524 h 874716"/>
                <a:gd name="connsiteX159" fmla="*/ 4496523 w 6857455"/>
                <a:gd name="connsiteY159" fmla="*/ 851284 h 874716"/>
                <a:gd name="connsiteX160" fmla="*/ 4522050 w 6857455"/>
                <a:gd name="connsiteY160" fmla="*/ 833757 h 874716"/>
                <a:gd name="connsiteX161" fmla="*/ 4602824 w 6857455"/>
                <a:gd name="connsiteY161" fmla="*/ 848618 h 874716"/>
                <a:gd name="connsiteX162" fmla="*/ 4688553 w 6857455"/>
                <a:gd name="connsiteY162" fmla="*/ 864238 h 874716"/>
                <a:gd name="connsiteX163" fmla="*/ 4749895 w 6857455"/>
                <a:gd name="connsiteY163" fmla="*/ 874716 h 874716"/>
                <a:gd name="connsiteX164" fmla="*/ 4826480 w 6857455"/>
                <a:gd name="connsiteY164" fmla="*/ 866334 h 874716"/>
                <a:gd name="connsiteX165" fmla="*/ 4886870 w 6857455"/>
                <a:gd name="connsiteY165" fmla="*/ 862906 h 874716"/>
                <a:gd name="connsiteX166" fmla="*/ 4935639 w 6857455"/>
                <a:gd name="connsiteY166" fmla="*/ 853190 h 874716"/>
                <a:gd name="connsiteX167" fmla="*/ 4952784 w 6857455"/>
                <a:gd name="connsiteY167" fmla="*/ 847473 h 874716"/>
                <a:gd name="connsiteX168" fmla="*/ 5088617 w 6857455"/>
                <a:gd name="connsiteY168" fmla="*/ 802896 h 874716"/>
                <a:gd name="connsiteX169" fmla="*/ 5233781 w 6857455"/>
                <a:gd name="connsiteY169" fmla="*/ 767271 h 874716"/>
                <a:gd name="connsiteX170" fmla="*/ 5327893 w 6857455"/>
                <a:gd name="connsiteY170" fmla="*/ 789752 h 874716"/>
                <a:gd name="connsiteX171" fmla="*/ 5362946 w 6857455"/>
                <a:gd name="connsiteY171" fmla="*/ 789370 h 874716"/>
                <a:gd name="connsiteX172" fmla="*/ 5524115 w 6857455"/>
                <a:gd name="connsiteY172" fmla="*/ 794514 h 874716"/>
                <a:gd name="connsiteX173" fmla="*/ 5552500 w 6857455"/>
                <a:gd name="connsiteY173" fmla="*/ 800038 h 874716"/>
                <a:gd name="connsiteX174" fmla="*/ 5705857 w 6857455"/>
                <a:gd name="connsiteY174" fmla="*/ 777367 h 874716"/>
                <a:gd name="connsiteX175" fmla="*/ 5761485 w 6857455"/>
                <a:gd name="connsiteY175" fmla="*/ 773557 h 874716"/>
                <a:gd name="connsiteX176" fmla="*/ 5812731 w 6857455"/>
                <a:gd name="connsiteY176" fmla="*/ 767271 h 874716"/>
                <a:gd name="connsiteX177" fmla="*/ 5884361 w 6857455"/>
                <a:gd name="connsiteY177" fmla="*/ 765747 h 874716"/>
                <a:gd name="connsiteX178" fmla="*/ 5958660 w 6857455"/>
                <a:gd name="connsiteY178" fmla="*/ 768605 h 874716"/>
                <a:gd name="connsiteX179" fmla="*/ 6041528 w 6857455"/>
                <a:gd name="connsiteY179" fmla="*/ 768033 h 874716"/>
                <a:gd name="connsiteX180" fmla="*/ 6074297 w 6857455"/>
                <a:gd name="connsiteY180" fmla="*/ 763081 h 874716"/>
                <a:gd name="connsiteX181" fmla="*/ 6162880 w 6857455"/>
                <a:gd name="connsiteY181" fmla="*/ 766509 h 874716"/>
                <a:gd name="connsiteX182" fmla="*/ 6209364 w 6857455"/>
                <a:gd name="connsiteY182" fmla="*/ 760795 h 874716"/>
                <a:gd name="connsiteX183" fmla="*/ 6285948 w 6857455"/>
                <a:gd name="connsiteY183" fmla="*/ 759651 h 874716"/>
                <a:gd name="connsiteX184" fmla="*/ 6310905 w 6857455"/>
                <a:gd name="connsiteY184" fmla="*/ 758316 h 874716"/>
                <a:gd name="connsiteX185" fmla="*/ 6333194 w 6857455"/>
                <a:gd name="connsiteY185" fmla="*/ 757554 h 874716"/>
                <a:gd name="connsiteX186" fmla="*/ 6409586 w 6857455"/>
                <a:gd name="connsiteY186" fmla="*/ 773177 h 874716"/>
                <a:gd name="connsiteX187" fmla="*/ 6477407 w 6857455"/>
                <a:gd name="connsiteY187" fmla="*/ 774129 h 874716"/>
                <a:gd name="connsiteX188" fmla="*/ 6596283 w 6857455"/>
                <a:gd name="connsiteY188" fmla="*/ 786703 h 874716"/>
                <a:gd name="connsiteX189" fmla="*/ 6622573 w 6857455"/>
                <a:gd name="connsiteY189" fmla="*/ 782321 h 874716"/>
                <a:gd name="connsiteX190" fmla="*/ 6704872 w 6857455"/>
                <a:gd name="connsiteY190" fmla="*/ 780607 h 874716"/>
                <a:gd name="connsiteX191" fmla="*/ 6751738 w 6857455"/>
                <a:gd name="connsiteY191" fmla="*/ 779273 h 874716"/>
                <a:gd name="connsiteX192" fmla="*/ 6809650 w 6857455"/>
                <a:gd name="connsiteY192" fmla="*/ 788417 h 874716"/>
                <a:gd name="connsiteX193" fmla="*/ 6832976 w 6857455"/>
                <a:gd name="connsiteY193" fmla="*/ 800428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6857455" h="874716">
                  <a:moveTo>
                    <a:pt x="6857455" y="804643"/>
                  </a:moveTo>
                  <a:lnTo>
                    <a:pt x="6857455" y="562246"/>
                  </a:lnTo>
                  <a:lnTo>
                    <a:pt x="6829178" y="551284"/>
                  </a:lnTo>
                  <a:cubicBezTo>
                    <a:pt x="6805745" y="539044"/>
                    <a:pt x="6784885" y="521708"/>
                    <a:pt x="6766024" y="500372"/>
                  </a:cubicBezTo>
                  <a:cubicBezTo>
                    <a:pt x="6755166" y="488179"/>
                    <a:pt x="6746784" y="486845"/>
                    <a:pt x="6734971" y="500944"/>
                  </a:cubicBezTo>
                  <a:cubicBezTo>
                    <a:pt x="6721257" y="517326"/>
                    <a:pt x="6701634" y="510850"/>
                    <a:pt x="6683915" y="507040"/>
                  </a:cubicBezTo>
                  <a:cubicBezTo>
                    <a:pt x="6665629" y="503230"/>
                    <a:pt x="6647148" y="499228"/>
                    <a:pt x="6628860" y="495418"/>
                  </a:cubicBezTo>
                  <a:cubicBezTo>
                    <a:pt x="6615335" y="492752"/>
                    <a:pt x="6601999" y="490466"/>
                    <a:pt x="6588662" y="487227"/>
                  </a:cubicBezTo>
                  <a:cubicBezTo>
                    <a:pt x="6547133" y="477129"/>
                    <a:pt x="6509794" y="480177"/>
                    <a:pt x="6476074" y="511230"/>
                  </a:cubicBezTo>
                  <a:cubicBezTo>
                    <a:pt x="6450356" y="535043"/>
                    <a:pt x="6417399" y="542093"/>
                    <a:pt x="6382345" y="534853"/>
                  </a:cubicBezTo>
                  <a:cubicBezTo>
                    <a:pt x="6377963" y="533901"/>
                    <a:pt x="6372439" y="530091"/>
                    <a:pt x="6369391" y="531615"/>
                  </a:cubicBezTo>
                  <a:cubicBezTo>
                    <a:pt x="6323479" y="553904"/>
                    <a:pt x="6287092" y="514658"/>
                    <a:pt x="6244799" y="512182"/>
                  </a:cubicBezTo>
                  <a:cubicBezTo>
                    <a:pt x="6226130" y="511040"/>
                    <a:pt x="6207079" y="496942"/>
                    <a:pt x="6190315" y="485703"/>
                  </a:cubicBezTo>
                  <a:cubicBezTo>
                    <a:pt x="6167262" y="470271"/>
                    <a:pt x="6146687" y="455412"/>
                    <a:pt x="6115446" y="462270"/>
                  </a:cubicBezTo>
                  <a:cubicBezTo>
                    <a:pt x="6084203" y="469319"/>
                    <a:pt x="6055627" y="456364"/>
                    <a:pt x="6032194" y="434266"/>
                  </a:cubicBezTo>
                  <a:cubicBezTo>
                    <a:pt x="6014287" y="417501"/>
                    <a:pt x="5994665" y="415977"/>
                    <a:pt x="5971042" y="420738"/>
                  </a:cubicBezTo>
                  <a:cubicBezTo>
                    <a:pt x="5941513" y="426645"/>
                    <a:pt x="5910842" y="427027"/>
                    <a:pt x="5880933" y="430646"/>
                  </a:cubicBezTo>
                  <a:cubicBezTo>
                    <a:pt x="5874454" y="431408"/>
                    <a:pt x="5866265" y="434076"/>
                    <a:pt x="5862452" y="438648"/>
                  </a:cubicBezTo>
                  <a:cubicBezTo>
                    <a:pt x="5815779" y="495418"/>
                    <a:pt x="5750055" y="495990"/>
                    <a:pt x="5685283" y="498658"/>
                  </a:cubicBezTo>
                  <a:cubicBezTo>
                    <a:pt x="5646039" y="500372"/>
                    <a:pt x="5606604" y="500372"/>
                    <a:pt x="5567169" y="499420"/>
                  </a:cubicBezTo>
                  <a:cubicBezTo>
                    <a:pt x="5553832" y="499228"/>
                    <a:pt x="5539736" y="496180"/>
                    <a:pt x="5527923" y="490466"/>
                  </a:cubicBezTo>
                  <a:cubicBezTo>
                    <a:pt x="5503348" y="478463"/>
                    <a:pt x="5480680" y="462843"/>
                    <a:pt x="5456292" y="450650"/>
                  </a:cubicBezTo>
                  <a:cubicBezTo>
                    <a:pt x="5447151" y="445886"/>
                    <a:pt x="5435338" y="445696"/>
                    <a:pt x="5424670" y="444934"/>
                  </a:cubicBezTo>
                  <a:cubicBezTo>
                    <a:pt x="5405809" y="443410"/>
                    <a:pt x="5384854" y="447982"/>
                    <a:pt x="5368662" y="441124"/>
                  </a:cubicBezTo>
                  <a:cubicBezTo>
                    <a:pt x="5326559" y="423407"/>
                    <a:pt x="5287123" y="427407"/>
                    <a:pt x="5247118" y="444934"/>
                  </a:cubicBezTo>
                  <a:cubicBezTo>
                    <a:pt x="5191108" y="469509"/>
                    <a:pt x="5138148" y="467605"/>
                    <a:pt x="5088617" y="428742"/>
                  </a:cubicBezTo>
                  <a:cubicBezTo>
                    <a:pt x="5066328" y="411215"/>
                    <a:pt x="5044609" y="419596"/>
                    <a:pt x="5025750" y="433694"/>
                  </a:cubicBezTo>
                  <a:cubicBezTo>
                    <a:pt x="5004032" y="450078"/>
                    <a:pt x="4982885" y="454268"/>
                    <a:pt x="4957930" y="442268"/>
                  </a:cubicBezTo>
                  <a:cubicBezTo>
                    <a:pt x="4952404" y="439600"/>
                    <a:pt x="4944594" y="440933"/>
                    <a:pt x="4938116" y="441886"/>
                  </a:cubicBezTo>
                  <a:cubicBezTo>
                    <a:pt x="4901158" y="446648"/>
                    <a:pt x="4864009" y="454650"/>
                    <a:pt x="4833910" y="421693"/>
                  </a:cubicBezTo>
                  <a:cubicBezTo>
                    <a:pt x="4828004" y="415214"/>
                    <a:pt x="4818097" y="412549"/>
                    <a:pt x="4810095" y="408167"/>
                  </a:cubicBezTo>
                  <a:cubicBezTo>
                    <a:pt x="4776566" y="390258"/>
                    <a:pt x="4777900" y="391974"/>
                    <a:pt x="4747991" y="413691"/>
                  </a:cubicBezTo>
                  <a:cubicBezTo>
                    <a:pt x="4732369" y="425121"/>
                    <a:pt x="4710842" y="436742"/>
                    <a:pt x="4692745" y="435790"/>
                  </a:cubicBezTo>
                  <a:cubicBezTo>
                    <a:pt x="4583584" y="430075"/>
                    <a:pt x="4479758" y="457508"/>
                    <a:pt x="4375933" y="483417"/>
                  </a:cubicBezTo>
                  <a:cubicBezTo>
                    <a:pt x="4311923" y="499420"/>
                    <a:pt x="4249436" y="500372"/>
                    <a:pt x="4185426" y="484179"/>
                  </a:cubicBezTo>
                  <a:cubicBezTo>
                    <a:pt x="4139133" y="472367"/>
                    <a:pt x="4095315" y="491800"/>
                    <a:pt x="4052072" y="505134"/>
                  </a:cubicBezTo>
                  <a:cubicBezTo>
                    <a:pt x="4043117" y="507799"/>
                    <a:pt x="4034735" y="518278"/>
                    <a:pt x="4029973" y="527233"/>
                  </a:cubicBezTo>
                  <a:cubicBezTo>
                    <a:pt x="4012826" y="558858"/>
                    <a:pt x="3984441" y="563810"/>
                    <a:pt x="3948626" y="550666"/>
                  </a:cubicBezTo>
                  <a:cubicBezTo>
                    <a:pt x="3920241" y="540377"/>
                    <a:pt x="3894332" y="526661"/>
                    <a:pt x="3871280" y="502275"/>
                  </a:cubicBezTo>
                  <a:cubicBezTo>
                    <a:pt x="3844229" y="473701"/>
                    <a:pt x="3816224" y="441124"/>
                    <a:pt x="3774312" y="429122"/>
                  </a:cubicBezTo>
                  <a:cubicBezTo>
                    <a:pt x="3756214" y="423979"/>
                    <a:pt x="3740593" y="423217"/>
                    <a:pt x="3721543" y="428552"/>
                  </a:cubicBezTo>
                  <a:cubicBezTo>
                    <a:pt x="3684583" y="438837"/>
                    <a:pt x="3647436" y="446078"/>
                    <a:pt x="3612763" y="414263"/>
                  </a:cubicBezTo>
                  <a:cubicBezTo>
                    <a:pt x="3593712" y="396736"/>
                    <a:pt x="3567994" y="385496"/>
                    <a:pt x="3537323" y="389878"/>
                  </a:cubicBezTo>
                  <a:cubicBezTo>
                    <a:pt x="3499031" y="395402"/>
                    <a:pt x="3464168" y="381496"/>
                    <a:pt x="3431593" y="360921"/>
                  </a:cubicBezTo>
                  <a:cubicBezTo>
                    <a:pt x="3419971" y="353491"/>
                    <a:pt x="3405682" y="349301"/>
                    <a:pt x="3392158" y="345681"/>
                  </a:cubicBezTo>
                  <a:cubicBezTo>
                    <a:pt x="3360915" y="337298"/>
                    <a:pt x="3329480" y="329868"/>
                    <a:pt x="3297856" y="323010"/>
                  </a:cubicBezTo>
                  <a:cubicBezTo>
                    <a:pt x="3271948" y="317296"/>
                    <a:pt x="3245849" y="313104"/>
                    <a:pt x="3219748" y="308151"/>
                  </a:cubicBezTo>
                  <a:cubicBezTo>
                    <a:pt x="3191173" y="302817"/>
                    <a:pt x="3168502" y="290433"/>
                    <a:pt x="3156692" y="261668"/>
                  </a:cubicBezTo>
                  <a:cubicBezTo>
                    <a:pt x="3152882" y="252524"/>
                    <a:pt x="3143737" y="245283"/>
                    <a:pt x="3136497" y="237663"/>
                  </a:cubicBezTo>
                  <a:cubicBezTo>
                    <a:pt x="3131355" y="232139"/>
                    <a:pt x="3124495" y="227947"/>
                    <a:pt x="3119733" y="222233"/>
                  </a:cubicBezTo>
                  <a:cubicBezTo>
                    <a:pt x="3094776" y="192132"/>
                    <a:pt x="3070201" y="161843"/>
                    <a:pt x="3045436" y="131742"/>
                  </a:cubicBezTo>
                  <a:cubicBezTo>
                    <a:pt x="3042958" y="128884"/>
                    <a:pt x="3040292" y="125455"/>
                    <a:pt x="3037054" y="124121"/>
                  </a:cubicBezTo>
                  <a:cubicBezTo>
                    <a:pt x="3003525" y="110215"/>
                    <a:pt x="2969614" y="97070"/>
                    <a:pt x="2936466" y="82400"/>
                  </a:cubicBezTo>
                  <a:cubicBezTo>
                    <a:pt x="2923702" y="76686"/>
                    <a:pt x="2910558" y="69637"/>
                    <a:pt x="2901031" y="59731"/>
                  </a:cubicBezTo>
                  <a:cubicBezTo>
                    <a:pt x="2879314" y="37250"/>
                    <a:pt x="2859502" y="12866"/>
                    <a:pt x="2828259" y="3149"/>
                  </a:cubicBezTo>
                  <a:cubicBezTo>
                    <a:pt x="2819114" y="293"/>
                    <a:pt x="2808256" y="-1231"/>
                    <a:pt x="2799492" y="1245"/>
                  </a:cubicBezTo>
                  <a:cubicBezTo>
                    <a:pt x="2763867" y="11532"/>
                    <a:pt x="2729005" y="24296"/>
                    <a:pt x="2693570" y="35154"/>
                  </a:cubicBezTo>
                  <a:cubicBezTo>
                    <a:pt x="2671092" y="41823"/>
                    <a:pt x="2650707" y="49825"/>
                    <a:pt x="2639847" y="73448"/>
                  </a:cubicBezTo>
                  <a:cubicBezTo>
                    <a:pt x="2636801" y="80114"/>
                    <a:pt x="2628226" y="87354"/>
                    <a:pt x="2621178" y="88688"/>
                  </a:cubicBezTo>
                  <a:cubicBezTo>
                    <a:pt x="2575839" y="97260"/>
                    <a:pt x="2531069" y="101451"/>
                    <a:pt x="2489348" y="72304"/>
                  </a:cubicBezTo>
                  <a:cubicBezTo>
                    <a:pt x="2480585" y="66017"/>
                    <a:pt x="2464201" y="66017"/>
                    <a:pt x="2452580" y="68683"/>
                  </a:cubicBezTo>
                  <a:cubicBezTo>
                    <a:pt x="2407811" y="78590"/>
                    <a:pt x="2365328" y="82020"/>
                    <a:pt x="2326464" y="50395"/>
                  </a:cubicBezTo>
                  <a:cubicBezTo>
                    <a:pt x="2321892" y="46585"/>
                    <a:pt x="2307224" y="50015"/>
                    <a:pt x="2300365" y="54777"/>
                  </a:cubicBezTo>
                  <a:cubicBezTo>
                    <a:pt x="2234259" y="101261"/>
                    <a:pt x="2198064" y="102405"/>
                    <a:pt x="2130434" y="58397"/>
                  </a:cubicBezTo>
                  <a:cubicBezTo>
                    <a:pt x="2126052" y="55539"/>
                    <a:pt x="2120337" y="52301"/>
                    <a:pt x="2118621" y="47919"/>
                  </a:cubicBezTo>
                  <a:cubicBezTo>
                    <a:pt x="2107001" y="19914"/>
                    <a:pt x="2082236" y="19152"/>
                    <a:pt x="2057659" y="16866"/>
                  </a:cubicBezTo>
                  <a:cubicBezTo>
                    <a:pt x="2030608" y="14390"/>
                    <a:pt x="2003555" y="11152"/>
                    <a:pt x="1976314" y="8865"/>
                  </a:cubicBezTo>
                  <a:cubicBezTo>
                    <a:pt x="1971550" y="8483"/>
                    <a:pt x="1966216" y="10007"/>
                    <a:pt x="1961454" y="11724"/>
                  </a:cubicBezTo>
                  <a:cubicBezTo>
                    <a:pt x="1943165" y="18010"/>
                    <a:pt x="1925449" y="27154"/>
                    <a:pt x="1906588" y="30964"/>
                  </a:cubicBezTo>
                  <a:cubicBezTo>
                    <a:pt x="1865821" y="39156"/>
                    <a:pt x="1826385" y="55539"/>
                    <a:pt x="1783330" y="48871"/>
                  </a:cubicBezTo>
                  <a:cubicBezTo>
                    <a:pt x="1775902" y="47729"/>
                    <a:pt x="1767327" y="53253"/>
                    <a:pt x="1759327" y="55349"/>
                  </a:cubicBezTo>
                  <a:cubicBezTo>
                    <a:pt x="1744849" y="58969"/>
                    <a:pt x="1730750" y="64111"/>
                    <a:pt x="1716082" y="65445"/>
                  </a:cubicBezTo>
                  <a:cubicBezTo>
                    <a:pt x="1677218" y="68875"/>
                    <a:pt x="1637975" y="71924"/>
                    <a:pt x="1598920" y="72114"/>
                  </a:cubicBezTo>
                  <a:cubicBezTo>
                    <a:pt x="1580061" y="72304"/>
                    <a:pt x="1561201" y="65065"/>
                    <a:pt x="1542150" y="62207"/>
                  </a:cubicBezTo>
                  <a:cubicBezTo>
                    <a:pt x="1533578" y="60873"/>
                    <a:pt x="1519669" y="58587"/>
                    <a:pt x="1516813" y="62779"/>
                  </a:cubicBezTo>
                  <a:cubicBezTo>
                    <a:pt x="1494714" y="94592"/>
                    <a:pt x="1463661" y="88496"/>
                    <a:pt x="1432228" y="88116"/>
                  </a:cubicBezTo>
                  <a:cubicBezTo>
                    <a:pt x="1362884" y="87354"/>
                    <a:pt x="1295826" y="60493"/>
                    <a:pt x="1224765" y="71924"/>
                  </a:cubicBezTo>
                  <a:cubicBezTo>
                    <a:pt x="1204191" y="75162"/>
                    <a:pt x="1181330" y="62397"/>
                    <a:pt x="1159231" y="58207"/>
                  </a:cubicBezTo>
                  <a:cubicBezTo>
                    <a:pt x="1147801" y="56111"/>
                    <a:pt x="1135228" y="53633"/>
                    <a:pt x="1124370" y="56301"/>
                  </a:cubicBezTo>
                  <a:cubicBezTo>
                    <a:pt x="1107605" y="60493"/>
                    <a:pt x="1091411" y="68113"/>
                    <a:pt x="1075600" y="75542"/>
                  </a:cubicBezTo>
                  <a:cubicBezTo>
                    <a:pt x="1046261" y="89258"/>
                    <a:pt x="1016162" y="89258"/>
                    <a:pt x="986633" y="79162"/>
                  </a:cubicBezTo>
                  <a:cubicBezTo>
                    <a:pt x="944722" y="64873"/>
                    <a:pt x="903193" y="64873"/>
                    <a:pt x="861089" y="76304"/>
                  </a:cubicBezTo>
                  <a:cubicBezTo>
                    <a:pt x="826990" y="85638"/>
                    <a:pt x="791935" y="92116"/>
                    <a:pt x="759168" y="104689"/>
                  </a:cubicBezTo>
                  <a:cubicBezTo>
                    <a:pt x="744689" y="110215"/>
                    <a:pt x="732497" y="126597"/>
                    <a:pt x="723735" y="140696"/>
                  </a:cubicBezTo>
                  <a:cubicBezTo>
                    <a:pt x="706018" y="169271"/>
                    <a:pt x="674013" y="169081"/>
                    <a:pt x="647532" y="147934"/>
                  </a:cubicBezTo>
                  <a:cubicBezTo>
                    <a:pt x="619717" y="125645"/>
                    <a:pt x="584664" y="112501"/>
                    <a:pt x="552659" y="95926"/>
                  </a:cubicBezTo>
                  <a:cubicBezTo>
                    <a:pt x="549993" y="94592"/>
                    <a:pt x="545039" y="96116"/>
                    <a:pt x="541800" y="97640"/>
                  </a:cubicBezTo>
                  <a:cubicBezTo>
                    <a:pt x="488649" y="122407"/>
                    <a:pt x="433593" y="126979"/>
                    <a:pt x="375107" y="123169"/>
                  </a:cubicBezTo>
                  <a:cubicBezTo>
                    <a:pt x="341960" y="121073"/>
                    <a:pt x="307289" y="137076"/>
                    <a:pt x="273567" y="145458"/>
                  </a:cubicBezTo>
                  <a:cubicBezTo>
                    <a:pt x="269757" y="146410"/>
                    <a:pt x="266519" y="151174"/>
                    <a:pt x="264043" y="154792"/>
                  </a:cubicBezTo>
                  <a:cubicBezTo>
                    <a:pt x="240228" y="190800"/>
                    <a:pt x="208223" y="200706"/>
                    <a:pt x="169360" y="177273"/>
                  </a:cubicBezTo>
                  <a:cubicBezTo>
                    <a:pt x="143643" y="161651"/>
                    <a:pt x="118114" y="158032"/>
                    <a:pt x="89347" y="157460"/>
                  </a:cubicBezTo>
                  <a:cubicBezTo>
                    <a:pt x="71059" y="157078"/>
                    <a:pt x="52962" y="147934"/>
                    <a:pt x="34291" y="145268"/>
                  </a:cubicBezTo>
                  <a:lnTo>
                    <a:pt x="0" y="142056"/>
                  </a:lnTo>
                  <a:lnTo>
                    <a:pt x="0" y="849556"/>
                  </a:lnTo>
                  <a:lnTo>
                    <a:pt x="60652" y="844783"/>
                  </a:lnTo>
                  <a:cubicBezTo>
                    <a:pt x="80251" y="839473"/>
                    <a:pt x="99446" y="832043"/>
                    <a:pt x="119068" y="827281"/>
                  </a:cubicBezTo>
                  <a:cubicBezTo>
                    <a:pt x="137355" y="822899"/>
                    <a:pt x="154501" y="812802"/>
                    <a:pt x="171840" y="804420"/>
                  </a:cubicBezTo>
                  <a:cubicBezTo>
                    <a:pt x="204985" y="788417"/>
                    <a:pt x="240420" y="798514"/>
                    <a:pt x="274329" y="794324"/>
                  </a:cubicBezTo>
                  <a:cubicBezTo>
                    <a:pt x="285188" y="792990"/>
                    <a:pt x="296046" y="791466"/>
                    <a:pt x="306715" y="788798"/>
                  </a:cubicBezTo>
                  <a:cubicBezTo>
                    <a:pt x="335864" y="781749"/>
                    <a:pt x="365583" y="775653"/>
                    <a:pt x="393967" y="765937"/>
                  </a:cubicBezTo>
                  <a:cubicBezTo>
                    <a:pt x="426165" y="755078"/>
                    <a:pt x="457028" y="740600"/>
                    <a:pt x="493793" y="725549"/>
                  </a:cubicBezTo>
                  <a:cubicBezTo>
                    <a:pt x="506557" y="729360"/>
                    <a:pt x="526180" y="739648"/>
                    <a:pt x="546373" y="740600"/>
                  </a:cubicBezTo>
                  <a:cubicBezTo>
                    <a:pt x="611337" y="743838"/>
                    <a:pt x="672107" y="726121"/>
                    <a:pt x="730211" y="698116"/>
                  </a:cubicBezTo>
                  <a:cubicBezTo>
                    <a:pt x="747927" y="689734"/>
                    <a:pt x="766980" y="684210"/>
                    <a:pt x="784889" y="676018"/>
                  </a:cubicBezTo>
                  <a:cubicBezTo>
                    <a:pt x="791173" y="673161"/>
                    <a:pt x="799365" y="667065"/>
                    <a:pt x="800509" y="661349"/>
                  </a:cubicBezTo>
                  <a:cubicBezTo>
                    <a:pt x="807175" y="628201"/>
                    <a:pt x="831942" y="628772"/>
                    <a:pt x="857661" y="626868"/>
                  </a:cubicBezTo>
                  <a:cubicBezTo>
                    <a:pt x="888332" y="624582"/>
                    <a:pt x="918621" y="619248"/>
                    <a:pt x="949102" y="614676"/>
                  </a:cubicBezTo>
                  <a:cubicBezTo>
                    <a:pt x="953104" y="614104"/>
                    <a:pt x="956722" y="610104"/>
                    <a:pt x="960342" y="607435"/>
                  </a:cubicBezTo>
                  <a:cubicBezTo>
                    <a:pt x="965867" y="603435"/>
                    <a:pt x="971011" y="597339"/>
                    <a:pt x="977109" y="595815"/>
                  </a:cubicBezTo>
                  <a:cubicBezTo>
                    <a:pt x="1008350" y="588385"/>
                    <a:pt x="1039783" y="582099"/>
                    <a:pt x="1071218" y="575240"/>
                  </a:cubicBezTo>
                  <a:cubicBezTo>
                    <a:pt x="1078266" y="573716"/>
                    <a:pt x="1085505" y="571812"/>
                    <a:pt x="1091983" y="568764"/>
                  </a:cubicBezTo>
                  <a:cubicBezTo>
                    <a:pt x="1098079" y="565906"/>
                    <a:pt x="1103223" y="560952"/>
                    <a:pt x="1109321" y="557904"/>
                  </a:cubicBezTo>
                  <a:cubicBezTo>
                    <a:pt x="1125892" y="549714"/>
                    <a:pt x="1142851" y="542093"/>
                    <a:pt x="1162279" y="532949"/>
                  </a:cubicBezTo>
                  <a:cubicBezTo>
                    <a:pt x="1173138" y="550094"/>
                    <a:pt x="1187810" y="540377"/>
                    <a:pt x="1206097" y="532187"/>
                  </a:cubicBezTo>
                  <a:cubicBezTo>
                    <a:pt x="1224765" y="523805"/>
                    <a:pt x="1246292" y="521137"/>
                    <a:pt x="1266867" y="518088"/>
                  </a:cubicBezTo>
                  <a:cubicBezTo>
                    <a:pt x="1304588" y="512564"/>
                    <a:pt x="1342499" y="509134"/>
                    <a:pt x="1380219" y="504182"/>
                  </a:cubicBezTo>
                  <a:cubicBezTo>
                    <a:pt x="1388221" y="503038"/>
                    <a:pt x="1397365" y="500944"/>
                    <a:pt x="1403461" y="496180"/>
                  </a:cubicBezTo>
                  <a:cubicBezTo>
                    <a:pt x="1445181" y="464175"/>
                    <a:pt x="1495858" y="455222"/>
                    <a:pt x="1544054" y="458268"/>
                  </a:cubicBezTo>
                  <a:cubicBezTo>
                    <a:pt x="1581965" y="460557"/>
                    <a:pt x="1619114" y="462270"/>
                    <a:pt x="1656644" y="459032"/>
                  </a:cubicBezTo>
                  <a:cubicBezTo>
                    <a:pt x="1659502" y="458841"/>
                    <a:pt x="1663312" y="459223"/>
                    <a:pt x="1665406" y="460747"/>
                  </a:cubicBezTo>
                  <a:cubicBezTo>
                    <a:pt x="1678360" y="470843"/>
                    <a:pt x="1691887" y="471605"/>
                    <a:pt x="1708461" y="473318"/>
                  </a:cubicBezTo>
                  <a:cubicBezTo>
                    <a:pt x="1731894" y="475797"/>
                    <a:pt x="1753421" y="474081"/>
                    <a:pt x="1775140" y="469891"/>
                  </a:cubicBezTo>
                  <a:cubicBezTo>
                    <a:pt x="1790952" y="466843"/>
                    <a:pt x="1806953" y="460557"/>
                    <a:pt x="1821051" y="452554"/>
                  </a:cubicBezTo>
                  <a:cubicBezTo>
                    <a:pt x="1840672" y="441314"/>
                    <a:pt x="1859535" y="436934"/>
                    <a:pt x="1878203" y="451792"/>
                  </a:cubicBezTo>
                  <a:cubicBezTo>
                    <a:pt x="1898396" y="467605"/>
                    <a:pt x="1921257" y="462081"/>
                    <a:pt x="1943547" y="462651"/>
                  </a:cubicBezTo>
                  <a:cubicBezTo>
                    <a:pt x="1953262" y="462843"/>
                    <a:pt x="1963550" y="462461"/>
                    <a:pt x="1972884" y="464937"/>
                  </a:cubicBezTo>
                  <a:cubicBezTo>
                    <a:pt x="1999935" y="471987"/>
                    <a:pt x="2026036" y="482655"/>
                    <a:pt x="2053469" y="487417"/>
                  </a:cubicBezTo>
                  <a:cubicBezTo>
                    <a:pt x="2068710" y="490084"/>
                    <a:pt x="2085664" y="485321"/>
                    <a:pt x="2101477" y="481893"/>
                  </a:cubicBezTo>
                  <a:cubicBezTo>
                    <a:pt x="2117479" y="478273"/>
                    <a:pt x="2133290" y="472749"/>
                    <a:pt x="2148722" y="467033"/>
                  </a:cubicBezTo>
                  <a:cubicBezTo>
                    <a:pt x="2159199" y="463223"/>
                    <a:pt x="2170629" y="459603"/>
                    <a:pt x="2179011" y="452744"/>
                  </a:cubicBezTo>
                  <a:cubicBezTo>
                    <a:pt x="2198064" y="437124"/>
                    <a:pt x="2217685" y="434455"/>
                    <a:pt x="2240165" y="442648"/>
                  </a:cubicBezTo>
                  <a:cubicBezTo>
                    <a:pt x="2243593" y="443982"/>
                    <a:pt x="2247594" y="443982"/>
                    <a:pt x="2251404" y="444172"/>
                  </a:cubicBezTo>
                  <a:cubicBezTo>
                    <a:pt x="2312370" y="448172"/>
                    <a:pt x="2373330" y="450650"/>
                    <a:pt x="2433912" y="456746"/>
                  </a:cubicBezTo>
                  <a:cubicBezTo>
                    <a:pt x="2458485" y="459223"/>
                    <a:pt x="2482107" y="470081"/>
                    <a:pt x="2506302" y="476939"/>
                  </a:cubicBezTo>
                  <a:cubicBezTo>
                    <a:pt x="2511256" y="478273"/>
                    <a:pt x="2516783" y="480369"/>
                    <a:pt x="2521735" y="479415"/>
                  </a:cubicBezTo>
                  <a:cubicBezTo>
                    <a:pt x="2575647" y="469891"/>
                    <a:pt x="2626132" y="483797"/>
                    <a:pt x="2675854" y="502086"/>
                  </a:cubicBezTo>
                  <a:cubicBezTo>
                    <a:pt x="2680996" y="503992"/>
                    <a:pt x="2687282" y="503419"/>
                    <a:pt x="2692998" y="503038"/>
                  </a:cubicBezTo>
                  <a:cubicBezTo>
                    <a:pt x="2709003" y="501706"/>
                    <a:pt x="2726337" y="495038"/>
                    <a:pt x="2740816" y="499037"/>
                  </a:cubicBezTo>
                  <a:cubicBezTo>
                    <a:pt x="2779297" y="510088"/>
                    <a:pt x="2817398" y="523423"/>
                    <a:pt x="2853596" y="540187"/>
                  </a:cubicBezTo>
                  <a:cubicBezTo>
                    <a:pt x="2890365" y="557142"/>
                    <a:pt x="2924464" y="571430"/>
                    <a:pt x="2966565" y="554286"/>
                  </a:cubicBezTo>
                  <a:cubicBezTo>
                    <a:pt x="2984472" y="547045"/>
                    <a:pt x="3008095" y="552190"/>
                    <a:pt x="3028671" y="554094"/>
                  </a:cubicBezTo>
                  <a:cubicBezTo>
                    <a:pt x="3043720" y="555618"/>
                    <a:pt x="3058198" y="564192"/>
                    <a:pt x="3073059" y="564192"/>
                  </a:cubicBezTo>
                  <a:cubicBezTo>
                    <a:pt x="3112686" y="564192"/>
                    <a:pt x="3147927" y="574288"/>
                    <a:pt x="3182219" y="594862"/>
                  </a:cubicBezTo>
                  <a:cubicBezTo>
                    <a:pt x="3195557" y="602863"/>
                    <a:pt x="3216322" y="597529"/>
                    <a:pt x="3233656" y="599625"/>
                  </a:cubicBezTo>
                  <a:cubicBezTo>
                    <a:pt x="3251947" y="602101"/>
                    <a:pt x="3270804" y="604387"/>
                    <a:pt x="3288332" y="609914"/>
                  </a:cubicBezTo>
                  <a:cubicBezTo>
                    <a:pt x="3333672" y="624392"/>
                    <a:pt x="3378441" y="640774"/>
                    <a:pt x="3423591" y="656015"/>
                  </a:cubicBezTo>
                  <a:cubicBezTo>
                    <a:pt x="3460738" y="668590"/>
                    <a:pt x="3497317" y="658683"/>
                    <a:pt x="3534084" y="653349"/>
                  </a:cubicBezTo>
                  <a:cubicBezTo>
                    <a:pt x="3557137" y="649919"/>
                    <a:pt x="3578662" y="641727"/>
                    <a:pt x="3604571" y="653918"/>
                  </a:cubicBezTo>
                  <a:cubicBezTo>
                    <a:pt x="3629338" y="665541"/>
                    <a:pt x="3660771" y="662873"/>
                    <a:pt x="3688586" y="669160"/>
                  </a:cubicBezTo>
                  <a:cubicBezTo>
                    <a:pt x="3712020" y="674494"/>
                    <a:pt x="3734687" y="683068"/>
                    <a:pt x="3757358" y="691450"/>
                  </a:cubicBezTo>
                  <a:cubicBezTo>
                    <a:pt x="3788221" y="702881"/>
                    <a:pt x="3818700" y="714881"/>
                    <a:pt x="3852421" y="709167"/>
                  </a:cubicBezTo>
                  <a:cubicBezTo>
                    <a:pt x="3890714" y="702689"/>
                    <a:pt x="3917001" y="727073"/>
                    <a:pt x="3947104" y="743267"/>
                  </a:cubicBezTo>
                  <a:cubicBezTo>
                    <a:pt x="3967869" y="754316"/>
                    <a:pt x="3990538" y="762509"/>
                    <a:pt x="4013208" y="769367"/>
                  </a:cubicBezTo>
                  <a:cubicBezTo>
                    <a:pt x="4043497" y="778321"/>
                    <a:pt x="4074740" y="783655"/>
                    <a:pt x="4105222" y="792417"/>
                  </a:cubicBezTo>
                  <a:cubicBezTo>
                    <a:pt x="4151325" y="805561"/>
                    <a:pt x="4198001" y="815850"/>
                    <a:pt x="4246006" y="808610"/>
                  </a:cubicBezTo>
                  <a:cubicBezTo>
                    <a:pt x="4268105" y="805372"/>
                    <a:pt x="4288682" y="805561"/>
                    <a:pt x="4310779" y="810326"/>
                  </a:cubicBezTo>
                  <a:cubicBezTo>
                    <a:pt x="4346974" y="818136"/>
                    <a:pt x="4384123" y="819089"/>
                    <a:pt x="4413272" y="848235"/>
                  </a:cubicBezTo>
                  <a:cubicBezTo>
                    <a:pt x="4423558" y="858524"/>
                    <a:pt x="4442037" y="861190"/>
                    <a:pt x="4457087" y="866524"/>
                  </a:cubicBezTo>
                  <a:cubicBezTo>
                    <a:pt x="4474424" y="872812"/>
                    <a:pt x="4487186" y="869572"/>
                    <a:pt x="4496523" y="851284"/>
                  </a:cubicBezTo>
                  <a:cubicBezTo>
                    <a:pt x="4500713" y="843093"/>
                    <a:pt x="4512715" y="835091"/>
                    <a:pt x="4522050" y="833757"/>
                  </a:cubicBezTo>
                  <a:cubicBezTo>
                    <a:pt x="4550055" y="829757"/>
                    <a:pt x="4575773" y="835663"/>
                    <a:pt x="4602824" y="848618"/>
                  </a:cubicBezTo>
                  <a:cubicBezTo>
                    <a:pt x="4628161" y="860810"/>
                    <a:pt x="4659786" y="859476"/>
                    <a:pt x="4688553" y="864238"/>
                  </a:cubicBezTo>
                  <a:cubicBezTo>
                    <a:pt x="4708936" y="867668"/>
                    <a:pt x="4729321" y="874716"/>
                    <a:pt x="4749895" y="874716"/>
                  </a:cubicBezTo>
                  <a:cubicBezTo>
                    <a:pt x="4775424" y="874716"/>
                    <a:pt x="4800761" y="868620"/>
                    <a:pt x="4826480" y="866334"/>
                  </a:cubicBezTo>
                  <a:cubicBezTo>
                    <a:pt x="4846482" y="864430"/>
                    <a:pt x="4866867" y="865192"/>
                    <a:pt x="4886870" y="862906"/>
                  </a:cubicBezTo>
                  <a:cubicBezTo>
                    <a:pt x="4903254" y="861190"/>
                    <a:pt x="4919447" y="856810"/>
                    <a:pt x="4935639" y="853190"/>
                  </a:cubicBezTo>
                  <a:cubicBezTo>
                    <a:pt x="4941546" y="851856"/>
                    <a:pt x="4947452" y="846711"/>
                    <a:pt x="4952784" y="847473"/>
                  </a:cubicBezTo>
                  <a:cubicBezTo>
                    <a:pt x="5005745" y="855666"/>
                    <a:pt x="5043847" y="819089"/>
                    <a:pt x="5088617" y="802896"/>
                  </a:cubicBezTo>
                  <a:cubicBezTo>
                    <a:pt x="5135672" y="785749"/>
                    <a:pt x="5181204" y="759461"/>
                    <a:pt x="5233781" y="767271"/>
                  </a:cubicBezTo>
                  <a:cubicBezTo>
                    <a:pt x="5265596" y="772033"/>
                    <a:pt x="5296267" y="783083"/>
                    <a:pt x="5327893" y="789752"/>
                  </a:cubicBezTo>
                  <a:cubicBezTo>
                    <a:pt x="5339132" y="792038"/>
                    <a:pt x="5351705" y="791656"/>
                    <a:pt x="5362946" y="789370"/>
                  </a:cubicBezTo>
                  <a:cubicBezTo>
                    <a:pt x="5417240" y="778891"/>
                    <a:pt x="5470771" y="777367"/>
                    <a:pt x="5524115" y="794514"/>
                  </a:cubicBezTo>
                  <a:cubicBezTo>
                    <a:pt x="5533257" y="797372"/>
                    <a:pt x="5542974" y="800038"/>
                    <a:pt x="5552500" y="800038"/>
                  </a:cubicBezTo>
                  <a:cubicBezTo>
                    <a:pt x="5604697" y="800038"/>
                    <a:pt x="5655944" y="796038"/>
                    <a:pt x="5705857" y="777367"/>
                  </a:cubicBezTo>
                  <a:cubicBezTo>
                    <a:pt x="5722622" y="771080"/>
                    <a:pt x="5743006" y="775081"/>
                    <a:pt x="5761485" y="773557"/>
                  </a:cubicBezTo>
                  <a:cubicBezTo>
                    <a:pt x="5778629" y="772224"/>
                    <a:pt x="5796156" y="771653"/>
                    <a:pt x="5812731" y="767271"/>
                  </a:cubicBezTo>
                  <a:cubicBezTo>
                    <a:pt x="5836925" y="760795"/>
                    <a:pt x="5859404" y="760033"/>
                    <a:pt x="5884361" y="765747"/>
                  </a:cubicBezTo>
                  <a:cubicBezTo>
                    <a:pt x="5908174" y="771080"/>
                    <a:pt x="5933892" y="768415"/>
                    <a:pt x="5958660" y="768605"/>
                  </a:cubicBezTo>
                  <a:cubicBezTo>
                    <a:pt x="5986282" y="768795"/>
                    <a:pt x="6013906" y="768984"/>
                    <a:pt x="6041528" y="768033"/>
                  </a:cubicBezTo>
                  <a:cubicBezTo>
                    <a:pt x="6052579" y="767653"/>
                    <a:pt x="6065151" y="760033"/>
                    <a:pt x="6074297" y="763081"/>
                  </a:cubicBezTo>
                  <a:cubicBezTo>
                    <a:pt x="6103824" y="773366"/>
                    <a:pt x="6133353" y="760985"/>
                    <a:pt x="6162880" y="766509"/>
                  </a:cubicBezTo>
                  <a:cubicBezTo>
                    <a:pt x="6177360" y="769367"/>
                    <a:pt x="6193743" y="761557"/>
                    <a:pt x="6209364" y="760795"/>
                  </a:cubicBezTo>
                  <a:cubicBezTo>
                    <a:pt x="6234892" y="759461"/>
                    <a:pt x="6260419" y="760033"/>
                    <a:pt x="6285948" y="759651"/>
                  </a:cubicBezTo>
                  <a:cubicBezTo>
                    <a:pt x="6294330" y="759461"/>
                    <a:pt x="6302523" y="758699"/>
                    <a:pt x="6310905" y="758316"/>
                  </a:cubicBezTo>
                  <a:cubicBezTo>
                    <a:pt x="6318335" y="757936"/>
                    <a:pt x="6326145" y="756222"/>
                    <a:pt x="6333194" y="757554"/>
                  </a:cubicBezTo>
                  <a:cubicBezTo>
                    <a:pt x="6358723" y="762318"/>
                    <a:pt x="6383869" y="770129"/>
                    <a:pt x="6409586" y="773177"/>
                  </a:cubicBezTo>
                  <a:cubicBezTo>
                    <a:pt x="6431875" y="775843"/>
                    <a:pt x="6454928" y="772224"/>
                    <a:pt x="6477407" y="774129"/>
                  </a:cubicBezTo>
                  <a:cubicBezTo>
                    <a:pt x="6517032" y="777367"/>
                    <a:pt x="6556657" y="783083"/>
                    <a:pt x="6596283" y="786703"/>
                  </a:cubicBezTo>
                  <a:cubicBezTo>
                    <a:pt x="6604857" y="787465"/>
                    <a:pt x="6613809" y="782701"/>
                    <a:pt x="6622573" y="782321"/>
                  </a:cubicBezTo>
                  <a:cubicBezTo>
                    <a:pt x="6650006" y="781369"/>
                    <a:pt x="6677439" y="781177"/>
                    <a:pt x="6704872" y="780607"/>
                  </a:cubicBezTo>
                  <a:cubicBezTo>
                    <a:pt x="6720493" y="780415"/>
                    <a:pt x="6736305" y="780987"/>
                    <a:pt x="6751738" y="779273"/>
                  </a:cubicBezTo>
                  <a:cubicBezTo>
                    <a:pt x="6772120" y="776987"/>
                    <a:pt x="6790599" y="773557"/>
                    <a:pt x="6809650" y="788417"/>
                  </a:cubicBezTo>
                  <a:cubicBezTo>
                    <a:pt x="6816984" y="794180"/>
                    <a:pt x="6824819" y="797942"/>
                    <a:pt x="6832976" y="800428"/>
                  </a:cubicBezTo>
                  <a:close/>
                </a:path>
              </a:pathLst>
            </a:custGeom>
            <a:blipFill dpi="0" rotWithShape="1">
              <a:blip r:embed="rId4">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875524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9F795-9225-441D-B910-2BC82043C830}"/>
              </a:ext>
            </a:extLst>
          </p:cNvPr>
          <p:cNvSpPr>
            <a:spLocks noGrp="1"/>
          </p:cNvSpPr>
          <p:nvPr>
            <p:ph type="title"/>
          </p:nvPr>
        </p:nvSpPr>
        <p:spPr>
          <a:solidFill>
            <a:schemeClr val="accent6">
              <a:lumMod val="20000"/>
              <a:lumOff val="80000"/>
            </a:schemeClr>
          </a:solidFill>
        </p:spPr>
        <p:txBody>
          <a:bodyPr/>
          <a:lstStyle/>
          <a:p>
            <a:r>
              <a:rPr lang="en-US" dirty="0"/>
              <a:t>Primary Funding Types (Continued)</a:t>
            </a:r>
          </a:p>
        </p:txBody>
      </p:sp>
      <p:sp>
        <p:nvSpPr>
          <p:cNvPr id="3" name="Content Placeholder 2">
            <a:extLst>
              <a:ext uri="{FF2B5EF4-FFF2-40B4-BE49-F238E27FC236}">
                <a16:creationId xmlns:a16="http://schemas.microsoft.com/office/drawing/2014/main" id="{15DE358C-5EA5-477A-87F9-6F24775AA504}"/>
              </a:ext>
            </a:extLst>
          </p:cNvPr>
          <p:cNvSpPr>
            <a:spLocks noGrp="1"/>
          </p:cNvSpPr>
          <p:nvPr>
            <p:ph idx="1"/>
          </p:nvPr>
        </p:nvSpPr>
        <p:spPr/>
        <p:txBody>
          <a:bodyPr>
            <a:normAutofit fontScale="92500" lnSpcReduction="20000"/>
          </a:bodyPr>
          <a:lstStyle/>
          <a:p>
            <a:pPr marL="0" marR="0">
              <a:spcBef>
                <a:spcPts val="0"/>
              </a:spcBef>
              <a:spcAft>
                <a:spcPts val="0"/>
              </a:spcAft>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200" u="sng" dirty="0">
                <a:effectLst/>
                <a:latin typeface="Arial" panose="020B0604020202020204" pitchFamily="34" charset="0"/>
                <a:ea typeface="Times New Roman" panose="02020603050405020304" pitchFamily="18" charset="0"/>
                <a:cs typeface="Times New Roman" panose="02020603050405020304" pitchFamily="18" charset="0"/>
              </a:rPr>
              <a:t>Grants</a:t>
            </a:r>
            <a:r>
              <a:rPr lang="en-US" sz="3200" dirty="0">
                <a:effectLst/>
                <a:latin typeface="Arial" panose="020B0604020202020204" pitchFamily="34" charset="0"/>
                <a:ea typeface="Times New Roman" panose="02020603050405020304" pitchFamily="18" charset="0"/>
                <a:cs typeface="Times New Roman" panose="02020603050405020304" pitchFamily="18" charset="0"/>
              </a:rPr>
              <a:t>:  Like Program Funding, grants are generally restricted to the reason the grant was received.  Grants can come from many different sources and are often, but not always, time limited.  An exception would be the HRSA grant for the Community Health Center.</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200" u="sng" dirty="0">
                <a:effectLst/>
                <a:latin typeface="Arial" panose="020B0604020202020204" pitchFamily="34" charset="0"/>
                <a:ea typeface="Times New Roman" panose="02020603050405020304" pitchFamily="18" charset="0"/>
                <a:cs typeface="Times New Roman" panose="02020603050405020304" pitchFamily="18" charset="0"/>
              </a:rPr>
              <a:t>Miscellaneous Funding:</a:t>
            </a:r>
            <a:r>
              <a:rPr lang="en-US" sz="3200" dirty="0">
                <a:effectLst/>
                <a:latin typeface="Arial" panose="020B0604020202020204" pitchFamily="34" charset="0"/>
                <a:ea typeface="Times New Roman" panose="02020603050405020304" pitchFamily="18" charset="0"/>
                <a:cs typeface="Times New Roman" panose="02020603050405020304" pitchFamily="18" charset="0"/>
              </a:rPr>
              <a:t>  Includes contributions from cities for the winter shelter, small proportion of taxes collected on various products like alcohol and tobacco, and other small awards</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32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99387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361F35-4DA0-4ED9-9B95-3A9271B712D5}"/>
              </a:ext>
            </a:extLst>
          </p:cNvPr>
          <p:cNvSpPr>
            <a:spLocks noGrp="1"/>
          </p:cNvSpPr>
          <p:nvPr>
            <p:ph type="title"/>
          </p:nvPr>
        </p:nvSpPr>
        <p:spPr>
          <a:xfrm>
            <a:off x="635000" y="640823"/>
            <a:ext cx="3418659" cy="5583148"/>
          </a:xfrm>
        </p:spPr>
        <p:txBody>
          <a:bodyPr anchor="ctr">
            <a:normAutofit/>
          </a:bodyPr>
          <a:lstStyle/>
          <a:p>
            <a:r>
              <a:rPr lang="en-US" sz="5400"/>
              <a:t>Primary Funding Over $1 Million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AA9E2DB-307B-4623-7E72-357265C1A861}"/>
              </a:ext>
            </a:extLst>
          </p:cNvPr>
          <p:cNvGraphicFramePr>
            <a:graphicFrameLocks noGrp="1"/>
          </p:cNvGraphicFramePr>
          <p:nvPr>
            <p:ph idx="1"/>
            <p:extLst>
              <p:ext uri="{D42A27DB-BD31-4B8C-83A1-F6EECF244321}">
                <p14:modId xmlns:p14="http://schemas.microsoft.com/office/powerpoint/2010/main" val="107156980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4763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361F35-4DA0-4ED9-9B95-3A9271B712D5}"/>
              </a:ext>
            </a:extLst>
          </p:cNvPr>
          <p:cNvSpPr>
            <a:spLocks noGrp="1"/>
          </p:cNvSpPr>
          <p:nvPr>
            <p:ph type="title"/>
          </p:nvPr>
        </p:nvSpPr>
        <p:spPr>
          <a:xfrm>
            <a:off x="635000" y="640823"/>
            <a:ext cx="3418659" cy="5583148"/>
          </a:xfrm>
        </p:spPr>
        <p:txBody>
          <a:bodyPr anchor="ctr">
            <a:normAutofit/>
          </a:bodyPr>
          <a:lstStyle/>
          <a:p>
            <a:r>
              <a:rPr lang="en-US" sz="5400"/>
              <a:t>Primary Funding Over $1 Million </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84A4461D-E591-7BEB-7EAD-EF0CAEFB09BC}"/>
              </a:ext>
            </a:extLst>
          </p:cNvPr>
          <p:cNvGraphicFramePr>
            <a:graphicFrameLocks noGrp="1"/>
          </p:cNvGraphicFramePr>
          <p:nvPr>
            <p:ph idx="1"/>
            <p:extLst>
              <p:ext uri="{D42A27DB-BD31-4B8C-83A1-F6EECF244321}">
                <p14:modId xmlns:p14="http://schemas.microsoft.com/office/powerpoint/2010/main" val="2914057921"/>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1912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6E3AC-0900-4E4C-9BFB-87A37507582B}"/>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Of Interest</a:t>
            </a:r>
          </a:p>
        </p:txBody>
      </p:sp>
      <p:sp>
        <p:nvSpPr>
          <p:cNvPr id="3" name="Content Placeholder 2">
            <a:extLst>
              <a:ext uri="{FF2B5EF4-FFF2-40B4-BE49-F238E27FC236}">
                <a16:creationId xmlns:a16="http://schemas.microsoft.com/office/drawing/2014/main" id="{34328563-864E-433E-AE3A-619493D610CE}"/>
              </a:ext>
            </a:extLst>
          </p:cNvPr>
          <p:cNvSpPr>
            <a:spLocks noGrp="1"/>
          </p:cNvSpPr>
          <p:nvPr>
            <p:ph idx="1"/>
          </p:nvPr>
        </p:nvSpPr>
        <p:spPr>
          <a:xfrm>
            <a:off x="4810259" y="649480"/>
            <a:ext cx="6555347" cy="5546047"/>
          </a:xfrm>
        </p:spPr>
        <p:txBody>
          <a:bodyPr anchor="ctr">
            <a:normAutofit lnSpcReduction="10000"/>
          </a:bodyPr>
          <a:lstStyle/>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State funds are awarded on a two-year basis.</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Budgets include carry forward for biennium funding</a:t>
            </a:r>
          </a:p>
          <a:p>
            <a:pPr marL="0" marR="0">
              <a:spcBef>
                <a:spcPts val="0"/>
              </a:spcBef>
              <a:spcAft>
                <a:spcPts val="0"/>
              </a:spcAft>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Budgets include a Fund balance – generally tied to  </a:t>
            </a:r>
          </a:p>
          <a:p>
            <a:pPr marL="0" marR="0" indent="0">
              <a:spcBef>
                <a:spcPts val="0"/>
              </a:spcBef>
              <a:spcAft>
                <a:spcPts val="0"/>
              </a:spcAft>
              <a:buNone/>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 earned revenues.  These may or may not be restricted.</a:t>
            </a:r>
          </a:p>
          <a:p>
            <a:pPr marL="0" marR="0" indent="0">
              <a:spcBef>
                <a:spcPts val="0"/>
              </a:spcBef>
              <a:spcAft>
                <a:spcPts val="0"/>
              </a:spcAft>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Opioid Settlement funds (we have no idea how much we will get)</a:t>
            </a:r>
          </a:p>
          <a:p>
            <a:pPr marL="0" marR="0" indent="0">
              <a:spcBef>
                <a:spcPts val="0"/>
              </a:spcBef>
              <a:spcAft>
                <a:spcPts val="0"/>
              </a:spcAft>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We can earn Incentive funding for BH and PC</a:t>
            </a:r>
          </a:p>
          <a:p>
            <a:pPr marL="0" marR="0" indent="0">
              <a:spcBef>
                <a:spcPts val="0"/>
              </a:spcBef>
              <a:spcAft>
                <a:spcPts val="0"/>
              </a:spcAft>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Times New Roman" panose="02020603050405020304" pitchFamily="18" charset="0"/>
              </a:rPr>
              <a:t>County General Fund money is provided for one (1) position if the winter shelter and the Medical Examiner office.</a:t>
            </a:r>
          </a:p>
          <a:p>
            <a:pPr marL="0" marR="0">
              <a:spcBef>
                <a:spcPts val="0"/>
              </a:spcBef>
              <a:spcAft>
                <a:spcPts val="0"/>
              </a:spcAft>
            </a:pPr>
            <a:endParaRPr lang="en-US" sz="2000" dirty="0">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000" dirty="0">
                <a:latin typeface="Arial" panose="020B0604020202020204" pitchFamily="34" charset="0"/>
                <a:ea typeface="Times New Roman" panose="02020603050405020304" pitchFamily="18" charset="0"/>
                <a:cs typeface="Times New Roman" panose="02020603050405020304" pitchFamily="18" charset="0"/>
              </a:rPr>
              <a:t>The County General Fund pays the Medicaid match for Targeted Case Management for Maternal Child Family Health Case Management Services. These funds are not (and cannot be) in our budget.  We can apply unused balance to cover PH programs that operate in a deficit.</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2380879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404" name="Rectangle 8403">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D47B33-1561-49C9-8D46-E61DA3A1A66F}"/>
              </a:ext>
            </a:extLst>
          </p:cNvPr>
          <p:cNvSpPr>
            <a:spLocks noGrp="1"/>
          </p:cNvSpPr>
          <p:nvPr>
            <p:ph type="title"/>
          </p:nvPr>
        </p:nvSpPr>
        <p:spPr>
          <a:xfrm>
            <a:off x="838199" y="1174819"/>
            <a:ext cx="4826795" cy="2858363"/>
          </a:xfrm>
        </p:spPr>
        <p:txBody>
          <a:bodyPr vert="horz" lIns="91440" tIns="45720" rIns="91440" bIns="45720" rtlCol="0" anchor="b">
            <a:normAutofit/>
          </a:bodyPr>
          <a:lstStyle/>
          <a:p>
            <a:r>
              <a:rPr lang="en-US" sz="6700" dirty="0">
                <a:solidFill>
                  <a:schemeClr val="bg1"/>
                </a:solidFill>
                <a:latin typeface="+mj-lt"/>
                <a:ea typeface="+mj-ea"/>
              </a:rPr>
              <a:t>Division Specific Overviews</a:t>
            </a:r>
          </a:p>
        </p:txBody>
      </p:sp>
      <p:pic>
        <p:nvPicPr>
          <p:cNvPr id="8200" name="Picture 8" descr="Image result for lincoln county oregon coast">
            <a:extLst>
              <a:ext uri="{FF2B5EF4-FFF2-40B4-BE49-F238E27FC236}">
                <a16:creationId xmlns:a16="http://schemas.microsoft.com/office/drawing/2014/main" id="{DE0BA67A-5FB0-4749-B550-A26325A856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789" r="17870" b="-1"/>
          <a:stretch/>
        </p:blipFill>
        <p:spPr bwMode="auto">
          <a:xfrm>
            <a:off x="6096000" y="841375"/>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noFill/>
          <a:effectLst>
            <a:outerShdw blurRad="381000" dist="152400" dir="5400000" algn="t" rotWithShape="0">
              <a:prstClr val="black">
                <a:alpha val="10000"/>
              </a:prstClr>
            </a:outerShdw>
          </a:effectLst>
          <a:extLst>
            <a:ext uri="{909E8E84-426E-40DD-AFC4-6F175D3DCCD1}">
              <a14:hiddenFill xmlns:a14="http://schemas.microsoft.com/office/drawing/2010/main">
                <a:solidFill>
                  <a:srgbClr val="FFFFFF"/>
                </a:solidFill>
              </a14:hiddenFill>
            </a:ext>
          </a:extLst>
        </p:spPr>
      </p:pic>
      <p:sp>
        <p:nvSpPr>
          <p:cNvPr id="8406" name="Freeform: Shape 8405">
            <a:extLst>
              <a:ext uri="{FF2B5EF4-FFF2-40B4-BE49-F238E27FC236}">
                <a16:creationId xmlns:a16="http://schemas.microsoft.com/office/drawing/2014/main" id="{686A5CBB-E03B-4019-8BCD-78975D39E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08" name="Freeform: Shape 8407">
            <a:extLst>
              <a:ext uri="{FF2B5EF4-FFF2-40B4-BE49-F238E27FC236}">
                <a16:creationId xmlns:a16="http://schemas.microsoft.com/office/drawing/2014/main" id="{94993204-9792-4E61-A83C-73D4379E2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665322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5BBC17-FFD9-4D80-8E8D-AAC2A3081CF0}"/>
              </a:ext>
            </a:extLst>
          </p:cNvPr>
          <p:cNvSpPr>
            <a:spLocks noGrp="1"/>
          </p:cNvSpPr>
          <p:nvPr>
            <p:ph type="title"/>
          </p:nvPr>
        </p:nvSpPr>
        <p:spPr>
          <a:xfrm>
            <a:off x="586478" y="1683756"/>
            <a:ext cx="3115265" cy="2396359"/>
          </a:xfrm>
        </p:spPr>
        <p:txBody>
          <a:bodyPr anchor="b">
            <a:normAutofit/>
          </a:bodyPr>
          <a:lstStyle/>
          <a:p>
            <a:pPr algn="r"/>
            <a:r>
              <a:rPr lang="en-US" sz="4000" dirty="0">
                <a:solidFill>
                  <a:srgbClr val="FFFFFF"/>
                </a:solidFill>
              </a:rPr>
              <a:t>Behavioral Health Division</a:t>
            </a:r>
          </a:p>
        </p:txBody>
      </p:sp>
      <p:graphicFrame>
        <p:nvGraphicFramePr>
          <p:cNvPr id="5" name="Content Placeholder 2">
            <a:extLst>
              <a:ext uri="{FF2B5EF4-FFF2-40B4-BE49-F238E27FC236}">
                <a16:creationId xmlns:a16="http://schemas.microsoft.com/office/drawing/2014/main" id="{CF69115E-49C0-FDFA-0656-2C39FB2AA7B7}"/>
              </a:ext>
            </a:extLst>
          </p:cNvPr>
          <p:cNvGraphicFramePr>
            <a:graphicFrameLocks noGrp="1"/>
          </p:cNvGraphicFramePr>
          <p:nvPr>
            <p:ph idx="1"/>
            <p:extLst>
              <p:ext uri="{D42A27DB-BD31-4B8C-83A1-F6EECF244321}">
                <p14:modId xmlns:p14="http://schemas.microsoft.com/office/powerpoint/2010/main" val="3366437285"/>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0083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9C0C9D-F12B-42AF-BF7E-AF313C91E672}"/>
              </a:ext>
            </a:extLst>
          </p:cNvPr>
          <p:cNvSpPr>
            <a:spLocks noGrp="1"/>
          </p:cNvSpPr>
          <p:nvPr>
            <p:ph type="title"/>
          </p:nvPr>
        </p:nvSpPr>
        <p:spPr>
          <a:xfrm>
            <a:off x="635000" y="640823"/>
            <a:ext cx="3418659" cy="5583148"/>
          </a:xfrm>
        </p:spPr>
        <p:txBody>
          <a:bodyPr anchor="ctr">
            <a:normAutofit/>
          </a:bodyPr>
          <a:lstStyle/>
          <a:p>
            <a:r>
              <a:rPr lang="en-US" sz="5400" dirty="0"/>
              <a:t>Primary Funding Streams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CE0F80E-D27E-F56A-CFA4-5222D50F5861}"/>
              </a:ext>
            </a:extLst>
          </p:cNvPr>
          <p:cNvGraphicFramePr>
            <a:graphicFrameLocks noGrp="1"/>
          </p:cNvGraphicFramePr>
          <p:nvPr>
            <p:ph idx="1"/>
            <p:extLst>
              <p:ext uri="{D42A27DB-BD31-4B8C-83A1-F6EECF244321}">
                <p14:modId xmlns:p14="http://schemas.microsoft.com/office/powerpoint/2010/main" val="71763792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4471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540F072-0EDE-4DA0-9B93-3B6323DC21CE}"/>
              </a:ext>
            </a:extLst>
          </p:cNvPr>
          <p:cNvSpPr>
            <a:spLocks noGrp="1"/>
          </p:cNvSpPr>
          <p:nvPr>
            <p:ph type="title"/>
          </p:nvPr>
        </p:nvSpPr>
        <p:spPr>
          <a:xfrm>
            <a:off x="506977" y="845925"/>
            <a:ext cx="3128188" cy="4584491"/>
          </a:xfrm>
        </p:spPr>
        <p:txBody>
          <a:bodyPr vert="horz" lIns="91440" tIns="45720" rIns="91440" bIns="45720" rtlCol="0" anchor="t">
            <a:noAutofit/>
          </a:bodyPr>
          <a:lstStyle/>
          <a:p>
            <a:r>
              <a:rPr lang="en-US" sz="3200" kern="1200" dirty="0">
                <a:solidFill>
                  <a:srgbClr val="FFFFFF"/>
                </a:solidFill>
                <a:effectLst/>
                <a:latin typeface="+mj-lt"/>
                <a:ea typeface="+mj-ea"/>
                <a:cs typeface="+mj-cs"/>
              </a:rPr>
              <a:t>Total BH Budget:  </a:t>
            </a:r>
            <a:r>
              <a:rPr lang="en-US" sz="4000" b="1" kern="1200" dirty="0">
                <a:solidFill>
                  <a:srgbClr val="FFFFFF"/>
                </a:solidFill>
                <a:effectLst/>
                <a:latin typeface="+mj-lt"/>
                <a:ea typeface="+mj-ea"/>
                <a:cs typeface="+mj-cs"/>
              </a:rPr>
              <a:t>$25,254,589</a:t>
            </a:r>
            <a:r>
              <a:rPr lang="en-US" sz="3200" kern="1200" dirty="0">
                <a:solidFill>
                  <a:srgbClr val="FFFFFF"/>
                </a:solidFill>
                <a:effectLst/>
                <a:latin typeface="+mj-lt"/>
                <a:ea typeface="+mj-ea"/>
                <a:cs typeface="+mj-cs"/>
              </a:rPr>
              <a:t> (includes housing grants, service revenue, the shelter contributions, and Measure 110, and fund balance)</a:t>
            </a:r>
            <a:br>
              <a:rPr lang="en-US" sz="3200" kern="1200" dirty="0">
                <a:solidFill>
                  <a:srgbClr val="FFFFFF"/>
                </a:solidFill>
                <a:effectLst/>
                <a:latin typeface="+mj-lt"/>
                <a:ea typeface="+mj-ea"/>
                <a:cs typeface="+mj-cs"/>
              </a:rPr>
            </a:br>
            <a:endParaRPr lang="en-US" sz="3200" kern="1200" dirty="0">
              <a:solidFill>
                <a:srgbClr val="FFFFFF"/>
              </a:solidFill>
              <a:latin typeface="+mj-lt"/>
              <a:ea typeface="+mj-ea"/>
              <a:cs typeface="+mj-cs"/>
            </a:endParaRPr>
          </a:p>
        </p:txBody>
      </p:sp>
      <p:graphicFrame>
        <p:nvGraphicFramePr>
          <p:cNvPr id="5" name="Content Placeholder 4">
            <a:extLst>
              <a:ext uri="{FF2B5EF4-FFF2-40B4-BE49-F238E27FC236}">
                <a16:creationId xmlns:a16="http://schemas.microsoft.com/office/drawing/2014/main" id="{27794C7D-900F-434B-AA7C-14D7A79C7B70}"/>
              </a:ext>
            </a:extLst>
          </p:cNvPr>
          <p:cNvGraphicFramePr>
            <a:graphicFrameLocks noGrp="1"/>
          </p:cNvGraphicFramePr>
          <p:nvPr>
            <p:ph idx="1"/>
            <p:extLst>
              <p:ext uri="{D42A27DB-BD31-4B8C-83A1-F6EECF244321}">
                <p14:modId xmlns:p14="http://schemas.microsoft.com/office/powerpoint/2010/main" val="4042694842"/>
              </p:ext>
            </p:extLst>
          </p:nvPr>
        </p:nvGraphicFramePr>
        <p:xfrm>
          <a:off x="4450205" y="401217"/>
          <a:ext cx="6987576" cy="5947785"/>
        </p:xfrm>
        <a:graphic>
          <a:graphicData uri="http://schemas.openxmlformats.org/drawingml/2006/table">
            <a:tbl>
              <a:tblPr/>
              <a:tblGrid>
                <a:gridCol w="3575776">
                  <a:extLst>
                    <a:ext uri="{9D8B030D-6E8A-4147-A177-3AD203B41FA5}">
                      <a16:colId xmlns:a16="http://schemas.microsoft.com/office/drawing/2014/main" val="2623672171"/>
                    </a:ext>
                  </a:extLst>
                </a:gridCol>
                <a:gridCol w="3411800">
                  <a:extLst>
                    <a:ext uri="{9D8B030D-6E8A-4147-A177-3AD203B41FA5}">
                      <a16:colId xmlns:a16="http://schemas.microsoft.com/office/drawing/2014/main" val="3293286021"/>
                    </a:ext>
                  </a:extLst>
                </a:gridCol>
              </a:tblGrid>
              <a:tr h="534390">
                <a:tc>
                  <a:txBody>
                    <a:bodyPr/>
                    <a:lstStyle/>
                    <a:p>
                      <a:pPr algn="l" fontAlgn="b"/>
                      <a:r>
                        <a:rPr lang="en-US" sz="1800" b="1" i="0" u="none" strike="noStrike">
                          <a:solidFill>
                            <a:srgbClr val="000000"/>
                          </a:solidFill>
                          <a:effectLst/>
                          <a:latin typeface="Arial" panose="020B0604020202020204" pitchFamily="34" charset="0"/>
                        </a:rPr>
                        <a:t>Fund 209</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Behavioral Health</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453008"/>
                  </a:ext>
                </a:extLst>
              </a:tr>
              <a:tr h="534390">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1839535"/>
                  </a:ext>
                </a:extLst>
              </a:tr>
              <a:tr h="534390">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FY 24-25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0999095"/>
                  </a:ext>
                </a:extLst>
              </a:tr>
              <a:tr h="534390">
                <a:tc>
                  <a:txBody>
                    <a:bodyPr/>
                    <a:lstStyle/>
                    <a:p>
                      <a:pPr algn="l" fontAlgn="b"/>
                      <a:r>
                        <a:rPr lang="en-US" sz="1800" b="0" i="0" u="none" strike="noStrike">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$17,462,000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2446291"/>
                  </a:ext>
                </a:extLst>
              </a:tr>
              <a:tr h="534390">
                <a:tc>
                  <a:txBody>
                    <a:bodyPr/>
                    <a:lstStyle/>
                    <a:p>
                      <a:pPr algn="l" fontAlgn="b"/>
                      <a:r>
                        <a:rPr lang="en-US" sz="1800" b="0" i="0" u="none" strike="noStrike">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$7,792,589</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8604796"/>
                  </a:ext>
                </a:extLst>
              </a:tr>
              <a:tr h="534390">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328607"/>
                  </a:ext>
                </a:extLst>
              </a:tr>
              <a:tr h="534390">
                <a:tc>
                  <a:txBody>
                    <a:bodyPr/>
                    <a:lstStyle/>
                    <a:p>
                      <a:pPr algn="l" fontAlgn="b"/>
                      <a:r>
                        <a:rPr lang="en-US" sz="18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$9,642,923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7524729"/>
                  </a:ext>
                </a:extLst>
              </a:tr>
              <a:tr h="534390">
                <a:tc>
                  <a:txBody>
                    <a:bodyPr/>
                    <a:lstStyle/>
                    <a:p>
                      <a:pPr algn="l" fontAlgn="b"/>
                      <a:r>
                        <a:rPr lang="en-US" sz="18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$4,946,578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933915"/>
                  </a:ext>
                </a:extLst>
              </a:tr>
              <a:tr h="534390">
                <a:tc>
                  <a:txBody>
                    <a:bodyPr/>
                    <a:lstStyle/>
                    <a:p>
                      <a:pPr algn="l" fontAlgn="b"/>
                      <a:r>
                        <a:rPr lang="en-US" sz="18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$10,665,088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2094397"/>
                  </a:ext>
                </a:extLst>
              </a:tr>
              <a:tr h="534390">
                <a:tc>
                  <a:txBody>
                    <a:bodyPr/>
                    <a:lstStyle/>
                    <a:p>
                      <a:pPr algn="l" fontAlgn="b"/>
                      <a:endParaRPr lang="en-US" sz="18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2940198"/>
                  </a:ext>
                </a:extLst>
              </a:tr>
              <a:tr h="534390">
                <a:tc>
                  <a:txBody>
                    <a:bodyPr/>
                    <a:lstStyle/>
                    <a:p>
                      <a:pPr algn="l" fontAlgn="b"/>
                      <a:r>
                        <a:rPr lang="en-US" sz="1800" b="0" i="1" u="none" strike="noStrike" dirty="0">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3913596"/>
                  </a:ext>
                </a:extLst>
              </a:tr>
            </a:tbl>
          </a:graphicData>
        </a:graphic>
      </p:graphicFrame>
    </p:spTree>
    <p:extLst>
      <p:ext uri="{BB962C8B-B14F-4D97-AF65-F5344CB8AC3E}">
        <p14:creationId xmlns:p14="http://schemas.microsoft.com/office/powerpoint/2010/main" val="3924194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08AEAB7-43E0-4CB0-B8CC-6D1BA91BC11D}"/>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BH Quality/Achievement Highlights</a:t>
            </a:r>
          </a:p>
        </p:txBody>
      </p:sp>
      <p:sp>
        <p:nvSpPr>
          <p:cNvPr id="3" name="Content Placeholder 2">
            <a:extLst>
              <a:ext uri="{FF2B5EF4-FFF2-40B4-BE49-F238E27FC236}">
                <a16:creationId xmlns:a16="http://schemas.microsoft.com/office/drawing/2014/main" id="{26DCB75D-E28E-4AD6-B98D-29CCF4234DDA}"/>
              </a:ext>
            </a:extLst>
          </p:cNvPr>
          <p:cNvSpPr>
            <a:spLocks noGrp="1"/>
          </p:cNvSpPr>
          <p:nvPr>
            <p:ph idx="1"/>
          </p:nvPr>
        </p:nvSpPr>
        <p:spPr>
          <a:xfrm>
            <a:off x="718457" y="1590741"/>
            <a:ext cx="10926147" cy="5201945"/>
          </a:xfrm>
        </p:spPr>
        <p:txBody>
          <a:bodyPr anchor="ctr">
            <a:normAutofit/>
          </a:bodyPr>
          <a:lstStyle/>
          <a:p>
            <a:pPr rtl="0" fontAlgn="base"/>
            <a:r>
              <a:rPr lang="en-US" sz="2400" b="0" i="0" dirty="0">
                <a:effectLst/>
                <a:latin typeface="Aptos"/>
              </a:rPr>
              <a:t>$3.5 million included in </a:t>
            </a:r>
            <a:r>
              <a:rPr lang="en-US" sz="2400" dirty="0">
                <a:latin typeface="Aptos"/>
              </a:rPr>
              <a:t>FY 24/25 state budget </a:t>
            </a:r>
            <a:r>
              <a:rPr lang="en-US" sz="2400" b="0" i="0" dirty="0">
                <a:effectLst/>
                <a:latin typeface="Aptos"/>
              </a:rPr>
              <a:t>to support the funding of the 28 unit supported housing development in Lincoln City.</a:t>
            </a:r>
          </a:p>
          <a:p>
            <a:pPr rtl="0" fontAlgn="base"/>
            <a:r>
              <a:rPr lang="en-US" sz="2400" b="0" i="0" dirty="0">
                <a:effectLst/>
                <a:latin typeface="Aptos"/>
              </a:rPr>
              <a:t>Quality metric incentive payment for 2023 - $464,000 (100% of possible award amount)</a:t>
            </a:r>
          </a:p>
          <a:p>
            <a:pPr rtl="0" fontAlgn="base"/>
            <a:r>
              <a:rPr lang="en-US" sz="2400" dirty="0">
                <a:latin typeface="Aptos"/>
              </a:rPr>
              <a:t>C</a:t>
            </a:r>
            <a:r>
              <a:rPr lang="en-US" sz="2400" b="0" i="0" dirty="0">
                <a:effectLst/>
                <a:latin typeface="Aptos"/>
              </a:rPr>
              <a:t>ertification of approval  from the State to provide crisis services out of our Angle Street location</a:t>
            </a:r>
          </a:p>
          <a:p>
            <a:pPr rtl="0" fontAlgn="base"/>
            <a:r>
              <a:rPr lang="en-US" sz="2400" b="0" i="0" dirty="0">
                <a:effectLst/>
                <a:latin typeface="Aptos"/>
              </a:rPr>
              <a:t>The </a:t>
            </a:r>
            <a:r>
              <a:rPr lang="en-US" sz="2400" dirty="0">
                <a:latin typeface="Aptos"/>
              </a:rPr>
              <a:t>LC HHS Behavioral Health division was </a:t>
            </a:r>
            <a:r>
              <a:rPr lang="en-US" sz="2400" b="0" i="0" dirty="0">
                <a:effectLst/>
                <a:latin typeface="Aptos"/>
              </a:rPr>
              <a:t>chosen to apply, and received, additional funding for jail diversion efforts</a:t>
            </a:r>
          </a:p>
          <a:p>
            <a:pPr fontAlgn="base"/>
            <a:r>
              <a:rPr lang="en-US" sz="2400" b="0" i="0" dirty="0">
                <a:effectLst/>
                <a:latin typeface="Aptos"/>
              </a:rPr>
              <a:t>We have received funding by the State and IHN-CCO in recognition of our efforts to improve the infrastructure of services in Lincoln County, specifically housing (shelter to transitional, to supported), workforce housing, and expanded crisis services</a:t>
            </a:r>
          </a:p>
          <a:p>
            <a:endParaRPr lang="en-US" sz="2000" dirty="0"/>
          </a:p>
        </p:txBody>
      </p:sp>
    </p:spTree>
    <p:extLst>
      <p:ext uri="{BB962C8B-B14F-4D97-AF65-F5344CB8AC3E}">
        <p14:creationId xmlns:p14="http://schemas.microsoft.com/office/powerpoint/2010/main" val="1016220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9">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2" name="Rectangle 41">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690482-07B1-4EC3-A477-C400CD0592C7}"/>
              </a:ext>
            </a:extLst>
          </p:cNvPr>
          <p:cNvSpPr>
            <a:spLocks noGrp="1"/>
          </p:cNvSpPr>
          <p:nvPr>
            <p:ph type="title"/>
          </p:nvPr>
        </p:nvSpPr>
        <p:spPr>
          <a:xfrm>
            <a:off x="586478" y="1683756"/>
            <a:ext cx="3115265" cy="2396359"/>
          </a:xfrm>
        </p:spPr>
        <p:txBody>
          <a:bodyPr anchor="b">
            <a:normAutofit/>
          </a:bodyPr>
          <a:lstStyle/>
          <a:p>
            <a:pPr algn="r"/>
            <a:r>
              <a:rPr lang="en-US" sz="2800" dirty="0">
                <a:solidFill>
                  <a:srgbClr val="FFFFFF"/>
                </a:solidFill>
              </a:rPr>
              <a:t>Intellectual and Developmental Disabilities</a:t>
            </a:r>
          </a:p>
        </p:txBody>
      </p:sp>
      <p:graphicFrame>
        <p:nvGraphicFramePr>
          <p:cNvPr id="27" name="Content Placeholder 2">
            <a:extLst>
              <a:ext uri="{FF2B5EF4-FFF2-40B4-BE49-F238E27FC236}">
                <a16:creationId xmlns:a16="http://schemas.microsoft.com/office/drawing/2014/main" id="{5967A4F8-34A0-2933-A4A8-10DAAA2EE236}"/>
              </a:ext>
            </a:extLst>
          </p:cNvPr>
          <p:cNvGraphicFramePr>
            <a:graphicFrameLocks noGrp="1"/>
          </p:cNvGraphicFramePr>
          <p:nvPr>
            <p:ph idx="1"/>
            <p:extLst>
              <p:ext uri="{D42A27DB-BD31-4B8C-83A1-F6EECF244321}">
                <p14:modId xmlns:p14="http://schemas.microsoft.com/office/powerpoint/2010/main" val="352984710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9440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75C48890-9E95-C075-0961-8DE60EAE434D}"/>
              </a:ext>
            </a:extLst>
          </p:cNvPr>
          <p:cNvPicPr>
            <a:picLocks noChangeAspect="1"/>
          </p:cNvPicPr>
          <p:nvPr/>
        </p:nvPicPr>
        <p:blipFill rotWithShape="1">
          <a:blip r:embed="rId2">
            <a:duotone>
              <a:schemeClr val="bg2">
                <a:shade val="45000"/>
                <a:satMod val="135000"/>
              </a:schemeClr>
              <a:prstClr val="white"/>
            </a:duotone>
          </a:blip>
          <a:srcRect l="6813" t="23391" r="2278"/>
          <a:stretch/>
        </p:blipFill>
        <p:spPr>
          <a:xfrm>
            <a:off x="20" y="10"/>
            <a:ext cx="12191980" cy="6857990"/>
          </a:xfrm>
          <a:prstGeom prst="rect">
            <a:avLst/>
          </a:prstGeom>
        </p:spPr>
      </p:pic>
      <p:sp>
        <p:nvSpPr>
          <p:cNvPr id="25" name="Rectangle 24">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212A74-BD1D-4821-A402-6E60B972A34D}"/>
              </a:ext>
            </a:extLst>
          </p:cNvPr>
          <p:cNvSpPr>
            <a:spLocks noGrp="1"/>
          </p:cNvSpPr>
          <p:nvPr>
            <p:ph type="title"/>
          </p:nvPr>
        </p:nvSpPr>
        <p:spPr>
          <a:xfrm>
            <a:off x="838200" y="365125"/>
            <a:ext cx="10515600" cy="1325563"/>
          </a:xfrm>
        </p:spPr>
        <p:txBody>
          <a:bodyPr>
            <a:normAutofit/>
          </a:bodyPr>
          <a:lstStyle/>
          <a:p>
            <a:pPr algn="ctr"/>
            <a:r>
              <a:rPr lang="en-US" sz="6600" dirty="0"/>
              <a:t>HHS Summary</a:t>
            </a:r>
          </a:p>
        </p:txBody>
      </p:sp>
      <p:graphicFrame>
        <p:nvGraphicFramePr>
          <p:cNvPr id="5" name="Content Placeholder 2">
            <a:extLst>
              <a:ext uri="{FF2B5EF4-FFF2-40B4-BE49-F238E27FC236}">
                <a16:creationId xmlns:a16="http://schemas.microsoft.com/office/drawing/2014/main" id="{CA72048D-890F-D69A-0341-FABBF80F19FE}"/>
              </a:ext>
            </a:extLst>
          </p:cNvPr>
          <p:cNvGraphicFramePr>
            <a:graphicFrameLocks noGrp="1"/>
          </p:cNvGraphicFramePr>
          <p:nvPr>
            <p:ph idx="1"/>
            <p:extLst>
              <p:ext uri="{D42A27DB-BD31-4B8C-83A1-F6EECF244321}">
                <p14:modId xmlns:p14="http://schemas.microsoft.com/office/powerpoint/2010/main" val="3799104603"/>
              </p:ext>
            </p:extLst>
          </p:nvPr>
        </p:nvGraphicFramePr>
        <p:xfrm>
          <a:off x="409903" y="1403132"/>
          <a:ext cx="11366937" cy="5454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25542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73C8E7-B9D4-40BC-9B33-59FD1F388B74}"/>
              </a:ext>
            </a:extLst>
          </p:cNvPr>
          <p:cNvSpPr>
            <a:spLocks noGrp="1"/>
          </p:cNvSpPr>
          <p:nvPr>
            <p:ph type="title"/>
          </p:nvPr>
        </p:nvSpPr>
        <p:spPr>
          <a:xfrm>
            <a:off x="1371597" y="348865"/>
            <a:ext cx="10044023" cy="877729"/>
          </a:xfrm>
        </p:spPr>
        <p:txBody>
          <a:bodyPr anchor="ctr">
            <a:normAutofit/>
          </a:bodyPr>
          <a:lstStyle/>
          <a:p>
            <a:r>
              <a:rPr lang="en-US" sz="4000" dirty="0">
                <a:solidFill>
                  <a:srgbClr val="FFFFFF"/>
                </a:solidFill>
              </a:rPr>
              <a:t>Total ID/DD budget:  $3,168,716</a:t>
            </a:r>
          </a:p>
        </p:txBody>
      </p:sp>
      <p:graphicFrame>
        <p:nvGraphicFramePr>
          <p:cNvPr id="6" name="Content Placeholder 5">
            <a:extLst>
              <a:ext uri="{FF2B5EF4-FFF2-40B4-BE49-F238E27FC236}">
                <a16:creationId xmlns:a16="http://schemas.microsoft.com/office/drawing/2014/main" id="{06CE680C-D331-411E-8541-D8C8791CD323}"/>
              </a:ext>
            </a:extLst>
          </p:cNvPr>
          <p:cNvGraphicFramePr>
            <a:graphicFrameLocks noGrp="1"/>
          </p:cNvGraphicFramePr>
          <p:nvPr>
            <p:ph idx="1"/>
            <p:extLst>
              <p:ext uri="{D42A27DB-BD31-4B8C-83A1-F6EECF244321}">
                <p14:modId xmlns:p14="http://schemas.microsoft.com/office/powerpoint/2010/main" val="3107332768"/>
              </p:ext>
            </p:extLst>
          </p:nvPr>
        </p:nvGraphicFramePr>
        <p:xfrm>
          <a:off x="1007706" y="1850175"/>
          <a:ext cx="10030408" cy="4308032"/>
        </p:xfrm>
        <a:graphic>
          <a:graphicData uri="http://schemas.openxmlformats.org/drawingml/2006/table">
            <a:tbl>
              <a:tblPr/>
              <a:tblGrid>
                <a:gridCol w="5132895">
                  <a:extLst>
                    <a:ext uri="{9D8B030D-6E8A-4147-A177-3AD203B41FA5}">
                      <a16:colId xmlns:a16="http://schemas.microsoft.com/office/drawing/2014/main" val="1126654526"/>
                    </a:ext>
                  </a:extLst>
                </a:gridCol>
                <a:gridCol w="4897513">
                  <a:extLst>
                    <a:ext uri="{9D8B030D-6E8A-4147-A177-3AD203B41FA5}">
                      <a16:colId xmlns:a16="http://schemas.microsoft.com/office/drawing/2014/main" val="1140316148"/>
                    </a:ext>
                  </a:extLst>
                </a:gridCol>
              </a:tblGrid>
              <a:tr h="538504">
                <a:tc>
                  <a:txBody>
                    <a:bodyPr/>
                    <a:lstStyle/>
                    <a:p>
                      <a:pPr algn="l" fontAlgn="b"/>
                      <a:r>
                        <a:rPr lang="en-US" sz="2000" b="0" i="0" u="none" strike="noStrike">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Arial" panose="020B0604020202020204" pitchFamily="34" charset="0"/>
                        </a:rPr>
                        <a:t>$2,044,435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2039761"/>
                  </a:ext>
                </a:extLst>
              </a:tr>
              <a:tr h="538504">
                <a:tc>
                  <a:txBody>
                    <a:bodyPr/>
                    <a:lstStyle/>
                    <a:p>
                      <a:pPr algn="l" fontAlgn="b"/>
                      <a:r>
                        <a:rPr lang="en-US" sz="2000" b="0" i="0" u="none" strike="noStrike" dirty="0">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Arial" panose="020B0604020202020204" pitchFamily="34" charset="0"/>
                        </a:rPr>
                        <a:t>$1,124,281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7434780"/>
                  </a:ext>
                </a:extLst>
              </a:tr>
              <a:tr h="538504">
                <a:tc>
                  <a:txBody>
                    <a:bodyPr/>
                    <a:lstStyle/>
                    <a:p>
                      <a:pPr algn="l" fontAlgn="b"/>
                      <a:endParaRPr lang="en-US" sz="20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0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0481373"/>
                  </a:ext>
                </a:extLst>
              </a:tr>
              <a:tr h="538504">
                <a:tc>
                  <a:txBody>
                    <a:bodyPr/>
                    <a:lstStyle/>
                    <a:p>
                      <a:pPr algn="l" fontAlgn="b"/>
                      <a:r>
                        <a:rPr lang="en-US" sz="20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Arial" panose="020B0604020202020204" pitchFamily="34" charset="0"/>
                        </a:rPr>
                        <a:t>$1,533,784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3621120"/>
                  </a:ext>
                </a:extLst>
              </a:tr>
              <a:tr h="538504">
                <a:tc>
                  <a:txBody>
                    <a:bodyPr/>
                    <a:lstStyle/>
                    <a:p>
                      <a:pPr algn="l" fontAlgn="b"/>
                      <a:r>
                        <a:rPr lang="en-US" sz="20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Arial" panose="020B0604020202020204" pitchFamily="34" charset="0"/>
                        </a:rPr>
                        <a:t>$463,925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4441906"/>
                  </a:ext>
                </a:extLst>
              </a:tr>
              <a:tr h="538504">
                <a:tc>
                  <a:txBody>
                    <a:bodyPr/>
                    <a:lstStyle/>
                    <a:p>
                      <a:pPr algn="l" fontAlgn="b"/>
                      <a:r>
                        <a:rPr lang="en-US" sz="20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Arial" panose="020B0604020202020204" pitchFamily="34" charset="0"/>
                        </a:rPr>
                        <a:t>$1,171,007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3852649"/>
                  </a:ext>
                </a:extLst>
              </a:tr>
              <a:tr h="538504">
                <a:tc>
                  <a:txBody>
                    <a:bodyPr/>
                    <a:lstStyle/>
                    <a:p>
                      <a:pPr algn="l" fontAlgn="b"/>
                      <a:endParaRPr lang="en-US" sz="20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20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3734393"/>
                  </a:ext>
                </a:extLst>
              </a:tr>
              <a:tr h="538504">
                <a:tc>
                  <a:txBody>
                    <a:bodyPr/>
                    <a:lstStyle/>
                    <a:p>
                      <a:pPr algn="l" fontAlgn="b"/>
                      <a:r>
                        <a:rPr lang="en-US" sz="2000" b="0" i="1" u="none" strike="noStrike" dirty="0">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20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4347640"/>
                  </a:ext>
                </a:extLst>
              </a:tr>
            </a:tbl>
          </a:graphicData>
        </a:graphic>
      </p:graphicFrame>
    </p:spTree>
    <p:extLst>
      <p:ext uri="{BB962C8B-B14F-4D97-AF65-F5344CB8AC3E}">
        <p14:creationId xmlns:p14="http://schemas.microsoft.com/office/powerpoint/2010/main" val="2085893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76AF-EEA7-4824-B39F-A64E95572E78}"/>
              </a:ext>
            </a:extLst>
          </p:cNvPr>
          <p:cNvSpPr>
            <a:spLocks noGrp="1"/>
          </p:cNvSpPr>
          <p:nvPr>
            <p:ph type="title"/>
          </p:nvPr>
        </p:nvSpPr>
        <p:spPr>
          <a:xfrm>
            <a:off x="838200" y="365125"/>
            <a:ext cx="10515600" cy="946439"/>
          </a:xfrm>
          <a:solidFill>
            <a:schemeClr val="accent6">
              <a:lumMod val="20000"/>
              <a:lumOff val="80000"/>
            </a:schemeClr>
          </a:solidFill>
        </p:spPr>
        <p:txBody>
          <a:bodyPr>
            <a:normAutofit fontScale="90000"/>
          </a:bodyPr>
          <a:lstStyle/>
          <a:p>
            <a:r>
              <a:rPr lang="en-US" dirty="0"/>
              <a:t>ID/DD Quality/Achievement Highlights</a:t>
            </a:r>
          </a:p>
        </p:txBody>
      </p:sp>
      <p:sp>
        <p:nvSpPr>
          <p:cNvPr id="3" name="Content Placeholder 2">
            <a:extLst>
              <a:ext uri="{FF2B5EF4-FFF2-40B4-BE49-F238E27FC236}">
                <a16:creationId xmlns:a16="http://schemas.microsoft.com/office/drawing/2014/main" id="{82CB6198-CE5C-4A73-AEE9-7525C5537302}"/>
              </a:ext>
            </a:extLst>
          </p:cNvPr>
          <p:cNvSpPr>
            <a:spLocks noGrp="1"/>
          </p:cNvSpPr>
          <p:nvPr>
            <p:ph idx="1"/>
          </p:nvPr>
        </p:nvSpPr>
        <p:spPr>
          <a:xfrm>
            <a:off x="746760" y="1577430"/>
            <a:ext cx="10515600" cy="4731929"/>
          </a:xfrm>
        </p:spPr>
        <p:txBody>
          <a:bodyPr>
            <a:normAutofit lnSpcReduction="10000"/>
          </a:bodyPr>
          <a:lstStyle/>
          <a:p>
            <a:pPr marL="457200" marR="0" algn="l">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Successful completion of QA audits for Case Management and Eligibility.</a:t>
            </a:r>
          </a:p>
          <a:p>
            <a:pPr marL="457200" marR="0" algn="l" fontAlgn="base">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The DD program consistently secures all Modified RFF funds allocated to case management.</a:t>
            </a:r>
          </a:p>
          <a:p>
            <a:pPr marL="457200" marR="0" algn="l">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Engaged and productive team focused on responsive services.</a:t>
            </a:r>
          </a:p>
          <a:p>
            <a:pPr marL="457200" marR="0" algn="l">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Successful Implementation of Case Management Entity Innovation Grant which has created opportunities for community engagement, networking, and skill development for individuals served.</a:t>
            </a:r>
          </a:p>
          <a:p>
            <a:pPr marL="457200" marR="0" algn="l">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 Awarded grant through ARPA Emergency Management Funding to assist individuals with intellectual and developmental disabilities in preparing and responding to emergencies.</a:t>
            </a:r>
          </a:p>
          <a:p>
            <a:pPr marL="457200" marR="0" algn="l">
              <a:spcBef>
                <a:spcPts val="0"/>
              </a:spcBef>
              <a:spcAft>
                <a:spcPts val="0"/>
              </a:spcAft>
              <a:buFont typeface="Arial" panose="020B0604020202020204" pitchFamily="34" charset="0"/>
              <a:buChar char="•"/>
            </a:pPr>
            <a:r>
              <a:rPr lang="en-US" sz="2400" b="0" i="0" dirty="0">
                <a:solidFill>
                  <a:srgbClr val="000000"/>
                </a:solidFill>
                <a:effectLst/>
                <a:latin typeface="Palatino Linotype" panose="02040502050505030304" pitchFamily="18" charset="0"/>
              </a:rPr>
              <a:t>The DD Program currently serves 292 adults and children enrolled in services. </a:t>
            </a:r>
          </a:p>
          <a:p>
            <a:pPr marL="457200" marR="0" algn="l" fontAlgn="base">
              <a:spcBef>
                <a:spcPts val="0"/>
              </a:spcBef>
              <a:spcAft>
                <a:spcPts val="800"/>
              </a:spcAft>
              <a:buFont typeface="Arial" panose="020B0604020202020204" pitchFamily="34" charset="0"/>
              <a:buChar char="•"/>
            </a:pPr>
            <a:r>
              <a:rPr lang="en-US" sz="2400" b="0" i="0" dirty="0">
                <a:solidFill>
                  <a:srgbClr val="000000"/>
                </a:solidFill>
                <a:effectLst/>
                <a:latin typeface="Palatino Linotype" panose="02040502050505030304" pitchFamily="18" charset="0"/>
              </a:rPr>
              <a:t>2023 saw the highest number of intakes and individuals made eligible for services which resulted in the addition a new Ser. Coord. </a:t>
            </a:r>
            <a:r>
              <a:rPr lang="en-US" sz="2400" dirty="0">
                <a:solidFill>
                  <a:srgbClr val="000000"/>
                </a:solidFill>
                <a:latin typeface="Palatino Linotype" panose="02040502050505030304" pitchFamily="18" charset="0"/>
              </a:rPr>
              <a:t>Position.</a:t>
            </a:r>
            <a:endParaRPr lang="en-US" sz="2400" b="0" i="0" dirty="0">
              <a:solidFill>
                <a:srgbClr val="000000"/>
              </a:solidFill>
              <a:effectLst/>
              <a:latin typeface="Palatino Linotype" panose="02040502050505030304" pitchFamily="18" charset="0"/>
            </a:endParaRPr>
          </a:p>
          <a:p>
            <a:endParaRPr lang="en-US" dirty="0"/>
          </a:p>
        </p:txBody>
      </p:sp>
    </p:spTree>
    <p:extLst>
      <p:ext uri="{BB962C8B-B14F-4D97-AF65-F5344CB8AC3E}">
        <p14:creationId xmlns:p14="http://schemas.microsoft.com/office/powerpoint/2010/main" val="3268015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AF5E99-DCF4-420B-B8D4-1BA29F6A7C4D}"/>
              </a:ext>
            </a:extLst>
          </p:cNvPr>
          <p:cNvSpPr>
            <a:spLocks noGrp="1"/>
          </p:cNvSpPr>
          <p:nvPr>
            <p:ph type="title"/>
          </p:nvPr>
        </p:nvSpPr>
        <p:spPr>
          <a:xfrm>
            <a:off x="586478" y="1683756"/>
            <a:ext cx="3115265" cy="2396359"/>
          </a:xfrm>
        </p:spPr>
        <p:txBody>
          <a:bodyPr anchor="b">
            <a:normAutofit/>
          </a:bodyPr>
          <a:lstStyle/>
          <a:p>
            <a:pPr algn="r"/>
            <a:r>
              <a:rPr lang="en-US" sz="3100" dirty="0">
                <a:solidFill>
                  <a:srgbClr val="FFFFFF"/>
                </a:solidFill>
              </a:rPr>
              <a:t>Primary Care</a:t>
            </a:r>
            <a:br>
              <a:rPr lang="en-US" sz="3100" dirty="0">
                <a:solidFill>
                  <a:srgbClr val="FFFFFF"/>
                </a:solidFill>
              </a:rPr>
            </a:br>
            <a:endParaRPr lang="en-US" sz="3100" dirty="0">
              <a:solidFill>
                <a:srgbClr val="FFFFFF"/>
              </a:solidFill>
            </a:endParaRPr>
          </a:p>
        </p:txBody>
      </p:sp>
      <p:graphicFrame>
        <p:nvGraphicFramePr>
          <p:cNvPr id="5" name="Content Placeholder 2">
            <a:extLst>
              <a:ext uri="{FF2B5EF4-FFF2-40B4-BE49-F238E27FC236}">
                <a16:creationId xmlns:a16="http://schemas.microsoft.com/office/drawing/2014/main" id="{067A9938-6D59-1866-C5B2-177901CC83AD}"/>
              </a:ext>
            </a:extLst>
          </p:cNvPr>
          <p:cNvGraphicFramePr>
            <a:graphicFrameLocks noGrp="1"/>
          </p:cNvGraphicFramePr>
          <p:nvPr>
            <p:ph idx="1"/>
            <p:extLst>
              <p:ext uri="{D42A27DB-BD31-4B8C-83A1-F6EECF244321}">
                <p14:modId xmlns:p14="http://schemas.microsoft.com/office/powerpoint/2010/main" val="1220059550"/>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2793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alpha val="3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5278130-DFE0-457B-8698-88DF69019D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Rectangle 10">
            <a:extLst>
              <a:ext uri="{FF2B5EF4-FFF2-40B4-BE49-F238E27FC236}">
                <a16:creationId xmlns:a16="http://schemas.microsoft.com/office/drawing/2014/main" id="{2F99531B-1681-4D6E-BECB-18325B33A6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2">
            <a:extLst>
              <a:ext uri="{FF2B5EF4-FFF2-40B4-BE49-F238E27FC236}">
                <a16:creationId xmlns:a16="http://schemas.microsoft.com/office/drawing/2014/main" id="{20344094-430A-400B-804B-910E696A1A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78324" y="709375"/>
            <a:ext cx="10713676"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53C67DF-7782-4E57-AB9B-F1B4811AD8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43451" y="1248213"/>
            <a:ext cx="5413238" cy="4326335"/>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CFD500-4D09-45D7-927B-818F98CA6340}"/>
              </a:ext>
            </a:extLst>
          </p:cNvPr>
          <p:cNvSpPr>
            <a:spLocks noGrp="1"/>
          </p:cNvSpPr>
          <p:nvPr>
            <p:ph type="title"/>
          </p:nvPr>
        </p:nvSpPr>
        <p:spPr>
          <a:xfrm>
            <a:off x="504967" y="675564"/>
            <a:ext cx="3609833" cy="5204085"/>
          </a:xfrm>
        </p:spPr>
        <p:txBody>
          <a:bodyPr>
            <a:normAutofit/>
          </a:bodyPr>
          <a:lstStyle/>
          <a:p>
            <a:r>
              <a:rPr lang="en-US" dirty="0"/>
              <a:t>Primary Funding Streams</a:t>
            </a:r>
          </a:p>
        </p:txBody>
      </p:sp>
      <p:cxnSp>
        <p:nvCxnSpPr>
          <p:cNvPr id="17" name="Straight Connector 16">
            <a:extLst>
              <a:ext uri="{FF2B5EF4-FFF2-40B4-BE49-F238E27FC236}">
                <a16:creationId xmlns:a16="http://schemas.microsoft.com/office/drawing/2014/main" id="{B03A5AE3-BD30-455C-842B-7626C8BEF09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11365990"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DBECAA5-1F2D-470D-875C-8F2C2CA3E5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18001"/>
            <a:ext cx="12192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93897A29-446A-641D-38DE-E2941A4AE94C}"/>
              </a:ext>
            </a:extLst>
          </p:cNvPr>
          <p:cNvGraphicFramePr>
            <a:graphicFrameLocks noGrp="1"/>
          </p:cNvGraphicFramePr>
          <p:nvPr>
            <p:ph idx="1"/>
            <p:extLst>
              <p:ext uri="{D42A27DB-BD31-4B8C-83A1-F6EECF244321}">
                <p14:modId xmlns:p14="http://schemas.microsoft.com/office/powerpoint/2010/main" val="1697696752"/>
              </p:ext>
            </p:extLst>
          </p:nvPr>
        </p:nvGraphicFramePr>
        <p:xfrm>
          <a:off x="4776730" y="819369"/>
          <a:ext cx="6589260" cy="52439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5870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80A2EF8-2E35-4403-BBB6-CE4B21EA7BCD}"/>
              </a:ext>
            </a:extLst>
          </p:cNvPr>
          <p:cNvSpPr>
            <a:spLocks noGrp="1"/>
          </p:cNvSpPr>
          <p:nvPr>
            <p:ph type="title"/>
          </p:nvPr>
        </p:nvSpPr>
        <p:spPr>
          <a:xfrm>
            <a:off x="1371597" y="348865"/>
            <a:ext cx="10044023" cy="877729"/>
          </a:xfrm>
        </p:spPr>
        <p:txBody>
          <a:bodyPr anchor="ctr">
            <a:normAutofit fontScale="90000"/>
          </a:bodyPr>
          <a:lstStyle/>
          <a:p>
            <a:r>
              <a:rPr lang="en-US" sz="19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Total PC Budget:  </a:t>
            </a:r>
            <a:r>
              <a:rPr lang="en-US" sz="2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$8,089,601 </a:t>
            </a:r>
            <a:r>
              <a:rPr lang="en-US" sz="19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(includes a renovation grant of over $500K, as well a fund balance and projected earned revenues)</a:t>
            </a:r>
            <a:br>
              <a:rPr lang="en-US" sz="19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1900" dirty="0">
              <a:solidFill>
                <a:srgbClr val="FFFFFF"/>
              </a:solidFill>
            </a:endParaRPr>
          </a:p>
        </p:txBody>
      </p:sp>
      <p:graphicFrame>
        <p:nvGraphicFramePr>
          <p:cNvPr id="6" name="Content Placeholder 5">
            <a:extLst>
              <a:ext uri="{FF2B5EF4-FFF2-40B4-BE49-F238E27FC236}">
                <a16:creationId xmlns:a16="http://schemas.microsoft.com/office/drawing/2014/main" id="{091FDD2D-DA5B-4A3B-BB92-6174D1F21EE8}"/>
              </a:ext>
            </a:extLst>
          </p:cNvPr>
          <p:cNvGraphicFramePr>
            <a:graphicFrameLocks noGrp="1"/>
          </p:cNvGraphicFramePr>
          <p:nvPr>
            <p:ph idx="1"/>
            <p:extLst>
              <p:ext uri="{D42A27DB-BD31-4B8C-83A1-F6EECF244321}">
                <p14:modId xmlns:p14="http://schemas.microsoft.com/office/powerpoint/2010/main" val="3305328582"/>
              </p:ext>
            </p:extLst>
          </p:nvPr>
        </p:nvGraphicFramePr>
        <p:xfrm>
          <a:off x="1149293" y="1924820"/>
          <a:ext cx="9848674" cy="4341755"/>
        </p:xfrm>
        <a:graphic>
          <a:graphicData uri="http://schemas.openxmlformats.org/drawingml/2006/table">
            <a:tbl>
              <a:tblPr/>
              <a:tblGrid>
                <a:gridCol w="5039896">
                  <a:extLst>
                    <a:ext uri="{9D8B030D-6E8A-4147-A177-3AD203B41FA5}">
                      <a16:colId xmlns:a16="http://schemas.microsoft.com/office/drawing/2014/main" val="2740093980"/>
                    </a:ext>
                  </a:extLst>
                </a:gridCol>
                <a:gridCol w="4808778">
                  <a:extLst>
                    <a:ext uri="{9D8B030D-6E8A-4147-A177-3AD203B41FA5}">
                      <a16:colId xmlns:a16="http://schemas.microsoft.com/office/drawing/2014/main" val="2278398113"/>
                    </a:ext>
                  </a:extLst>
                </a:gridCol>
              </a:tblGrid>
              <a:tr h="394705">
                <a:tc>
                  <a:txBody>
                    <a:bodyPr/>
                    <a:lstStyle/>
                    <a:p>
                      <a:pPr algn="l" fontAlgn="b"/>
                      <a:r>
                        <a:rPr lang="en-US" sz="1800" b="1" i="0" u="none" strike="noStrike">
                          <a:solidFill>
                            <a:srgbClr val="000000"/>
                          </a:solidFill>
                          <a:effectLst/>
                          <a:latin typeface="Arial" panose="020B0604020202020204" pitchFamily="34" charset="0"/>
                        </a:rPr>
                        <a:t>Fund 216</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Primary Care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7344740"/>
                  </a:ext>
                </a:extLst>
              </a:tr>
              <a:tr h="394705">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7992494"/>
                  </a:ext>
                </a:extLst>
              </a:tr>
              <a:tr h="394705">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FY 24-25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7869574"/>
                  </a:ext>
                </a:extLst>
              </a:tr>
              <a:tr h="394705">
                <a:tc>
                  <a:txBody>
                    <a:bodyPr/>
                    <a:lstStyle/>
                    <a:p>
                      <a:pPr algn="l" fontAlgn="b"/>
                      <a:r>
                        <a:rPr lang="en-US" sz="1800" b="0" i="0" u="none" strike="noStrike">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$6,000,130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3310692"/>
                  </a:ext>
                </a:extLst>
              </a:tr>
              <a:tr h="394705">
                <a:tc>
                  <a:txBody>
                    <a:bodyPr/>
                    <a:lstStyle/>
                    <a:p>
                      <a:pPr algn="l" fontAlgn="b"/>
                      <a:r>
                        <a:rPr lang="en-US" sz="1800" b="0" i="0" u="none" strike="noStrike">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$2,089,471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4594539"/>
                  </a:ext>
                </a:extLst>
              </a:tr>
              <a:tr h="394705">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8378310"/>
                  </a:ext>
                </a:extLst>
              </a:tr>
              <a:tr h="394705">
                <a:tc>
                  <a:txBody>
                    <a:bodyPr/>
                    <a:lstStyle/>
                    <a:p>
                      <a:pPr algn="l" fontAlgn="b"/>
                      <a:r>
                        <a:rPr lang="en-US" sz="18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$4,887,000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6741145"/>
                  </a:ext>
                </a:extLst>
              </a:tr>
              <a:tr h="394705">
                <a:tc>
                  <a:txBody>
                    <a:bodyPr/>
                    <a:lstStyle/>
                    <a:p>
                      <a:pPr algn="l" fontAlgn="b"/>
                      <a:r>
                        <a:rPr lang="en-US" sz="18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$2,357,653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7817372"/>
                  </a:ext>
                </a:extLst>
              </a:tr>
              <a:tr h="394705">
                <a:tc>
                  <a:txBody>
                    <a:bodyPr/>
                    <a:lstStyle/>
                    <a:p>
                      <a:pPr algn="l" fontAlgn="b"/>
                      <a:r>
                        <a:rPr lang="en-US" sz="18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$844,948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0438716"/>
                  </a:ext>
                </a:extLst>
              </a:tr>
              <a:tr h="394705">
                <a:tc>
                  <a:txBody>
                    <a:bodyPr/>
                    <a:lstStyle/>
                    <a:p>
                      <a:pPr algn="l" fontAlgn="b"/>
                      <a:endParaRPr lang="en-US" sz="18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45264"/>
                  </a:ext>
                </a:extLst>
              </a:tr>
              <a:tr h="394705">
                <a:tc>
                  <a:txBody>
                    <a:bodyPr/>
                    <a:lstStyle/>
                    <a:p>
                      <a:pPr algn="l" fontAlgn="b"/>
                      <a:r>
                        <a:rPr lang="en-US" sz="1800" b="0" i="1" u="none" strike="noStrike" dirty="0">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9501789"/>
                  </a:ext>
                </a:extLst>
              </a:tr>
            </a:tbl>
          </a:graphicData>
        </a:graphic>
      </p:graphicFrame>
    </p:spTree>
    <p:extLst>
      <p:ext uri="{BB962C8B-B14F-4D97-AF65-F5344CB8AC3E}">
        <p14:creationId xmlns:p14="http://schemas.microsoft.com/office/powerpoint/2010/main" val="3080953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B4101-A70E-4ECE-8B9C-42BE676D2B4D}"/>
              </a:ext>
            </a:extLst>
          </p:cNvPr>
          <p:cNvSpPr>
            <a:spLocks noGrp="1"/>
          </p:cNvSpPr>
          <p:nvPr>
            <p:ph type="title"/>
          </p:nvPr>
        </p:nvSpPr>
        <p:spPr>
          <a:xfrm>
            <a:off x="838200" y="365125"/>
            <a:ext cx="10515600" cy="1173219"/>
          </a:xfrm>
          <a:solidFill>
            <a:schemeClr val="accent6">
              <a:lumMod val="20000"/>
              <a:lumOff val="80000"/>
            </a:schemeClr>
          </a:solidFill>
        </p:spPr>
        <p:txBody>
          <a:bodyPr/>
          <a:lstStyle/>
          <a:p>
            <a:r>
              <a:rPr lang="en-US" dirty="0"/>
              <a:t>PC Quality/Achievement Highlights</a:t>
            </a:r>
          </a:p>
        </p:txBody>
      </p:sp>
      <p:sp>
        <p:nvSpPr>
          <p:cNvPr id="3" name="Content Placeholder 2">
            <a:extLst>
              <a:ext uri="{FF2B5EF4-FFF2-40B4-BE49-F238E27FC236}">
                <a16:creationId xmlns:a16="http://schemas.microsoft.com/office/drawing/2014/main" id="{D396D145-7433-4C93-811F-A03F5F5A94AE}"/>
              </a:ext>
            </a:extLst>
          </p:cNvPr>
          <p:cNvSpPr>
            <a:spLocks noGrp="1"/>
          </p:cNvSpPr>
          <p:nvPr>
            <p:ph idx="1"/>
          </p:nvPr>
        </p:nvSpPr>
        <p:spPr>
          <a:xfrm>
            <a:off x="838200" y="1538344"/>
            <a:ext cx="10515600" cy="4638619"/>
          </a:xfrm>
        </p:spPr>
        <p:txBody>
          <a:bodyPr>
            <a:normAutofit/>
          </a:bodyPr>
          <a:lstStyle/>
          <a:p>
            <a:pPr algn="l" fontAlgn="base">
              <a:buFont typeface="Arial" panose="020B0604020202020204" pitchFamily="34" charset="0"/>
              <a:buChar char="•"/>
            </a:pPr>
            <a:r>
              <a:rPr lang="en-US" sz="2400" b="0" i="0" dirty="0">
                <a:solidFill>
                  <a:srgbClr val="000000"/>
                </a:solidFill>
                <a:effectLst/>
                <a:latin typeface="Calibri" panose="020F0502020204030204" pitchFamily="34" charset="0"/>
              </a:rPr>
              <a:t>In patient satisfaction surveys collected </a:t>
            </a:r>
            <a:r>
              <a:rPr lang="en-US" sz="2400" dirty="0">
                <a:solidFill>
                  <a:srgbClr val="000000"/>
                </a:solidFill>
                <a:latin typeface="Calibri" panose="020F0502020204030204" pitchFamily="34" charset="0"/>
              </a:rPr>
              <a:t>February</a:t>
            </a:r>
            <a:r>
              <a:rPr lang="en-US" sz="2400" b="0" i="0" dirty="0">
                <a:solidFill>
                  <a:srgbClr val="000000"/>
                </a:solidFill>
                <a:effectLst/>
                <a:latin typeface="Calibri" panose="020F0502020204030204" pitchFamily="34" charset="0"/>
              </a:rPr>
              <a:t> thru </a:t>
            </a:r>
            <a:r>
              <a:rPr lang="en-US" sz="2400" dirty="0">
                <a:solidFill>
                  <a:srgbClr val="000000"/>
                </a:solidFill>
                <a:latin typeface="Calibri" panose="020F0502020204030204" pitchFamily="34" charset="0"/>
              </a:rPr>
              <a:t>April</a:t>
            </a:r>
            <a:r>
              <a:rPr lang="en-US" sz="2400" b="0" i="0" dirty="0">
                <a:solidFill>
                  <a:srgbClr val="000000"/>
                </a:solidFill>
                <a:effectLst/>
                <a:latin typeface="Calibri" panose="020F0502020204030204" pitchFamily="34" charset="0"/>
              </a:rPr>
              <a:t> 2024 (196 to date):</a:t>
            </a:r>
          </a:p>
          <a:p>
            <a:pPr lvl="1" fontAlgn="base"/>
            <a:r>
              <a:rPr lang="en-US" b="0" i="0" dirty="0">
                <a:solidFill>
                  <a:srgbClr val="000000"/>
                </a:solidFill>
                <a:effectLst/>
                <a:latin typeface="Calibri" panose="020F0502020204030204" pitchFamily="34" charset="0"/>
              </a:rPr>
              <a:t>98% of </a:t>
            </a:r>
            <a:r>
              <a:rPr lang="en-US" b="0" i="0" dirty="0" err="1">
                <a:solidFill>
                  <a:srgbClr val="000000"/>
                </a:solidFill>
                <a:effectLst/>
                <a:latin typeface="Calibri" panose="020F0502020204030204" pitchFamily="34" charset="0"/>
              </a:rPr>
              <a:t>pt</a:t>
            </a:r>
            <a:r>
              <a:rPr lang="en-US" b="0" i="0" dirty="0">
                <a:solidFill>
                  <a:srgbClr val="000000"/>
                </a:solidFill>
                <a:effectLst/>
                <a:latin typeface="Calibri" panose="020F0502020204030204" pitchFamily="34" charset="0"/>
              </a:rPr>
              <a:t> respondents said “Staff treat me with respect.”</a:t>
            </a:r>
          </a:p>
          <a:p>
            <a:pPr lvl="1" fontAlgn="base"/>
            <a:r>
              <a:rPr lang="en-US" b="0" i="0" dirty="0">
                <a:solidFill>
                  <a:srgbClr val="000000"/>
                </a:solidFill>
                <a:effectLst/>
                <a:latin typeface="Calibri" panose="020F0502020204030204" pitchFamily="34" charset="0"/>
              </a:rPr>
              <a:t>97% of </a:t>
            </a:r>
            <a:r>
              <a:rPr lang="en-US" b="0" i="0" dirty="0" err="1">
                <a:solidFill>
                  <a:srgbClr val="000000"/>
                </a:solidFill>
                <a:effectLst/>
                <a:latin typeface="Calibri" panose="020F0502020204030204" pitchFamily="34" charset="0"/>
              </a:rPr>
              <a:t>pt</a:t>
            </a:r>
            <a:r>
              <a:rPr lang="en-US" b="0" i="0" dirty="0">
                <a:solidFill>
                  <a:srgbClr val="000000"/>
                </a:solidFill>
                <a:effectLst/>
                <a:latin typeface="Calibri" panose="020F0502020204030204" pitchFamily="34" charset="0"/>
              </a:rPr>
              <a:t> respondents said “ I feel welcome and front staff are positive and friendly.”</a:t>
            </a:r>
          </a:p>
          <a:p>
            <a:pPr lvl="1" fontAlgn="base"/>
            <a:r>
              <a:rPr lang="en-US" dirty="0">
                <a:solidFill>
                  <a:srgbClr val="000000"/>
                </a:solidFill>
                <a:latin typeface="Calibri" panose="020F0502020204030204" pitchFamily="34" charset="0"/>
              </a:rPr>
              <a:t>97</a:t>
            </a:r>
            <a:r>
              <a:rPr lang="en-US" b="0" i="0" dirty="0">
                <a:solidFill>
                  <a:srgbClr val="000000"/>
                </a:solidFill>
                <a:effectLst/>
                <a:latin typeface="Calibri" panose="020F0502020204030204" pitchFamily="34" charset="0"/>
              </a:rPr>
              <a:t>% of </a:t>
            </a:r>
            <a:r>
              <a:rPr lang="en-US" b="0" i="0" dirty="0" err="1">
                <a:solidFill>
                  <a:srgbClr val="000000"/>
                </a:solidFill>
                <a:effectLst/>
                <a:latin typeface="Calibri" panose="020F0502020204030204" pitchFamily="34" charset="0"/>
              </a:rPr>
              <a:t>pt</a:t>
            </a:r>
            <a:r>
              <a:rPr lang="en-US" b="0" i="0" dirty="0">
                <a:solidFill>
                  <a:srgbClr val="000000"/>
                </a:solidFill>
                <a:effectLst/>
                <a:latin typeface="Calibri" panose="020F0502020204030204" pitchFamily="34" charset="0"/>
              </a:rPr>
              <a:t> respondents said “I would recommend this clinic to friends and family.”</a:t>
            </a:r>
          </a:p>
          <a:p>
            <a:pPr algn="l" fontAlgn="base">
              <a:buFont typeface="Arial" panose="020B0604020202020204" pitchFamily="34" charset="0"/>
              <a:buChar char="•"/>
            </a:pPr>
            <a:r>
              <a:rPr lang="en-US" sz="2400" b="0" i="0" dirty="0">
                <a:solidFill>
                  <a:srgbClr val="000000"/>
                </a:solidFill>
                <a:effectLst/>
                <a:latin typeface="Calibri" panose="020F0502020204030204" pitchFamily="34" charset="0"/>
              </a:rPr>
              <a:t>On annual IHN quality metric scorecard, LCHC’s:  95% of metrics Achieved = $285K  earned!</a:t>
            </a:r>
          </a:p>
          <a:p>
            <a:pPr algn="l" fontAlgn="base">
              <a:buFont typeface="Arial" panose="020B0604020202020204" pitchFamily="34" charset="0"/>
              <a:buChar char="•"/>
            </a:pPr>
            <a:r>
              <a:rPr lang="en-US" sz="2400" b="0" i="0" dirty="0">
                <a:solidFill>
                  <a:srgbClr val="000000"/>
                </a:solidFill>
                <a:effectLst/>
                <a:latin typeface="Aptos"/>
              </a:rPr>
              <a:t>HRSA Silver Medal Quality Leader, six years running. Top 20% of Community Health Centers in the nation.</a:t>
            </a:r>
          </a:p>
          <a:p>
            <a:pPr algn="l" fontAlgn="base">
              <a:buFont typeface="Arial" panose="020B0604020202020204" pitchFamily="34" charset="0"/>
              <a:buChar char="•"/>
            </a:pPr>
            <a:r>
              <a:rPr lang="en-US" sz="2400" b="0" i="0" dirty="0">
                <a:solidFill>
                  <a:srgbClr val="000000"/>
                </a:solidFill>
                <a:effectLst/>
                <a:latin typeface="Aptos"/>
              </a:rPr>
              <a:t>Renewed Newport and Lincoln City as Tier 4 Patient-Centered Primary Care Homes</a:t>
            </a:r>
          </a:p>
          <a:p>
            <a:endParaRPr lang="en-US" dirty="0"/>
          </a:p>
        </p:txBody>
      </p:sp>
    </p:spTree>
    <p:extLst>
      <p:ext uri="{BB962C8B-B14F-4D97-AF65-F5344CB8AC3E}">
        <p14:creationId xmlns:p14="http://schemas.microsoft.com/office/powerpoint/2010/main" val="3176816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1A50A5-A0C7-4905-A3A7-14D07DFE1C9F}"/>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Public Health Division</a:t>
            </a:r>
            <a:br>
              <a:rPr lang="en-US" sz="4000">
                <a:solidFill>
                  <a:srgbClr val="FFFFFF"/>
                </a:solidFill>
              </a:rPr>
            </a:b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337AB912-0574-FA7C-9CFB-1BF62D9070CE}"/>
              </a:ext>
            </a:extLst>
          </p:cNvPr>
          <p:cNvGraphicFramePr>
            <a:graphicFrameLocks noGrp="1"/>
          </p:cNvGraphicFramePr>
          <p:nvPr>
            <p:ph idx="1"/>
            <p:extLst>
              <p:ext uri="{D42A27DB-BD31-4B8C-83A1-F6EECF244321}">
                <p14:modId xmlns:p14="http://schemas.microsoft.com/office/powerpoint/2010/main" val="3461646310"/>
              </p:ext>
            </p:extLst>
          </p:nvPr>
        </p:nvGraphicFramePr>
        <p:xfrm>
          <a:off x="4905052" y="750440"/>
          <a:ext cx="6666833" cy="5892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13431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8E1CF40-4287-4913-973B-BBB085F10DF6}"/>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Primary Funding Streams</a:t>
            </a:r>
          </a:p>
        </p:txBody>
      </p:sp>
      <p:graphicFrame>
        <p:nvGraphicFramePr>
          <p:cNvPr id="21" name="Content Placeholder 2">
            <a:extLst>
              <a:ext uri="{FF2B5EF4-FFF2-40B4-BE49-F238E27FC236}">
                <a16:creationId xmlns:a16="http://schemas.microsoft.com/office/drawing/2014/main" id="{10BE8CFC-07A2-E521-8E5F-65FA8FB4DB79}"/>
              </a:ext>
            </a:extLst>
          </p:cNvPr>
          <p:cNvGraphicFramePr>
            <a:graphicFrameLocks noGrp="1"/>
          </p:cNvGraphicFramePr>
          <p:nvPr>
            <p:ph idx="1"/>
            <p:extLst>
              <p:ext uri="{D42A27DB-BD31-4B8C-83A1-F6EECF244321}">
                <p14:modId xmlns:p14="http://schemas.microsoft.com/office/powerpoint/2010/main" val="76602699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9686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3BAFF2-F54A-43F9-A342-D6CD9F6F87D4}"/>
              </a:ext>
            </a:extLst>
          </p:cNvPr>
          <p:cNvSpPr>
            <a:spLocks noGrp="1"/>
          </p:cNvSpPr>
          <p:nvPr>
            <p:ph type="title"/>
          </p:nvPr>
        </p:nvSpPr>
        <p:spPr>
          <a:xfrm>
            <a:off x="1371597" y="348865"/>
            <a:ext cx="10044023" cy="877729"/>
          </a:xfrm>
        </p:spPr>
        <p:txBody>
          <a:bodyPr anchor="ctr">
            <a:normAutofit/>
          </a:bodyPr>
          <a:lstStyle/>
          <a:p>
            <a:r>
              <a:rPr lang="en-US" sz="2800" dirty="0">
                <a:solidFill>
                  <a:srgbClr val="FFFFFF"/>
                </a:solidFill>
                <a:effectLst/>
                <a:latin typeface="Arial" panose="020B0604020202020204" pitchFamily="34" charset="0"/>
                <a:ea typeface="Times New Roman" panose="02020603050405020304" pitchFamily="18" charset="0"/>
              </a:rPr>
              <a:t>Total PH Budget:  </a:t>
            </a:r>
            <a:r>
              <a:rPr lang="en-US" sz="2800" b="1" dirty="0">
                <a:solidFill>
                  <a:srgbClr val="FFFFFF"/>
                </a:solidFill>
                <a:effectLst/>
                <a:latin typeface="Arial" panose="020B0604020202020204" pitchFamily="34" charset="0"/>
                <a:ea typeface="Times New Roman" panose="02020603050405020304" pitchFamily="18" charset="0"/>
              </a:rPr>
              <a:t>$7,401,601 </a:t>
            </a:r>
            <a:r>
              <a:rPr lang="en-US" sz="2800" dirty="0">
                <a:solidFill>
                  <a:srgbClr val="FFFFFF"/>
                </a:solidFill>
                <a:effectLst/>
                <a:latin typeface="Arial" panose="020B0604020202020204" pitchFamily="34" charset="0"/>
                <a:ea typeface="Times New Roman" panose="02020603050405020304" pitchFamily="18" charset="0"/>
              </a:rPr>
              <a:t>(includes the Fund Balance and current year allocations)</a:t>
            </a:r>
            <a:endParaRPr lang="en-US" sz="2800" dirty="0">
              <a:solidFill>
                <a:srgbClr val="FFFFFF"/>
              </a:solidFill>
            </a:endParaRPr>
          </a:p>
        </p:txBody>
      </p:sp>
      <p:graphicFrame>
        <p:nvGraphicFramePr>
          <p:cNvPr id="6" name="Content Placeholder 5">
            <a:extLst>
              <a:ext uri="{FF2B5EF4-FFF2-40B4-BE49-F238E27FC236}">
                <a16:creationId xmlns:a16="http://schemas.microsoft.com/office/drawing/2014/main" id="{651C8519-F51D-4565-A9E5-4C50D178A6CB}"/>
              </a:ext>
            </a:extLst>
          </p:cNvPr>
          <p:cNvGraphicFramePr>
            <a:graphicFrameLocks noGrp="1"/>
          </p:cNvGraphicFramePr>
          <p:nvPr>
            <p:ph idx="1"/>
            <p:extLst>
              <p:ext uri="{D42A27DB-BD31-4B8C-83A1-F6EECF244321}">
                <p14:modId xmlns:p14="http://schemas.microsoft.com/office/powerpoint/2010/main" val="2356524505"/>
              </p:ext>
            </p:extLst>
          </p:nvPr>
        </p:nvGraphicFramePr>
        <p:xfrm>
          <a:off x="989901" y="1694576"/>
          <a:ext cx="10016455" cy="4924337"/>
        </p:xfrm>
        <a:graphic>
          <a:graphicData uri="http://schemas.openxmlformats.org/drawingml/2006/table">
            <a:tbl>
              <a:tblPr/>
              <a:tblGrid>
                <a:gridCol w="5125755">
                  <a:extLst>
                    <a:ext uri="{9D8B030D-6E8A-4147-A177-3AD203B41FA5}">
                      <a16:colId xmlns:a16="http://schemas.microsoft.com/office/drawing/2014/main" val="474392456"/>
                    </a:ext>
                  </a:extLst>
                </a:gridCol>
                <a:gridCol w="4890700">
                  <a:extLst>
                    <a:ext uri="{9D8B030D-6E8A-4147-A177-3AD203B41FA5}">
                      <a16:colId xmlns:a16="http://schemas.microsoft.com/office/drawing/2014/main" val="911224333"/>
                    </a:ext>
                  </a:extLst>
                </a:gridCol>
              </a:tblGrid>
              <a:tr h="447667">
                <a:tc>
                  <a:txBody>
                    <a:bodyPr/>
                    <a:lstStyle/>
                    <a:p>
                      <a:pPr algn="l" fontAlgn="b"/>
                      <a:r>
                        <a:rPr lang="en-US" sz="1800" b="1" i="0" u="none" strike="noStrike">
                          <a:solidFill>
                            <a:srgbClr val="000000"/>
                          </a:solidFill>
                          <a:effectLst/>
                          <a:latin typeface="Arial" panose="020B0604020202020204" pitchFamily="34" charset="0"/>
                        </a:rPr>
                        <a:t>Fund 208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Arial" panose="020B0604020202020204" pitchFamily="34" charset="0"/>
                        </a:rPr>
                        <a:t>Public Health</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4870174"/>
                  </a:ext>
                </a:extLst>
              </a:tr>
              <a:tr h="447667">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6183221"/>
                  </a:ext>
                </a:extLst>
              </a:tr>
              <a:tr h="447667">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FY 24-25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9423040"/>
                  </a:ext>
                </a:extLst>
              </a:tr>
              <a:tr h="447667">
                <a:tc>
                  <a:txBody>
                    <a:bodyPr/>
                    <a:lstStyle/>
                    <a:p>
                      <a:pPr algn="l" fontAlgn="b"/>
                      <a:r>
                        <a:rPr lang="en-US" sz="1800" b="0" i="0" u="none" strike="noStrike">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$5,536,193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220419"/>
                  </a:ext>
                </a:extLst>
              </a:tr>
              <a:tr h="447667">
                <a:tc>
                  <a:txBody>
                    <a:bodyPr/>
                    <a:lstStyle/>
                    <a:p>
                      <a:pPr algn="l" fontAlgn="b"/>
                      <a:r>
                        <a:rPr lang="en-US" sz="1800" b="0" i="0" u="none" strike="noStrike">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$1,865,408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2030401"/>
                  </a:ext>
                </a:extLst>
              </a:tr>
              <a:tr h="447667">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1476143"/>
                  </a:ext>
                </a:extLst>
              </a:tr>
              <a:tr h="447667">
                <a:tc>
                  <a:txBody>
                    <a:bodyPr/>
                    <a:lstStyle/>
                    <a:p>
                      <a:pPr algn="l" fontAlgn="b"/>
                      <a:r>
                        <a:rPr lang="en-US" sz="18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$5,035,221</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22077"/>
                  </a:ext>
                </a:extLst>
              </a:tr>
              <a:tr h="447667">
                <a:tc>
                  <a:txBody>
                    <a:bodyPr/>
                    <a:lstStyle/>
                    <a:p>
                      <a:pPr algn="l" fontAlgn="b"/>
                      <a:r>
                        <a:rPr lang="en-US" sz="18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$1,585,283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4210124"/>
                  </a:ext>
                </a:extLst>
              </a:tr>
              <a:tr h="447667">
                <a:tc>
                  <a:txBody>
                    <a:bodyPr/>
                    <a:lstStyle/>
                    <a:p>
                      <a:pPr algn="l" fontAlgn="b"/>
                      <a:r>
                        <a:rPr lang="en-US" sz="18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$781,097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3501465"/>
                  </a:ext>
                </a:extLst>
              </a:tr>
              <a:tr h="447667">
                <a:tc>
                  <a:txBody>
                    <a:bodyPr/>
                    <a:lstStyle/>
                    <a:p>
                      <a:pPr algn="l" fontAlgn="b"/>
                      <a:endParaRPr lang="en-US" sz="18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4584023"/>
                  </a:ext>
                </a:extLst>
              </a:tr>
              <a:tr h="447667">
                <a:tc>
                  <a:txBody>
                    <a:bodyPr/>
                    <a:lstStyle/>
                    <a:p>
                      <a:pPr algn="l" fontAlgn="b"/>
                      <a:r>
                        <a:rPr lang="en-US" sz="1800" b="0" i="1" u="none" strike="noStrike">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3346712"/>
                  </a:ext>
                </a:extLst>
              </a:tr>
            </a:tbl>
          </a:graphicData>
        </a:graphic>
      </p:graphicFrame>
    </p:spTree>
    <p:extLst>
      <p:ext uri="{BB962C8B-B14F-4D97-AF65-F5344CB8AC3E}">
        <p14:creationId xmlns:p14="http://schemas.microsoft.com/office/powerpoint/2010/main" val="2508827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F76AF-EEA7-4824-B39F-A64E95572E78}"/>
              </a:ext>
            </a:extLst>
          </p:cNvPr>
          <p:cNvSpPr>
            <a:spLocks noGrp="1"/>
          </p:cNvSpPr>
          <p:nvPr>
            <p:ph type="title"/>
          </p:nvPr>
        </p:nvSpPr>
        <p:spPr>
          <a:solidFill>
            <a:schemeClr val="accent6">
              <a:lumMod val="20000"/>
              <a:lumOff val="80000"/>
            </a:schemeClr>
          </a:solidFill>
        </p:spPr>
        <p:txBody>
          <a:bodyPr/>
          <a:lstStyle/>
          <a:p>
            <a:r>
              <a:rPr lang="en-US" dirty="0"/>
              <a:t>PH Quality/Achievement Highlights</a:t>
            </a:r>
          </a:p>
        </p:txBody>
      </p:sp>
      <p:sp>
        <p:nvSpPr>
          <p:cNvPr id="3" name="Content Placeholder 2">
            <a:extLst>
              <a:ext uri="{FF2B5EF4-FFF2-40B4-BE49-F238E27FC236}">
                <a16:creationId xmlns:a16="http://schemas.microsoft.com/office/drawing/2014/main" id="{82CB6198-CE5C-4A73-AEE9-7525C5537302}"/>
              </a:ext>
            </a:extLst>
          </p:cNvPr>
          <p:cNvSpPr>
            <a:spLocks noGrp="1"/>
          </p:cNvSpPr>
          <p:nvPr>
            <p:ph idx="1"/>
          </p:nvPr>
        </p:nvSpPr>
        <p:spPr/>
        <p:txBody>
          <a:bodyPr>
            <a:normAutofit fontScale="85000" lnSpcReduction="20000"/>
          </a:bodyPr>
          <a:lstStyle/>
          <a:p>
            <a:pPr algn="l" rtl="0">
              <a:buFont typeface="Arial" panose="020B0604020202020204" pitchFamily="34" charset="0"/>
              <a:buChar char="•"/>
            </a:pPr>
            <a:r>
              <a:rPr lang="en-US" b="0" i="0" dirty="0">
                <a:solidFill>
                  <a:srgbClr val="000000"/>
                </a:solidFill>
                <a:effectLst/>
                <a:latin typeface="Verdana" panose="020B0604030504040204" pitchFamily="34" charset="0"/>
              </a:rPr>
              <a:t>Educated policy leaders to pass resolutions encouraging a statewide flavor ban. Four resolutions were passed.​</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First Family Festival organized by our Maternal Child Family Health Team and CAB.​</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Climate and Health work underway with youth photo voice as one of the projects.​</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Brochures developed to inform youth and the public about Sexually Transmitted Infections and how to prevent and treat them.​</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Breastfeeding Peer Counselor to support breastfeeding parents.​</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1,224 EH inspections completed at licensed facilities in the county.​</a:t>
            </a:r>
            <a:endParaRPr lang="en-US" b="0" i="0" dirty="0">
              <a:solidFill>
                <a:srgbClr val="000000"/>
              </a:solidFill>
              <a:effectLst/>
              <a:latin typeface="Arial" panose="020B0604020202020204" pitchFamily="34" charset="0"/>
            </a:endParaRPr>
          </a:p>
          <a:p>
            <a:pPr algn="l" rtl="0">
              <a:buFont typeface="Arial" panose="020B0604020202020204" pitchFamily="34" charset="0"/>
              <a:buChar char="•"/>
            </a:pPr>
            <a:r>
              <a:rPr lang="en-US" b="0" i="0" dirty="0">
                <a:solidFill>
                  <a:srgbClr val="000000"/>
                </a:solidFill>
                <a:effectLst/>
                <a:latin typeface="Verdana" panose="020B0604030504040204" pitchFamily="34" charset="0"/>
              </a:rPr>
              <a:t>44 Flu and COVID vaccination clinics held in Fall of 2023.</a:t>
            </a:r>
            <a:endParaRPr lang="en-US" b="0" i="0" dirty="0">
              <a:solidFill>
                <a:srgbClr val="000000"/>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3375362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24">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41" name="Rectangle 26">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2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30">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3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Rectangle 3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833983E-9A98-43F2-AE7C-1B3883CC6C88}"/>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Summary Continued:</a:t>
            </a:r>
          </a:p>
        </p:txBody>
      </p:sp>
      <p:sp>
        <p:nvSpPr>
          <p:cNvPr id="44" name="Content Placeholder 2">
            <a:extLst>
              <a:ext uri="{FF2B5EF4-FFF2-40B4-BE49-F238E27FC236}">
                <a16:creationId xmlns:a16="http://schemas.microsoft.com/office/drawing/2014/main" id="{2726A97A-8D11-49E9-A12F-63D4F9F2099E}"/>
              </a:ext>
            </a:extLst>
          </p:cNvPr>
          <p:cNvSpPr>
            <a:spLocks noGrp="1"/>
          </p:cNvSpPr>
          <p:nvPr>
            <p:ph idx="1"/>
          </p:nvPr>
        </p:nvSpPr>
        <p:spPr>
          <a:xfrm>
            <a:off x="4504549" y="511388"/>
            <a:ext cx="7366886" cy="6206652"/>
          </a:xfrm>
        </p:spPr>
        <p:txBody>
          <a:bodyPr anchor="ctr">
            <a:normAutofit/>
          </a:bodyPr>
          <a:lstStyle/>
          <a:p>
            <a:pPr marL="0" marR="0">
              <a:spcBef>
                <a:spcPts val="0"/>
              </a:spcBef>
              <a:spcAft>
                <a:spcPts val="0"/>
              </a:spcAft>
            </a:pPr>
            <a:endParaRPr lang="en-US" sz="23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HHS has four major service divisions:  </a:t>
            </a:r>
          </a:p>
          <a:p>
            <a:pPr marL="0" marR="0" indent="0">
              <a:spcBef>
                <a:spcPts val="0"/>
              </a:spcBef>
              <a:spcAft>
                <a:spcPts val="0"/>
              </a:spcAft>
              <a:buNone/>
            </a:pP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lvl="1">
              <a:spcBef>
                <a:spcPts val="0"/>
              </a:spcBef>
            </a:pPr>
            <a:r>
              <a:rPr lang="en-US" dirty="0">
                <a:effectLst/>
                <a:latin typeface="Arial" panose="020B0604020202020204" pitchFamily="34" charset="0"/>
                <a:ea typeface="Times New Roman" panose="02020603050405020304" pitchFamily="18" charset="0"/>
                <a:cs typeface="Times New Roman" panose="02020603050405020304" pitchFamily="18" charset="0"/>
              </a:rPr>
              <a:t>Behavioral Health, </a:t>
            </a:r>
          </a:p>
          <a:p>
            <a:pPr marL="457200" lvl="1">
              <a:spcBef>
                <a:spcPts val="0"/>
              </a:spcBef>
            </a:pPr>
            <a:r>
              <a:rPr lang="en-US" dirty="0">
                <a:effectLst/>
                <a:latin typeface="Arial" panose="020B0604020202020204" pitchFamily="34" charset="0"/>
                <a:ea typeface="Times New Roman" panose="02020603050405020304" pitchFamily="18" charset="0"/>
                <a:cs typeface="Times New Roman" panose="02020603050405020304" pitchFamily="18" charset="0"/>
              </a:rPr>
              <a:t>Intellectual/Developmental Disabilities, </a:t>
            </a:r>
          </a:p>
          <a:p>
            <a:pPr marL="457200" lvl="1">
              <a:spcBef>
                <a:spcPts val="0"/>
              </a:spcBef>
            </a:pPr>
            <a:r>
              <a:rPr lang="en-US" dirty="0">
                <a:effectLst/>
                <a:latin typeface="Arial" panose="020B0604020202020204" pitchFamily="34" charset="0"/>
                <a:ea typeface="Times New Roman" panose="02020603050405020304" pitchFamily="18" charset="0"/>
                <a:cs typeface="Times New Roman" panose="02020603050405020304" pitchFamily="18" charset="0"/>
              </a:rPr>
              <a:t>Primary Care, </a:t>
            </a:r>
          </a:p>
          <a:p>
            <a:pPr marL="457200" lvl="1">
              <a:spcBef>
                <a:spcPts val="0"/>
              </a:spcBef>
            </a:pPr>
            <a:r>
              <a:rPr lang="en-US" dirty="0">
                <a:effectLst/>
                <a:latin typeface="Arial" panose="020B0604020202020204" pitchFamily="34" charset="0"/>
                <a:ea typeface="Times New Roman" panose="02020603050405020304" pitchFamily="18" charset="0"/>
                <a:cs typeface="Times New Roman" panose="02020603050405020304" pitchFamily="18" charset="0"/>
              </a:rPr>
              <a:t>Public Health.  </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HHS has an Administration Division that includes general administration, billing, quality and risk management, fiscal, and credentialing staff.   </a:t>
            </a:r>
          </a:p>
          <a:p>
            <a:pPr marL="0" marR="0" indent="0">
              <a:spcBef>
                <a:spcPts val="0"/>
              </a:spcBef>
              <a:spcAft>
                <a:spcPts val="0"/>
              </a:spcAft>
              <a:buNone/>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HHS has recently started providing an emergency winter shelter program that currently sits with the Behavioral Health Fund/Division</a:t>
            </a:r>
          </a:p>
          <a:p>
            <a:pPr marL="0" marR="0" indent="0">
              <a:spcBef>
                <a:spcPts val="0"/>
              </a:spcBef>
              <a:spcAft>
                <a:spcPts val="0"/>
              </a:spcAft>
              <a:buNone/>
            </a:pPr>
            <a:endParaRPr lang="en-US"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The Medical Examiner’s Office will move to HHS in FY 24/25 and will be in the Administration Division</a:t>
            </a:r>
            <a:r>
              <a:rPr lang="en-US" sz="2300" dirty="0">
                <a:effectLst/>
                <a:latin typeface="Arial" panose="020B0604020202020204" pitchFamily="34" charset="0"/>
                <a:ea typeface="Times New Roman" panose="02020603050405020304" pitchFamily="18" charset="0"/>
                <a:cs typeface="Times New Roman" panose="02020603050405020304" pitchFamily="18" charset="0"/>
              </a:rPr>
              <a:t>.</a:t>
            </a:r>
            <a:endParaRPr lang="en-US" sz="23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3637969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2E2FA07-4FA1-474A-89FF-6517D96833BB}"/>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Administrative Services Budget</a:t>
            </a:r>
          </a:p>
        </p:txBody>
      </p:sp>
      <p:graphicFrame>
        <p:nvGraphicFramePr>
          <p:cNvPr id="6" name="Content Placeholder 5">
            <a:extLst>
              <a:ext uri="{FF2B5EF4-FFF2-40B4-BE49-F238E27FC236}">
                <a16:creationId xmlns:a16="http://schemas.microsoft.com/office/drawing/2014/main" id="{2981D113-F1AC-4E93-97F3-E37623E5EAAE}"/>
              </a:ext>
            </a:extLst>
          </p:cNvPr>
          <p:cNvGraphicFramePr>
            <a:graphicFrameLocks noGrp="1"/>
          </p:cNvGraphicFramePr>
          <p:nvPr>
            <p:ph idx="1"/>
            <p:extLst>
              <p:ext uri="{D42A27DB-BD31-4B8C-83A1-F6EECF244321}">
                <p14:modId xmlns:p14="http://schemas.microsoft.com/office/powerpoint/2010/main" val="292682645"/>
              </p:ext>
            </p:extLst>
          </p:nvPr>
        </p:nvGraphicFramePr>
        <p:xfrm>
          <a:off x="1224449" y="1988071"/>
          <a:ext cx="10338318" cy="4457321"/>
        </p:xfrm>
        <a:graphic>
          <a:graphicData uri="http://schemas.openxmlformats.org/drawingml/2006/table">
            <a:tbl>
              <a:tblPr/>
              <a:tblGrid>
                <a:gridCol w="5290463">
                  <a:extLst>
                    <a:ext uri="{9D8B030D-6E8A-4147-A177-3AD203B41FA5}">
                      <a16:colId xmlns:a16="http://schemas.microsoft.com/office/drawing/2014/main" val="3398948645"/>
                    </a:ext>
                  </a:extLst>
                </a:gridCol>
                <a:gridCol w="5047855">
                  <a:extLst>
                    <a:ext uri="{9D8B030D-6E8A-4147-A177-3AD203B41FA5}">
                      <a16:colId xmlns:a16="http://schemas.microsoft.com/office/drawing/2014/main" val="136914573"/>
                    </a:ext>
                  </a:extLst>
                </a:gridCol>
              </a:tblGrid>
              <a:tr h="405211">
                <a:tc>
                  <a:txBody>
                    <a:bodyPr/>
                    <a:lstStyle/>
                    <a:p>
                      <a:pPr algn="l" fontAlgn="b"/>
                      <a:r>
                        <a:rPr lang="en-US" sz="1800" b="1" i="0" u="none" strike="noStrike">
                          <a:solidFill>
                            <a:srgbClr val="000000"/>
                          </a:solidFill>
                          <a:effectLst/>
                          <a:latin typeface="Arial" panose="020B0604020202020204" pitchFamily="34" charset="0"/>
                        </a:rPr>
                        <a:t>Fund 208</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a:solidFill>
                            <a:srgbClr val="000000"/>
                          </a:solidFill>
                          <a:effectLst/>
                          <a:latin typeface="Arial" panose="020B0604020202020204" pitchFamily="34" charset="0"/>
                        </a:rPr>
                        <a:t>Administration only</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5138342"/>
                  </a:ext>
                </a:extLst>
              </a:tr>
              <a:tr h="405211">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3004587"/>
                  </a:ext>
                </a:extLst>
              </a:tr>
              <a:tr h="405211">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FY 24-25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1590544"/>
                  </a:ext>
                </a:extLst>
              </a:tr>
              <a:tr h="405211">
                <a:tc>
                  <a:txBody>
                    <a:bodyPr/>
                    <a:lstStyle/>
                    <a:p>
                      <a:pPr algn="l" fontAlgn="b"/>
                      <a:r>
                        <a:rPr lang="en-US" sz="1800" b="0" i="0" u="none" strike="noStrike" dirty="0">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$4,020,374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029776"/>
                  </a:ext>
                </a:extLst>
              </a:tr>
              <a:tr h="405211">
                <a:tc>
                  <a:txBody>
                    <a:bodyPr/>
                    <a:lstStyle/>
                    <a:p>
                      <a:pPr algn="l" fontAlgn="b"/>
                      <a:r>
                        <a:rPr lang="en-US" sz="1800" b="0" i="0" u="none" strike="noStrike">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70034"/>
                  </a:ext>
                </a:extLst>
              </a:tr>
              <a:tr h="405211">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6021960"/>
                  </a:ext>
                </a:extLst>
              </a:tr>
              <a:tr h="405211">
                <a:tc>
                  <a:txBody>
                    <a:bodyPr/>
                    <a:lstStyle/>
                    <a:p>
                      <a:pPr algn="l" fontAlgn="b"/>
                      <a:r>
                        <a:rPr lang="en-US" sz="18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$3,369,677</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3439509"/>
                  </a:ext>
                </a:extLst>
              </a:tr>
              <a:tr h="405211">
                <a:tc>
                  <a:txBody>
                    <a:bodyPr/>
                    <a:lstStyle/>
                    <a:p>
                      <a:pPr algn="l" fontAlgn="b"/>
                      <a:r>
                        <a:rPr lang="en-US" sz="18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$369,933</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3392905"/>
                  </a:ext>
                </a:extLst>
              </a:tr>
              <a:tr h="405211">
                <a:tc>
                  <a:txBody>
                    <a:bodyPr/>
                    <a:lstStyle/>
                    <a:p>
                      <a:pPr algn="l" fontAlgn="b"/>
                      <a:r>
                        <a:rPr lang="en-US" sz="18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Arial" panose="020B0604020202020204" pitchFamily="34" charset="0"/>
                        </a:rPr>
                        <a:t>$280,764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2964119"/>
                  </a:ext>
                </a:extLst>
              </a:tr>
              <a:tr h="405211">
                <a:tc>
                  <a:txBody>
                    <a:bodyPr/>
                    <a:lstStyle/>
                    <a:p>
                      <a:pPr algn="l" fontAlgn="b"/>
                      <a:endParaRPr lang="en-US" sz="18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4570584"/>
                  </a:ext>
                </a:extLst>
              </a:tr>
              <a:tr h="405211">
                <a:tc>
                  <a:txBody>
                    <a:bodyPr/>
                    <a:lstStyle/>
                    <a:p>
                      <a:pPr algn="l" fontAlgn="b"/>
                      <a:r>
                        <a:rPr lang="en-US" sz="1800" b="0" i="1" u="none" strike="noStrike" dirty="0">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5309810"/>
                  </a:ext>
                </a:extLst>
              </a:tr>
            </a:tbl>
          </a:graphicData>
        </a:graphic>
      </p:graphicFrame>
    </p:spTree>
    <p:extLst>
      <p:ext uri="{BB962C8B-B14F-4D97-AF65-F5344CB8AC3E}">
        <p14:creationId xmlns:p14="http://schemas.microsoft.com/office/powerpoint/2010/main" val="33898019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A522B3-19D0-4544-A66E-6FB9C5CD1908}"/>
              </a:ext>
            </a:extLst>
          </p:cNvPr>
          <p:cNvSpPr>
            <a:spLocks noGrp="1"/>
          </p:cNvSpPr>
          <p:nvPr>
            <p:ph type="title"/>
          </p:nvPr>
        </p:nvSpPr>
        <p:spPr>
          <a:xfrm>
            <a:off x="6590662" y="4267832"/>
            <a:ext cx="4805996" cy="1297115"/>
          </a:xfrm>
        </p:spPr>
        <p:txBody>
          <a:bodyPr vert="horz" lIns="91440" tIns="45720" rIns="91440" bIns="45720" rtlCol="0" anchor="t">
            <a:normAutofit/>
          </a:bodyPr>
          <a:lstStyle/>
          <a:p>
            <a:r>
              <a:rPr lang="en-US" sz="4000" kern="1200">
                <a:solidFill>
                  <a:schemeClr val="tx2"/>
                </a:solidFill>
                <a:latin typeface="+mj-lt"/>
                <a:ea typeface="+mj-ea"/>
                <a:cs typeface="+mj-cs"/>
              </a:rPr>
              <a:t>Questions??</a:t>
            </a:r>
          </a:p>
        </p:txBody>
      </p:sp>
      <p:pic>
        <p:nvPicPr>
          <p:cNvPr id="7" name="Graphic 6" descr="Question mark">
            <a:extLst>
              <a:ext uri="{FF2B5EF4-FFF2-40B4-BE49-F238E27FC236}">
                <a16:creationId xmlns:a16="http://schemas.microsoft.com/office/drawing/2014/main" id="{A10FC7CD-3115-24E4-7203-3BD24311FE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2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1245000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7D91254-C599-4B4C-8D6B-8FAE873EBBBE}"/>
              </a:ext>
            </a:extLst>
          </p:cNvPr>
          <p:cNvSpPr txBox="1"/>
          <p:nvPr/>
        </p:nvSpPr>
        <p:spPr>
          <a:xfrm>
            <a:off x="586478" y="1683756"/>
            <a:ext cx="3115265" cy="2396359"/>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4000" kern="1200">
                <a:solidFill>
                  <a:srgbClr val="FFFFFF"/>
                </a:solidFill>
                <a:latin typeface="+mj-lt"/>
                <a:ea typeface="+mj-ea"/>
                <a:cs typeface="+mj-cs"/>
              </a:rPr>
              <a:t>Thank you!</a:t>
            </a:r>
          </a:p>
        </p:txBody>
      </p:sp>
      <p:grpSp>
        <p:nvGrpSpPr>
          <p:cNvPr id="6" name="Group 5">
            <a:extLst>
              <a:ext uri="{FF2B5EF4-FFF2-40B4-BE49-F238E27FC236}">
                <a16:creationId xmlns:a16="http://schemas.microsoft.com/office/drawing/2014/main" id="{B553D45D-C3DA-4F8D-B391-FD81137BE685}"/>
              </a:ext>
            </a:extLst>
          </p:cNvPr>
          <p:cNvGrpSpPr/>
          <p:nvPr/>
        </p:nvGrpSpPr>
        <p:grpSpPr>
          <a:xfrm>
            <a:off x="5464389" y="750440"/>
            <a:ext cx="5548158" cy="5453920"/>
            <a:chOff x="7636005" y="2463179"/>
            <a:chExt cx="3433324" cy="3448854"/>
          </a:xfrm>
        </p:grpSpPr>
        <p:pic>
          <p:nvPicPr>
            <p:cNvPr id="4" name="Picture 3">
              <a:extLst>
                <a:ext uri="{FF2B5EF4-FFF2-40B4-BE49-F238E27FC236}">
                  <a16:creationId xmlns:a16="http://schemas.microsoft.com/office/drawing/2014/main" id="{EB62349C-1A81-4F38-83F0-E09ABDAD7A60}"/>
                </a:ext>
              </a:extLst>
            </p:cNvPr>
            <p:cNvPicPr>
              <a:picLocks noChangeAspect="1"/>
            </p:cNvPicPr>
            <p:nvPr/>
          </p:nvPicPr>
          <p:blipFill rotWithShape="1">
            <a:blip r:embed="rId2">
              <a:extLst>
                <a:ext uri="{28A0092B-C50C-407E-A947-70E740481C1C}">
                  <a14:useLocalDpi xmlns:a14="http://schemas.microsoft.com/office/drawing/2010/main" val="0"/>
                </a:ext>
              </a:extLst>
            </a:blip>
            <a:srcRect l="1036" r="31594" b="-1"/>
            <a:stretch/>
          </p:blipFill>
          <p:spPr>
            <a:xfrm>
              <a:off x="7636005" y="2463179"/>
              <a:ext cx="3433324" cy="2503093"/>
            </a:xfrm>
            <a:prstGeom prst="rect">
              <a:avLst/>
            </a:prstGeom>
            <a:noFill/>
          </p:spPr>
        </p:pic>
        <p:sp>
          <p:nvSpPr>
            <p:cNvPr id="5" name="TextBox 4">
              <a:extLst>
                <a:ext uri="{FF2B5EF4-FFF2-40B4-BE49-F238E27FC236}">
                  <a16:creationId xmlns:a16="http://schemas.microsoft.com/office/drawing/2014/main" id="{425155A4-AB53-47EA-A75B-C9A4373B0330}"/>
                </a:ext>
              </a:extLst>
            </p:cNvPr>
            <p:cNvSpPr txBox="1"/>
            <p:nvPr/>
          </p:nvSpPr>
          <p:spPr>
            <a:xfrm>
              <a:off x="7675975" y="4899427"/>
              <a:ext cx="3385638" cy="1012606"/>
            </a:xfrm>
            <a:prstGeom prst="rect">
              <a:avLst/>
            </a:prstGeom>
            <a:solidFill>
              <a:schemeClr val="accent3">
                <a:lumMod val="60000"/>
                <a:lumOff val="40000"/>
              </a:schemeClr>
            </a:solidFill>
          </p:spPr>
          <p:txBody>
            <a:bodyPr wrap="square" rtlCol="0">
              <a:spAutoFit/>
            </a:bodyPr>
            <a:lstStyle/>
            <a:p>
              <a:pPr algn="ctr" defTabSz="2642616">
                <a:spcAft>
                  <a:spcPts val="600"/>
                </a:spcAft>
              </a:pPr>
              <a:r>
                <a:rPr lang="en-US" sz="5202" b="1" i="1" kern="1200">
                  <a:solidFill>
                    <a:srgbClr val="0059A0"/>
                  </a:solidFill>
                  <a:latin typeface="Times New Roman" panose="02020603050405020304" pitchFamily="18" charset="0"/>
                  <a:ea typeface="+mn-ea"/>
                  <a:cs typeface="Times New Roman" panose="02020603050405020304" pitchFamily="18" charset="0"/>
                </a:rPr>
                <a:t>Lincoln County </a:t>
              </a:r>
            </a:p>
            <a:p>
              <a:pPr algn="ctr" defTabSz="2642616">
                <a:spcAft>
                  <a:spcPts val="600"/>
                </a:spcAft>
              </a:pPr>
              <a:r>
                <a:rPr lang="en-US" sz="3468" b="1" kern="1200">
                  <a:solidFill>
                    <a:schemeClr val="tx1"/>
                  </a:solidFill>
                  <a:latin typeface="Times New Roman" panose="02020603050405020304" pitchFamily="18" charset="0"/>
                  <a:ea typeface="+mn-ea"/>
                  <a:cs typeface="Times New Roman" panose="02020603050405020304" pitchFamily="18" charset="0"/>
                </a:rPr>
                <a:t>Health &amp; Human Services</a:t>
              </a:r>
              <a:endParaRPr lang="en-US" sz="1200" b="1">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111596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3">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657D5D7-56F1-45C0-B7C7-1D63D6BE9B20}"/>
              </a:ext>
            </a:extLst>
          </p:cNvPr>
          <p:cNvSpPr>
            <a:spLocks noGrp="1"/>
          </p:cNvSpPr>
          <p:nvPr>
            <p:ph type="title"/>
          </p:nvPr>
        </p:nvSpPr>
        <p:spPr>
          <a:xfrm>
            <a:off x="838200" y="557188"/>
            <a:ext cx="10515600" cy="1133499"/>
          </a:xfrm>
        </p:spPr>
        <p:txBody>
          <a:bodyPr>
            <a:normAutofit/>
          </a:bodyPr>
          <a:lstStyle/>
          <a:p>
            <a:pPr algn="ctr"/>
            <a:r>
              <a:rPr lang="en-US" sz="5200" dirty="0"/>
              <a:t>Summary Continued:</a:t>
            </a:r>
          </a:p>
        </p:txBody>
      </p:sp>
      <p:graphicFrame>
        <p:nvGraphicFramePr>
          <p:cNvPr id="12" name="Content Placeholder 2">
            <a:extLst>
              <a:ext uri="{FF2B5EF4-FFF2-40B4-BE49-F238E27FC236}">
                <a16:creationId xmlns:a16="http://schemas.microsoft.com/office/drawing/2014/main" id="{A1CFD05F-4601-0202-DCFC-FBE72E9069DF}"/>
              </a:ext>
            </a:extLst>
          </p:cNvPr>
          <p:cNvGraphicFramePr>
            <a:graphicFrameLocks noGrp="1"/>
          </p:cNvGraphicFramePr>
          <p:nvPr>
            <p:ph idx="1"/>
            <p:extLst>
              <p:ext uri="{D42A27DB-BD31-4B8C-83A1-F6EECF244321}">
                <p14:modId xmlns:p14="http://schemas.microsoft.com/office/powerpoint/2010/main" val="412733463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4074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D28C42B-FA3C-40A6-A327-7F5F8296E63B}"/>
              </a:ext>
            </a:extLst>
          </p:cNvPr>
          <p:cNvSpPr>
            <a:spLocks noGrp="1"/>
          </p:cNvSpPr>
          <p:nvPr>
            <p:ph type="title"/>
          </p:nvPr>
        </p:nvSpPr>
        <p:spPr>
          <a:xfrm>
            <a:off x="1371597" y="208345"/>
            <a:ext cx="10044023" cy="1018250"/>
          </a:xfrm>
        </p:spPr>
        <p:txBody>
          <a:bodyPr anchor="ctr">
            <a:normAutofit fontScale="90000"/>
          </a:bodyPr>
          <a:lstStyle/>
          <a:p>
            <a:r>
              <a:rPr lang="en-US"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Total HHS FY 24/25 Budget: </a:t>
            </a:r>
            <a:r>
              <a:rPr lang="en-US" sz="4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$47,934,881  </a:t>
            </a:r>
            <a:br>
              <a:rPr lang="en-US" sz="2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br>
            <a:endParaRPr lang="en-US" sz="2800" dirty="0">
              <a:solidFill>
                <a:srgbClr val="FFFFFF"/>
              </a:solidFill>
            </a:endParaRPr>
          </a:p>
        </p:txBody>
      </p:sp>
      <p:graphicFrame>
        <p:nvGraphicFramePr>
          <p:cNvPr id="6" name="Content Placeholder 5">
            <a:extLst>
              <a:ext uri="{FF2B5EF4-FFF2-40B4-BE49-F238E27FC236}">
                <a16:creationId xmlns:a16="http://schemas.microsoft.com/office/drawing/2014/main" id="{AF9634FA-698B-4DA0-9E19-303F4DEE83C9}"/>
              </a:ext>
            </a:extLst>
          </p:cNvPr>
          <p:cNvGraphicFramePr>
            <a:graphicFrameLocks noGrp="1"/>
          </p:cNvGraphicFramePr>
          <p:nvPr>
            <p:ph idx="1"/>
            <p:extLst>
              <p:ext uri="{D42A27DB-BD31-4B8C-83A1-F6EECF244321}">
                <p14:modId xmlns:p14="http://schemas.microsoft.com/office/powerpoint/2010/main" val="2144245276"/>
              </p:ext>
            </p:extLst>
          </p:nvPr>
        </p:nvGraphicFramePr>
        <p:xfrm>
          <a:off x="1371597" y="1784300"/>
          <a:ext cx="9545219" cy="4641670"/>
        </p:xfrm>
        <a:graphic>
          <a:graphicData uri="http://schemas.openxmlformats.org/drawingml/2006/table">
            <a:tbl>
              <a:tblPr/>
              <a:tblGrid>
                <a:gridCol w="4904231">
                  <a:extLst>
                    <a:ext uri="{9D8B030D-6E8A-4147-A177-3AD203B41FA5}">
                      <a16:colId xmlns:a16="http://schemas.microsoft.com/office/drawing/2014/main" val="2953327899"/>
                    </a:ext>
                  </a:extLst>
                </a:gridCol>
                <a:gridCol w="4640988">
                  <a:extLst>
                    <a:ext uri="{9D8B030D-6E8A-4147-A177-3AD203B41FA5}">
                      <a16:colId xmlns:a16="http://schemas.microsoft.com/office/drawing/2014/main" val="1994709403"/>
                    </a:ext>
                  </a:extLst>
                </a:gridCol>
              </a:tblGrid>
              <a:tr h="421970">
                <a:tc>
                  <a:txBody>
                    <a:bodyPr/>
                    <a:lstStyle/>
                    <a:p>
                      <a:pPr algn="ctr" fontAlgn="b"/>
                      <a:r>
                        <a:rPr lang="en-US" sz="1800" b="1" i="0" u="none" strike="noStrike" dirty="0">
                          <a:solidFill>
                            <a:srgbClr val="000000"/>
                          </a:solidFill>
                          <a:effectLst/>
                          <a:latin typeface="Arial" panose="020B0604020202020204" pitchFamily="34" charset="0"/>
                        </a:rPr>
                        <a:t>Fund 208, 209, 216, 220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Arial" panose="020B0604020202020204" pitchFamily="34" charset="0"/>
                        </a:rPr>
                        <a:t>All HHS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238023"/>
                  </a:ext>
                </a:extLst>
              </a:tr>
              <a:tr h="421970">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7357534"/>
                  </a:ext>
                </a:extLst>
              </a:tr>
              <a:tr h="421970">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dirty="0">
                          <a:solidFill>
                            <a:srgbClr val="000000"/>
                          </a:solidFill>
                          <a:effectLst/>
                          <a:latin typeface="Arial" panose="020B0604020202020204" pitchFamily="34" charset="0"/>
                        </a:rPr>
                        <a:t>FY 24-25 Budget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42483"/>
                  </a:ext>
                </a:extLst>
              </a:tr>
              <a:tr h="421970">
                <a:tc>
                  <a:txBody>
                    <a:bodyPr/>
                    <a:lstStyle/>
                    <a:p>
                      <a:pPr algn="l" fontAlgn="b"/>
                      <a:r>
                        <a:rPr lang="en-US" sz="1800" b="0" i="0" u="none" strike="noStrike">
                          <a:solidFill>
                            <a:srgbClr val="000000"/>
                          </a:solidFill>
                          <a:effectLst/>
                          <a:latin typeface="Arial" panose="020B0604020202020204" pitchFamily="34" charset="0"/>
                        </a:rPr>
                        <a:t>Revenue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Arial" panose="020B0604020202020204" pitchFamily="34" charset="0"/>
                        </a:rPr>
                        <a:t>$35,063,132</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8712531"/>
                  </a:ext>
                </a:extLst>
              </a:tr>
              <a:tr h="421970">
                <a:tc>
                  <a:txBody>
                    <a:bodyPr/>
                    <a:lstStyle/>
                    <a:p>
                      <a:pPr algn="l" fontAlgn="b"/>
                      <a:r>
                        <a:rPr lang="en-US" sz="1800" b="0" i="0" u="none" strike="noStrike" dirty="0">
                          <a:solidFill>
                            <a:srgbClr val="000000"/>
                          </a:solidFill>
                          <a:effectLst/>
                          <a:latin typeface="Arial" panose="020B0604020202020204" pitchFamily="34" charset="0"/>
                        </a:rPr>
                        <a:t>Fund Balance</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Arial" panose="020B0604020202020204" pitchFamily="34" charset="0"/>
                        </a:rPr>
                        <a:t>$12,871,749</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8945587"/>
                  </a:ext>
                </a:extLst>
              </a:tr>
              <a:tr h="421970">
                <a:tc>
                  <a:txBody>
                    <a:bodyPr/>
                    <a:lstStyle/>
                    <a:p>
                      <a:pPr algn="l" fontAlgn="b"/>
                      <a:endParaRPr lang="en-US" sz="1800" b="0"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1511184"/>
                  </a:ext>
                </a:extLst>
              </a:tr>
              <a:tr h="421970">
                <a:tc>
                  <a:txBody>
                    <a:bodyPr/>
                    <a:lstStyle/>
                    <a:p>
                      <a:pPr algn="l" fontAlgn="b"/>
                      <a:r>
                        <a:rPr lang="en-US" sz="1800" b="0" i="0" u="none" strike="noStrike">
                          <a:solidFill>
                            <a:srgbClr val="000000"/>
                          </a:solidFill>
                          <a:effectLst/>
                          <a:latin typeface="Arial" panose="020B0604020202020204" pitchFamily="34" charset="0"/>
                        </a:rPr>
                        <a:t>Salaries and Benefits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Arial" panose="020B0604020202020204" pitchFamily="34" charset="0"/>
                        </a:rPr>
                        <a:t>$24,468,605</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9921081"/>
                  </a:ext>
                </a:extLst>
              </a:tr>
              <a:tr h="421970">
                <a:tc>
                  <a:txBody>
                    <a:bodyPr/>
                    <a:lstStyle/>
                    <a:p>
                      <a:pPr algn="l" fontAlgn="b"/>
                      <a:r>
                        <a:rPr lang="en-US" sz="1800" b="0" i="0" u="none" strike="noStrike">
                          <a:solidFill>
                            <a:srgbClr val="000000"/>
                          </a:solidFill>
                          <a:effectLst/>
                          <a:latin typeface="Arial" panose="020B0604020202020204" pitchFamily="34" charset="0"/>
                        </a:rPr>
                        <a:t>Materials and Services</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Arial" panose="020B0604020202020204" pitchFamily="34" charset="0"/>
                        </a:rPr>
                        <a:t>$9,723,372</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6618981"/>
                  </a:ext>
                </a:extLst>
              </a:tr>
              <a:tr h="421970">
                <a:tc>
                  <a:txBody>
                    <a:bodyPr/>
                    <a:lstStyle/>
                    <a:p>
                      <a:pPr algn="l" fontAlgn="b"/>
                      <a:r>
                        <a:rPr lang="en-US" sz="1800" b="0" i="0" u="none" strike="noStrike">
                          <a:solidFill>
                            <a:srgbClr val="000000"/>
                          </a:solidFill>
                          <a:effectLst/>
                          <a:latin typeface="Arial" panose="020B0604020202020204" pitchFamily="34" charset="0"/>
                        </a:rPr>
                        <a:t>Capital / Transfers / Contingency etc.</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Arial" panose="020B0604020202020204" pitchFamily="34" charset="0"/>
                        </a:rPr>
                        <a:t>$13,742,904</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008670"/>
                  </a:ext>
                </a:extLst>
              </a:tr>
              <a:tr h="421970">
                <a:tc>
                  <a:txBody>
                    <a:bodyPr/>
                    <a:lstStyle/>
                    <a:p>
                      <a:pPr algn="l" fontAlgn="b"/>
                      <a:endParaRPr lang="en-US" sz="1800" b="1" i="0" u="none" strike="noStrike">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800" b="0" i="0" u="none" strike="noStrike" dirty="0">
                        <a:solidFill>
                          <a:srgbClr val="000000"/>
                        </a:solidFill>
                        <a:effectLst/>
                        <a:latin typeface="Arial" panose="020B0604020202020204" pitchFamily="34" charset="0"/>
                      </a:endParaRP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6265510"/>
                  </a:ext>
                </a:extLst>
              </a:tr>
              <a:tr h="421970">
                <a:tc>
                  <a:txBody>
                    <a:bodyPr/>
                    <a:lstStyle/>
                    <a:p>
                      <a:pPr algn="l" fontAlgn="b"/>
                      <a:r>
                        <a:rPr lang="en-US" sz="1800" b="0" i="1" u="none" strike="noStrike" dirty="0">
                          <a:solidFill>
                            <a:srgbClr val="000000"/>
                          </a:solidFill>
                          <a:effectLst/>
                          <a:latin typeface="Arial" panose="020B0604020202020204" pitchFamily="34" charset="0"/>
                        </a:rPr>
                        <a:t>Net</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800" b="0" i="1" u="none" strike="noStrike" dirty="0">
                          <a:solidFill>
                            <a:srgbClr val="000000"/>
                          </a:solidFill>
                          <a:effectLst/>
                          <a:latin typeface="Arial" panose="020B0604020202020204" pitchFamily="34" charset="0"/>
                        </a:rPr>
                        <a:t>$0</a:t>
                      </a:r>
                    </a:p>
                  </a:txBody>
                  <a:tcPr marL="9525" marR="9525" marT="9525"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6773331"/>
                  </a:ext>
                </a:extLst>
              </a:tr>
            </a:tbl>
          </a:graphicData>
        </a:graphic>
      </p:graphicFrame>
    </p:spTree>
    <p:extLst>
      <p:ext uri="{BB962C8B-B14F-4D97-AF65-F5344CB8AC3E}">
        <p14:creationId xmlns:p14="http://schemas.microsoft.com/office/powerpoint/2010/main" val="273471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A9F7B4E-B03D-4F64-BE33-00D074458D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B458054C-E1FC-F3D4-4E92-355B6D1A7A3B}"/>
              </a:ext>
            </a:extLst>
          </p:cNvPr>
          <p:cNvPicPr>
            <a:picLocks noChangeAspect="1"/>
          </p:cNvPicPr>
          <p:nvPr/>
        </p:nvPicPr>
        <p:blipFill rotWithShape="1">
          <a:blip r:embed="rId2">
            <a:alphaModFix amt="40000"/>
          </a:blip>
          <a:srcRect t="8473" b="6941"/>
          <a:stretch/>
        </p:blipFill>
        <p:spPr>
          <a:xfrm>
            <a:off x="20" y="10"/>
            <a:ext cx="12191980" cy="6857990"/>
          </a:xfrm>
          <a:prstGeom prst="rect">
            <a:avLst/>
          </a:prstGeom>
        </p:spPr>
      </p:pic>
      <p:sp>
        <p:nvSpPr>
          <p:cNvPr id="2" name="Title 1">
            <a:extLst>
              <a:ext uri="{FF2B5EF4-FFF2-40B4-BE49-F238E27FC236}">
                <a16:creationId xmlns:a16="http://schemas.microsoft.com/office/drawing/2014/main" id="{83F44381-71B3-48D9-8B82-57731FDE53CC}"/>
              </a:ext>
            </a:extLst>
          </p:cNvPr>
          <p:cNvSpPr>
            <a:spLocks noGrp="1"/>
          </p:cNvSpPr>
          <p:nvPr>
            <p:ph type="title"/>
          </p:nvPr>
        </p:nvSpPr>
        <p:spPr>
          <a:xfrm>
            <a:off x="838200" y="365125"/>
            <a:ext cx="10515600" cy="1325563"/>
          </a:xfrm>
        </p:spPr>
        <p:txBody>
          <a:bodyPr>
            <a:normAutofit/>
          </a:bodyPr>
          <a:lstStyle/>
          <a:p>
            <a:r>
              <a:rPr lang="en-US" sz="5400">
                <a:solidFill>
                  <a:schemeClr val="bg1"/>
                </a:solidFill>
              </a:rPr>
              <a:t>HHS Fiscal Summary</a:t>
            </a:r>
          </a:p>
        </p:txBody>
      </p:sp>
      <p:sp>
        <p:nvSpPr>
          <p:cNvPr id="28" name="sketchy line">
            <a:extLst>
              <a:ext uri="{FF2B5EF4-FFF2-40B4-BE49-F238E27FC236}">
                <a16:creationId xmlns:a16="http://schemas.microsoft.com/office/drawing/2014/main" id="{7E2BE7F7-CA89-4002-ACCE-A478AEA24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399" y="1681544"/>
            <a:ext cx="9692640" cy="18288"/>
          </a:xfrm>
          <a:custGeom>
            <a:avLst/>
            <a:gdLst>
              <a:gd name="connsiteX0" fmla="*/ 0 w 9692640"/>
              <a:gd name="connsiteY0" fmla="*/ 0 h 18288"/>
              <a:gd name="connsiteX1" fmla="*/ 401552 w 9692640"/>
              <a:gd name="connsiteY1" fmla="*/ 0 h 18288"/>
              <a:gd name="connsiteX2" fmla="*/ 996957 w 9692640"/>
              <a:gd name="connsiteY2" fmla="*/ 0 h 18288"/>
              <a:gd name="connsiteX3" fmla="*/ 1398509 w 9692640"/>
              <a:gd name="connsiteY3" fmla="*/ 0 h 18288"/>
              <a:gd name="connsiteX4" fmla="*/ 2090841 w 9692640"/>
              <a:gd name="connsiteY4" fmla="*/ 0 h 18288"/>
              <a:gd name="connsiteX5" fmla="*/ 2686246 w 9692640"/>
              <a:gd name="connsiteY5" fmla="*/ 0 h 18288"/>
              <a:gd name="connsiteX6" fmla="*/ 3475504 w 9692640"/>
              <a:gd name="connsiteY6" fmla="*/ 0 h 18288"/>
              <a:gd name="connsiteX7" fmla="*/ 4361688 w 9692640"/>
              <a:gd name="connsiteY7" fmla="*/ 0 h 18288"/>
              <a:gd name="connsiteX8" fmla="*/ 5054019 w 9692640"/>
              <a:gd name="connsiteY8" fmla="*/ 0 h 18288"/>
              <a:gd name="connsiteX9" fmla="*/ 5940204 w 9692640"/>
              <a:gd name="connsiteY9" fmla="*/ 0 h 18288"/>
              <a:gd name="connsiteX10" fmla="*/ 6632535 w 9692640"/>
              <a:gd name="connsiteY10" fmla="*/ 0 h 18288"/>
              <a:gd name="connsiteX11" fmla="*/ 7034087 w 9692640"/>
              <a:gd name="connsiteY11" fmla="*/ 0 h 18288"/>
              <a:gd name="connsiteX12" fmla="*/ 7532566 w 9692640"/>
              <a:gd name="connsiteY12" fmla="*/ 0 h 18288"/>
              <a:gd name="connsiteX13" fmla="*/ 8418750 w 9692640"/>
              <a:gd name="connsiteY13" fmla="*/ 0 h 18288"/>
              <a:gd name="connsiteX14" fmla="*/ 9692640 w 9692640"/>
              <a:gd name="connsiteY14" fmla="*/ 0 h 18288"/>
              <a:gd name="connsiteX15" fmla="*/ 9692640 w 9692640"/>
              <a:gd name="connsiteY15" fmla="*/ 18288 h 18288"/>
              <a:gd name="connsiteX16" fmla="*/ 9000309 w 9692640"/>
              <a:gd name="connsiteY16" fmla="*/ 18288 h 18288"/>
              <a:gd name="connsiteX17" fmla="*/ 8307977 w 9692640"/>
              <a:gd name="connsiteY17" fmla="*/ 18288 h 18288"/>
              <a:gd name="connsiteX18" fmla="*/ 7712572 w 9692640"/>
              <a:gd name="connsiteY18" fmla="*/ 18288 h 18288"/>
              <a:gd name="connsiteX19" fmla="*/ 7214093 w 9692640"/>
              <a:gd name="connsiteY19" fmla="*/ 18288 h 18288"/>
              <a:gd name="connsiteX20" fmla="*/ 6327909 w 9692640"/>
              <a:gd name="connsiteY20" fmla="*/ 18288 h 18288"/>
              <a:gd name="connsiteX21" fmla="*/ 5635578 w 9692640"/>
              <a:gd name="connsiteY21" fmla="*/ 18288 h 18288"/>
              <a:gd name="connsiteX22" fmla="*/ 4846320 w 9692640"/>
              <a:gd name="connsiteY22" fmla="*/ 18288 h 18288"/>
              <a:gd name="connsiteX23" fmla="*/ 4444768 w 9692640"/>
              <a:gd name="connsiteY23" fmla="*/ 18288 h 18288"/>
              <a:gd name="connsiteX24" fmla="*/ 3946289 w 9692640"/>
              <a:gd name="connsiteY24" fmla="*/ 18288 h 18288"/>
              <a:gd name="connsiteX25" fmla="*/ 3253958 w 9692640"/>
              <a:gd name="connsiteY25" fmla="*/ 18288 h 18288"/>
              <a:gd name="connsiteX26" fmla="*/ 2464700 w 9692640"/>
              <a:gd name="connsiteY26" fmla="*/ 18288 h 18288"/>
              <a:gd name="connsiteX27" fmla="*/ 2063148 w 9692640"/>
              <a:gd name="connsiteY27" fmla="*/ 18288 h 18288"/>
              <a:gd name="connsiteX28" fmla="*/ 1661595 w 9692640"/>
              <a:gd name="connsiteY28" fmla="*/ 18288 h 18288"/>
              <a:gd name="connsiteX29" fmla="*/ 969264 w 9692640"/>
              <a:gd name="connsiteY29" fmla="*/ 18288 h 18288"/>
              <a:gd name="connsiteX30" fmla="*/ 0 w 9692640"/>
              <a:gd name="connsiteY30" fmla="*/ 18288 h 18288"/>
              <a:gd name="connsiteX31" fmla="*/ 0 w 9692640"/>
              <a:gd name="connsiteY3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692640" h="18288" fill="none" extrusionOk="0">
                <a:moveTo>
                  <a:pt x="0" y="0"/>
                </a:moveTo>
                <a:cubicBezTo>
                  <a:pt x="142992" y="4732"/>
                  <a:pt x="265909" y="-3365"/>
                  <a:pt x="401552" y="0"/>
                </a:cubicBezTo>
                <a:cubicBezTo>
                  <a:pt x="537195" y="3365"/>
                  <a:pt x="738153" y="6482"/>
                  <a:pt x="996957" y="0"/>
                </a:cubicBezTo>
                <a:cubicBezTo>
                  <a:pt x="1255762" y="-6482"/>
                  <a:pt x="1280511" y="12509"/>
                  <a:pt x="1398509" y="0"/>
                </a:cubicBezTo>
                <a:cubicBezTo>
                  <a:pt x="1516507" y="-12509"/>
                  <a:pt x="1782573" y="-31523"/>
                  <a:pt x="2090841" y="0"/>
                </a:cubicBezTo>
                <a:cubicBezTo>
                  <a:pt x="2399109" y="31523"/>
                  <a:pt x="2488380" y="26286"/>
                  <a:pt x="2686246" y="0"/>
                </a:cubicBezTo>
                <a:cubicBezTo>
                  <a:pt x="2884112" y="-26286"/>
                  <a:pt x="3186024" y="-14734"/>
                  <a:pt x="3475504" y="0"/>
                </a:cubicBezTo>
                <a:cubicBezTo>
                  <a:pt x="3764984" y="14734"/>
                  <a:pt x="4053017" y="43292"/>
                  <a:pt x="4361688" y="0"/>
                </a:cubicBezTo>
                <a:cubicBezTo>
                  <a:pt x="4670359" y="-43292"/>
                  <a:pt x="4736164" y="-729"/>
                  <a:pt x="5054019" y="0"/>
                </a:cubicBezTo>
                <a:cubicBezTo>
                  <a:pt x="5371874" y="729"/>
                  <a:pt x="5543528" y="-22963"/>
                  <a:pt x="5940204" y="0"/>
                </a:cubicBezTo>
                <a:cubicBezTo>
                  <a:pt x="6336881" y="22963"/>
                  <a:pt x="6423838" y="6469"/>
                  <a:pt x="6632535" y="0"/>
                </a:cubicBezTo>
                <a:cubicBezTo>
                  <a:pt x="6841232" y="-6469"/>
                  <a:pt x="6852819" y="17036"/>
                  <a:pt x="7034087" y="0"/>
                </a:cubicBezTo>
                <a:cubicBezTo>
                  <a:pt x="7215355" y="-17036"/>
                  <a:pt x="7313136" y="11151"/>
                  <a:pt x="7532566" y="0"/>
                </a:cubicBezTo>
                <a:cubicBezTo>
                  <a:pt x="7751996" y="-11151"/>
                  <a:pt x="8015001" y="25614"/>
                  <a:pt x="8418750" y="0"/>
                </a:cubicBezTo>
                <a:cubicBezTo>
                  <a:pt x="8822499" y="-25614"/>
                  <a:pt x="9163239" y="48603"/>
                  <a:pt x="9692640" y="0"/>
                </a:cubicBezTo>
                <a:cubicBezTo>
                  <a:pt x="9691955" y="4437"/>
                  <a:pt x="9693170" y="10717"/>
                  <a:pt x="9692640" y="18288"/>
                </a:cubicBezTo>
                <a:cubicBezTo>
                  <a:pt x="9545125" y="42172"/>
                  <a:pt x="9164259" y="6706"/>
                  <a:pt x="9000309" y="18288"/>
                </a:cubicBezTo>
                <a:cubicBezTo>
                  <a:pt x="8836359" y="29870"/>
                  <a:pt x="8521035" y="-14108"/>
                  <a:pt x="8307977" y="18288"/>
                </a:cubicBezTo>
                <a:cubicBezTo>
                  <a:pt x="8094919" y="50684"/>
                  <a:pt x="7881757" y="11235"/>
                  <a:pt x="7712572" y="18288"/>
                </a:cubicBezTo>
                <a:cubicBezTo>
                  <a:pt x="7543387" y="25341"/>
                  <a:pt x="7358861" y="20625"/>
                  <a:pt x="7214093" y="18288"/>
                </a:cubicBezTo>
                <a:cubicBezTo>
                  <a:pt x="7069325" y="15951"/>
                  <a:pt x="6523705" y="52160"/>
                  <a:pt x="6327909" y="18288"/>
                </a:cubicBezTo>
                <a:cubicBezTo>
                  <a:pt x="6132113" y="-15584"/>
                  <a:pt x="5923847" y="21204"/>
                  <a:pt x="5635578" y="18288"/>
                </a:cubicBezTo>
                <a:cubicBezTo>
                  <a:pt x="5347309" y="15372"/>
                  <a:pt x="5114749" y="50642"/>
                  <a:pt x="4846320" y="18288"/>
                </a:cubicBezTo>
                <a:cubicBezTo>
                  <a:pt x="4577891" y="-14066"/>
                  <a:pt x="4576701" y="1487"/>
                  <a:pt x="4444768" y="18288"/>
                </a:cubicBezTo>
                <a:cubicBezTo>
                  <a:pt x="4312835" y="35089"/>
                  <a:pt x="4112575" y="15158"/>
                  <a:pt x="3946289" y="18288"/>
                </a:cubicBezTo>
                <a:cubicBezTo>
                  <a:pt x="3780003" y="21418"/>
                  <a:pt x="3396009" y="18797"/>
                  <a:pt x="3253958" y="18288"/>
                </a:cubicBezTo>
                <a:cubicBezTo>
                  <a:pt x="3111907" y="17779"/>
                  <a:pt x="2760272" y="57223"/>
                  <a:pt x="2464700" y="18288"/>
                </a:cubicBezTo>
                <a:cubicBezTo>
                  <a:pt x="2169128" y="-20647"/>
                  <a:pt x="2232262" y="7960"/>
                  <a:pt x="2063148" y="18288"/>
                </a:cubicBezTo>
                <a:cubicBezTo>
                  <a:pt x="1894034" y="28616"/>
                  <a:pt x="1799338" y="3019"/>
                  <a:pt x="1661595" y="18288"/>
                </a:cubicBezTo>
                <a:cubicBezTo>
                  <a:pt x="1523852" y="33557"/>
                  <a:pt x="1113928" y="-4352"/>
                  <a:pt x="969264" y="18288"/>
                </a:cubicBezTo>
                <a:cubicBezTo>
                  <a:pt x="824600" y="40928"/>
                  <a:pt x="356149" y="-3128"/>
                  <a:pt x="0" y="18288"/>
                </a:cubicBezTo>
                <a:cubicBezTo>
                  <a:pt x="-540" y="12521"/>
                  <a:pt x="894" y="7749"/>
                  <a:pt x="0" y="0"/>
                </a:cubicBezTo>
                <a:close/>
              </a:path>
              <a:path w="9692640" h="18288" stroke="0" extrusionOk="0">
                <a:moveTo>
                  <a:pt x="0" y="0"/>
                </a:moveTo>
                <a:cubicBezTo>
                  <a:pt x="162642" y="3864"/>
                  <a:pt x="346119" y="-18364"/>
                  <a:pt x="498479" y="0"/>
                </a:cubicBezTo>
                <a:cubicBezTo>
                  <a:pt x="650839" y="18364"/>
                  <a:pt x="712065" y="-9389"/>
                  <a:pt x="900031" y="0"/>
                </a:cubicBezTo>
                <a:cubicBezTo>
                  <a:pt x="1087997" y="9389"/>
                  <a:pt x="1177291" y="3685"/>
                  <a:pt x="1398509" y="0"/>
                </a:cubicBezTo>
                <a:cubicBezTo>
                  <a:pt x="1619727" y="-3685"/>
                  <a:pt x="1874008" y="-8897"/>
                  <a:pt x="2090841" y="0"/>
                </a:cubicBezTo>
                <a:cubicBezTo>
                  <a:pt x="2307674" y="8897"/>
                  <a:pt x="2573432" y="-313"/>
                  <a:pt x="2880099" y="0"/>
                </a:cubicBezTo>
                <a:cubicBezTo>
                  <a:pt x="3186766" y="313"/>
                  <a:pt x="3422577" y="10664"/>
                  <a:pt x="3766283" y="0"/>
                </a:cubicBezTo>
                <a:cubicBezTo>
                  <a:pt x="4109989" y="-10664"/>
                  <a:pt x="4342683" y="-32873"/>
                  <a:pt x="4652467" y="0"/>
                </a:cubicBezTo>
                <a:cubicBezTo>
                  <a:pt x="4962251" y="32873"/>
                  <a:pt x="5122120" y="29155"/>
                  <a:pt x="5247872" y="0"/>
                </a:cubicBezTo>
                <a:cubicBezTo>
                  <a:pt x="5373625" y="-29155"/>
                  <a:pt x="5749491" y="1706"/>
                  <a:pt x="6037130" y="0"/>
                </a:cubicBezTo>
                <a:cubicBezTo>
                  <a:pt x="6324769" y="-1706"/>
                  <a:pt x="6531407" y="1172"/>
                  <a:pt x="6729461" y="0"/>
                </a:cubicBezTo>
                <a:cubicBezTo>
                  <a:pt x="6927515" y="-1172"/>
                  <a:pt x="7096794" y="-1520"/>
                  <a:pt x="7324867" y="0"/>
                </a:cubicBezTo>
                <a:cubicBezTo>
                  <a:pt x="7552940" y="1520"/>
                  <a:pt x="7878827" y="-17110"/>
                  <a:pt x="8114124" y="0"/>
                </a:cubicBezTo>
                <a:cubicBezTo>
                  <a:pt x="8349421" y="17110"/>
                  <a:pt x="8334208" y="15114"/>
                  <a:pt x="8515677" y="0"/>
                </a:cubicBezTo>
                <a:cubicBezTo>
                  <a:pt x="8697146" y="-15114"/>
                  <a:pt x="9236164" y="22466"/>
                  <a:pt x="9692640" y="0"/>
                </a:cubicBezTo>
                <a:cubicBezTo>
                  <a:pt x="9692735" y="8251"/>
                  <a:pt x="9692514" y="12333"/>
                  <a:pt x="9692640" y="18288"/>
                </a:cubicBezTo>
                <a:cubicBezTo>
                  <a:pt x="9410102" y="47398"/>
                  <a:pt x="9172773" y="7109"/>
                  <a:pt x="9000309" y="18288"/>
                </a:cubicBezTo>
                <a:cubicBezTo>
                  <a:pt x="8827845" y="29467"/>
                  <a:pt x="8713608" y="28372"/>
                  <a:pt x="8501830" y="18288"/>
                </a:cubicBezTo>
                <a:cubicBezTo>
                  <a:pt x="8290052" y="8204"/>
                  <a:pt x="7893416" y="3561"/>
                  <a:pt x="7712572" y="18288"/>
                </a:cubicBezTo>
                <a:cubicBezTo>
                  <a:pt x="7531728" y="33015"/>
                  <a:pt x="7480716" y="17052"/>
                  <a:pt x="7311020" y="18288"/>
                </a:cubicBezTo>
                <a:cubicBezTo>
                  <a:pt x="7141324" y="19524"/>
                  <a:pt x="6962706" y="15975"/>
                  <a:pt x="6618688" y="18288"/>
                </a:cubicBezTo>
                <a:cubicBezTo>
                  <a:pt x="6274670" y="20601"/>
                  <a:pt x="6230664" y="-1692"/>
                  <a:pt x="6120210" y="18288"/>
                </a:cubicBezTo>
                <a:cubicBezTo>
                  <a:pt x="6009756" y="38268"/>
                  <a:pt x="5442516" y="28115"/>
                  <a:pt x="5234026" y="18288"/>
                </a:cubicBezTo>
                <a:cubicBezTo>
                  <a:pt x="5025536" y="8461"/>
                  <a:pt x="4953693" y="18182"/>
                  <a:pt x="4832473" y="18288"/>
                </a:cubicBezTo>
                <a:cubicBezTo>
                  <a:pt x="4711253" y="18394"/>
                  <a:pt x="4414565" y="-11251"/>
                  <a:pt x="4140142" y="18288"/>
                </a:cubicBezTo>
                <a:cubicBezTo>
                  <a:pt x="3865719" y="47827"/>
                  <a:pt x="3819081" y="16772"/>
                  <a:pt x="3738590" y="18288"/>
                </a:cubicBezTo>
                <a:cubicBezTo>
                  <a:pt x="3658099" y="19804"/>
                  <a:pt x="3427576" y="1385"/>
                  <a:pt x="3240111" y="18288"/>
                </a:cubicBezTo>
                <a:cubicBezTo>
                  <a:pt x="3052646" y="35191"/>
                  <a:pt x="2749652" y="-13914"/>
                  <a:pt x="2450853" y="18288"/>
                </a:cubicBezTo>
                <a:cubicBezTo>
                  <a:pt x="2152054" y="50490"/>
                  <a:pt x="1928331" y="61101"/>
                  <a:pt x="1564669" y="18288"/>
                </a:cubicBezTo>
                <a:cubicBezTo>
                  <a:pt x="1201007" y="-24525"/>
                  <a:pt x="1217828" y="-275"/>
                  <a:pt x="1066190" y="18288"/>
                </a:cubicBezTo>
                <a:cubicBezTo>
                  <a:pt x="914552" y="36851"/>
                  <a:pt x="418290" y="-14785"/>
                  <a:pt x="0" y="18288"/>
                </a:cubicBezTo>
                <a:cubicBezTo>
                  <a:pt x="641" y="14236"/>
                  <a:pt x="889" y="755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6DE1B8CC-BD90-16DB-0DAF-6B8CD8CEF979}"/>
              </a:ext>
            </a:extLst>
          </p:cNvPr>
          <p:cNvGraphicFramePr>
            <a:graphicFrameLocks noGrp="1"/>
          </p:cNvGraphicFramePr>
          <p:nvPr>
            <p:ph idx="1"/>
            <p:extLst>
              <p:ext uri="{D42A27DB-BD31-4B8C-83A1-F6EECF244321}">
                <p14:modId xmlns:p14="http://schemas.microsoft.com/office/powerpoint/2010/main" val="2709188582"/>
              </p:ext>
            </p:extLst>
          </p:nvPr>
        </p:nvGraphicFramePr>
        <p:xfrm>
          <a:off x="838200" y="2004446"/>
          <a:ext cx="10515600" cy="41768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5987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83A7-679E-4D22-B915-BC4EAEFDC8BB}"/>
              </a:ext>
            </a:extLst>
          </p:cNvPr>
          <p:cNvSpPr>
            <a:spLocks noGrp="1"/>
          </p:cNvSpPr>
          <p:nvPr>
            <p:ph type="title"/>
          </p:nvPr>
        </p:nvSpPr>
        <p:spPr>
          <a:solidFill>
            <a:schemeClr val="accent6">
              <a:lumMod val="20000"/>
              <a:lumOff val="80000"/>
            </a:schemeClr>
          </a:solidFill>
        </p:spPr>
        <p:txBody>
          <a:bodyPr>
            <a:normAutofit/>
          </a:bodyPr>
          <a:lstStyle/>
          <a:p>
            <a:pPr algn="ctr"/>
            <a:r>
              <a:rPr lang="en-US" sz="6000" dirty="0"/>
              <a:t>Primary Funding Types</a:t>
            </a:r>
          </a:p>
        </p:txBody>
      </p:sp>
      <p:sp>
        <p:nvSpPr>
          <p:cNvPr id="3" name="Content Placeholder 2">
            <a:extLst>
              <a:ext uri="{FF2B5EF4-FFF2-40B4-BE49-F238E27FC236}">
                <a16:creationId xmlns:a16="http://schemas.microsoft.com/office/drawing/2014/main" id="{2D701D07-C73A-4380-8B3C-D519D1445A6B}"/>
              </a:ext>
            </a:extLst>
          </p:cNvPr>
          <p:cNvSpPr>
            <a:spLocks noGrp="1"/>
          </p:cNvSpPr>
          <p:nvPr>
            <p:ph idx="1"/>
          </p:nvPr>
        </p:nvSpPr>
        <p:spPr/>
        <p:txBody>
          <a:bodyPr/>
          <a:lstStyle/>
          <a:p>
            <a:r>
              <a:rPr lang="en-US" dirty="0"/>
              <a:t>Funding for Divisions differs quite a bit!!</a:t>
            </a:r>
          </a:p>
          <a:p>
            <a:pPr marL="0" indent="0">
              <a:buNone/>
            </a:pPr>
            <a:endParaRPr lang="en-US" sz="2400" dirty="0"/>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400" u="sng" dirty="0">
                <a:effectLst/>
                <a:latin typeface="Arial" panose="020B0604020202020204" pitchFamily="34" charset="0"/>
                <a:ea typeface="Times New Roman" panose="02020603050405020304" pitchFamily="18" charset="0"/>
                <a:cs typeface="Times New Roman" panose="02020603050405020304" pitchFamily="18" charset="0"/>
              </a:rPr>
              <a:t>Program Funding</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  This type of funding is allocated by, usually a government entity, and is highly restricted.  Meaning it can only be used for the purpose it was allocated.  Primary PF sources come from the OHA in the form of Program Elements (PH) and Service Elements (BH).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latin typeface="Arial" panose="020B0604020202020204" pitchFamily="34" charset="0"/>
                <a:ea typeface="Times New Roman" panose="02020603050405020304" pitchFamily="18" charset="0"/>
                <a:cs typeface="Times New Roman" panose="02020603050405020304" pitchFamily="18" charset="0"/>
              </a:rPr>
              <a:t> </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400" u="sng" dirty="0">
                <a:effectLst/>
                <a:latin typeface="Arial" panose="020B0604020202020204" pitchFamily="34" charset="0"/>
                <a:ea typeface="Times New Roman" panose="02020603050405020304" pitchFamily="18" charset="0"/>
                <a:cs typeface="Times New Roman" panose="02020603050405020304" pitchFamily="18" charset="0"/>
              </a:rPr>
              <a:t>Fee For Service Funding</a:t>
            </a:r>
            <a:r>
              <a:rPr lang="en-US" sz="2400" dirty="0">
                <a:effectLst/>
                <a:latin typeface="Arial" panose="020B0604020202020204" pitchFamily="34" charset="0"/>
                <a:ea typeface="Times New Roman" panose="02020603050405020304" pitchFamily="18" charset="0"/>
                <a:cs typeface="Times New Roman" panose="02020603050405020304" pitchFamily="18" charset="0"/>
              </a:rPr>
              <a:t>:  This type of funding must be earned and is earned on the basis of an allowable encounter.   Fee for service funding generally ties to health care, and the rates are set for each allowable type of encounter.   Primary sources are Medicaid (IHN and Open Card), Medicare, and Private insurance.</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17389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B0A3D-0D55-4897-BF30-F68BBB0E2C0F}"/>
              </a:ext>
            </a:extLst>
          </p:cNvPr>
          <p:cNvSpPr>
            <a:spLocks noGrp="1"/>
          </p:cNvSpPr>
          <p:nvPr>
            <p:ph type="title"/>
          </p:nvPr>
        </p:nvSpPr>
        <p:spPr>
          <a:solidFill>
            <a:schemeClr val="accent6">
              <a:lumMod val="20000"/>
              <a:lumOff val="80000"/>
            </a:schemeClr>
          </a:solidFill>
        </p:spPr>
        <p:txBody>
          <a:bodyPr/>
          <a:lstStyle/>
          <a:p>
            <a:r>
              <a:rPr lang="en-US" dirty="0"/>
              <a:t>Primary Funding Types (Continued)</a:t>
            </a:r>
          </a:p>
        </p:txBody>
      </p:sp>
      <p:sp>
        <p:nvSpPr>
          <p:cNvPr id="3" name="Content Placeholder 2">
            <a:extLst>
              <a:ext uri="{FF2B5EF4-FFF2-40B4-BE49-F238E27FC236}">
                <a16:creationId xmlns:a16="http://schemas.microsoft.com/office/drawing/2014/main" id="{C057C72D-C3E0-4A18-8228-4C62E70C0986}"/>
              </a:ext>
            </a:extLst>
          </p:cNvPr>
          <p:cNvSpPr>
            <a:spLocks noGrp="1"/>
          </p:cNvSpPr>
          <p:nvPr>
            <p:ph idx="1"/>
          </p:nvPr>
        </p:nvSpPr>
        <p:spPr/>
        <p:txBody>
          <a:bodyPr>
            <a:normAutofit/>
          </a:bodyPr>
          <a:lstStyle/>
          <a:p>
            <a:pPr marL="0" marR="0">
              <a:spcBef>
                <a:spcPts val="0"/>
              </a:spcBef>
              <a:spcAft>
                <a:spcPts val="0"/>
              </a:spcAft>
            </a:pPr>
            <a:r>
              <a:rPr lang="en-US" sz="3200" u="sng" dirty="0">
                <a:effectLst/>
                <a:latin typeface="Arial" panose="020B0604020202020204" pitchFamily="34" charset="0"/>
                <a:ea typeface="Times New Roman" panose="02020603050405020304" pitchFamily="18" charset="0"/>
                <a:cs typeface="Times New Roman" panose="02020603050405020304" pitchFamily="18" charset="0"/>
              </a:rPr>
              <a:t>Modified FFS funding:  </a:t>
            </a:r>
            <a:r>
              <a:rPr lang="en-US" sz="3200" dirty="0">
                <a:effectLst/>
                <a:latin typeface="Arial" panose="020B0604020202020204" pitchFamily="34" charset="0"/>
                <a:ea typeface="Times New Roman" panose="02020603050405020304" pitchFamily="18" charset="0"/>
                <a:cs typeface="Times New Roman" panose="02020603050405020304" pitchFamily="18" charset="0"/>
              </a:rPr>
              <a:t>The same as above, but the total amount of funding that can be drawn down is capped.  This is the case with the main DD funding stream.</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3200" u="sng" dirty="0">
                <a:effectLst/>
                <a:latin typeface="Arial" panose="020B0604020202020204" pitchFamily="34" charset="0"/>
                <a:ea typeface="Times New Roman" panose="02020603050405020304" pitchFamily="18" charset="0"/>
                <a:cs typeface="Times New Roman" panose="02020603050405020304" pitchFamily="18" charset="0"/>
              </a:rPr>
              <a:t>Other Fee Based Revenue</a:t>
            </a:r>
            <a:r>
              <a:rPr lang="en-US" sz="3200" dirty="0">
                <a:effectLst/>
                <a:latin typeface="Arial" panose="020B0604020202020204" pitchFamily="34" charset="0"/>
                <a:ea typeface="Times New Roman" panose="02020603050405020304" pitchFamily="18" charset="0"/>
                <a:cs typeface="Times New Roman" panose="02020603050405020304" pitchFamily="18" charset="0"/>
              </a:rPr>
              <a:t>:  This model primary applies to Environmental Health that charges a fee for licensure of public facing services and facilities, such as restaurants and swimming pools.</a:t>
            </a:r>
            <a:endParaRPr lang="en-US"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886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9F795-9225-441D-B910-2BC82043C830}"/>
              </a:ext>
            </a:extLst>
          </p:cNvPr>
          <p:cNvSpPr>
            <a:spLocks noGrp="1"/>
          </p:cNvSpPr>
          <p:nvPr>
            <p:ph type="title"/>
          </p:nvPr>
        </p:nvSpPr>
        <p:spPr>
          <a:solidFill>
            <a:schemeClr val="accent6">
              <a:lumMod val="20000"/>
              <a:lumOff val="80000"/>
            </a:schemeClr>
          </a:solidFill>
        </p:spPr>
        <p:txBody>
          <a:bodyPr/>
          <a:lstStyle/>
          <a:p>
            <a:r>
              <a:rPr lang="en-US" dirty="0"/>
              <a:t>Primary Funding Types (Continued)</a:t>
            </a:r>
          </a:p>
        </p:txBody>
      </p:sp>
      <p:sp>
        <p:nvSpPr>
          <p:cNvPr id="3" name="Content Placeholder 2">
            <a:extLst>
              <a:ext uri="{FF2B5EF4-FFF2-40B4-BE49-F238E27FC236}">
                <a16:creationId xmlns:a16="http://schemas.microsoft.com/office/drawing/2014/main" id="{15DE358C-5EA5-477A-87F9-6F24775AA504}"/>
              </a:ext>
            </a:extLst>
          </p:cNvPr>
          <p:cNvSpPr>
            <a:spLocks noGrp="1"/>
          </p:cNvSpPr>
          <p:nvPr>
            <p:ph idx="1"/>
          </p:nvPr>
        </p:nvSpPr>
        <p:spPr/>
        <p:txBody>
          <a:bodyPr>
            <a:normAutofit/>
          </a:bodyPr>
          <a:lstStyle/>
          <a:p>
            <a:pPr marL="0" marR="0">
              <a:spcBef>
                <a:spcPts val="0"/>
              </a:spcBef>
              <a:spcAft>
                <a:spcPts val="0"/>
              </a:spcAft>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a:spcBef>
                <a:spcPts val="0"/>
              </a:spcBef>
            </a:pPr>
            <a:r>
              <a:rPr lang="en-US" sz="3200" u="sng" dirty="0">
                <a:effectLst/>
                <a:latin typeface="Arial" panose="020B0604020202020204" pitchFamily="34" charset="0"/>
                <a:ea typeface="Times New Roman" panose="02020603050405020304" pitchFamily="18" charset="0"/>
                <a:cs typeface="Times New Roman" panose="02020603050405020304" pitchFamily="18" charset="0"/>
              </a:rPr>
              <a:t>Alternative Payment Structure:</a:t>
            </a:r>
            <a:r>
              <a:rPr lang="en-US" sz="3200" dirty="0">
                <a:effectLst/>
                <a:latin typeface="Arial" panose="020B0604020202020204" pitchFamily="34" charset="0"/>
                <a:ea typeface="Times New Roman" panose="02020603050405020304" pitchFamily="18" charset="0"/>
                <a:cs typeface="Times New Roman" panose="02020603050405020304" pitchFamily="18" charset="0"/>
              </a:rPr>
              <a:t>  The Per Member Per Month (PMPM) fee we are automatically awarded for Behavioral Health Services and/or for the VA.  In this model, the county receives a rate for each member each month to provide a defined set of services.  </a:t>
            </a:r>
          </a:p>
          <a:p>
            <a:pPr marL="0" indent="0">
              <a:spcBef>
                <a:spcPts val="0"/>
              </a:spcBef>
              <a:buNone/>
            </a:pPr>
            <a:endParaRPr lang="en-US"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lvl="1">
              <a:spcBef>
                <a:spcPts val="0"/>
              </a:spcBef>
            </a:pPr>
            <a:r>
              <a:rPr lang="en-US" sz="2800" dirty="0">
                <a:effectLst/>
                <a:latin typeface="Arial" panose="020B0604020202020204" pitchFamily="34" charset="0"/>
                <a:ea typeface="Times New Roman" panose="02020603050405020304" pitchFamily="18" charset="0"/>
                <a:cs typeface="Times New Roman" panose="02020603050405020304" pitchFamily="18" charset="0"/>
              </a:rPr>
              <a:t>In the case of BH, staff must still </a:t>
            </a:r>
            <a:r>
              <a:rPr lang="en-US" sz="2800" dirty="0">
                <a:latin typeface="Arial" panose="020B0604020202020204" pitchFamily="34" charset="0"/>
                <a:ea typeface="Times New Roman" panose="02020603050405020304" pitchFamily="18" charset="0"/>
                <a:cs typeface="Times New Roman" panose="02020603050405020304" pitchFamily="18" charset="0"/>
              </a:rPr>
              <a:t>record/”bill”</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encounters, like in a FFS environment, to justify the rates received.</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9725320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4968</TotalTime>
  <Words>1905</Words>
  <Application>Microsoft Office PowerPoint</Application>
  <PresentationFormat>Widescreen</PresentationFormat>
  <Paragraphs>265</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Aptos</vt:lpstr>
      <vt:lpstr>Arial</vt:lpstr>
      <vt:lpstr>Calibri</vt:lpstr>
      <vt:lpstr>Calibri Light</vt:lpstr>
      <vt:lpstr>Garamond</vt:lpstr>
      <vt:lpstr>Palatino Linotype</vt:lpstr>
      <vt:lpstr>Times New Roman</vt:lpstr>
      <vt:lpstr>Verdana</vt:lpstr>
      <vt:lpstr>Office Theme</vt:lpstr>
      <vt:lpstr>PowerPoint Presentation</vt:lpstr>
      <vt:lpstr>HHS Summary</vt:lpstr>
      <vt:lpstr>Summary Continued:</vt:lpstr>
      <vt:lpstr>Summary Continued:</vt:lpstr>
      <vt:lpstr>Total HHS FY 24/25 Budget: $47,934,881   </vt:lpstr>
      <vt:lpstr>HHS Fiscal Summary</vt:lpstr>
      <vt:lpstr>Primary Funding Types</vt:lpstr>
      <vt:lpstr>Primary Funding Types (Continued)</vt:lpstr>
      <vt:lpstr>Primary Funding Types (Continued)</vt:lpstr>
      <vt:lpstr>Primary Funding Types (Continued)</vt:lpstr>
      <vt:lpstr>Primary Funding Over $1 Million</vt:lpstr>
      <vt:lpstr>Primary Funding Over $1 Million </vt:lpstr>
      <vt:lpstr>Of Interest</vt:lpstr>
      <vt:lpstr>Division Specific Overviews</vt:lpstr>
      <vt:lpstr>Behavioral Health Division</vt:lpstr>
      <vt:lpstr>Primary Funding Streams</vt:lpstr>
      <vt:lpstr>Total BH Budget:  $25,254,589 (includes housing grants, service revenue, the shelter contributions, and Measure 110, and fund balance) </vt:lpstr>
      <vt:lpstr>BH Quality/Achievement Highlights</vt:lpstr>
      <vt:lpstr>Intellectual and Developmental Disabilities</vt:lpstr>
      <vt:lpstr>Total ID/DD budget:  $3,168,716</vt:lpstr>
      <vt:lpstr>ID/DD Quality/Achievement Highlights</vt:lpstr>
      <vt:lpstr>Primary Care </vt:lpstr>
      <vt:lpstr>Primary Funding Streams</vt:lpstr>
      <vt:lpstr>Total PC Budget:  $8,089,601 (includes a renovation grant of over $500K, as well a fund balance and projected earned revenues) </vt:lpstr>
      <vt:lpstr>PC Quality/Achievement Highlights</vt:lpstr>
      <vt:lpstr>Public Health Division </vt:lpstr>
      <vt:lpstr>Primary Funding Streams</vt:lpstr>
      <vt:lpstr>Total PH Budget:  $7,401,601 (includes the Fund Balance and current year allocations)</vt:lpstr>
      <vt:lpstr>PH Quality/Achievement Highlights</vt:lpstr>
      <vt:lpstr>Administrative Services Budget</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Trachsel</dc:creator>
  <cp:lastModifiedBy>Jayne Romero</cp:lastModifiedBy>
  <cp:revision>33</cp:revision>
  <dcterms:created xsi:type="dcterms:W3CDTF">2019-02-22T21:08:30Z</dcterms:created>
  <dcterms:modified xsi:type="dcterms:W3CDTF">2024-05-17T21:29:25Z</dcterms:modified>
</cp:coreProperties>
</file>