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4" r:id="rId2"/>
    <p:sldId id="259" r:id="rId3"/>
    <p:sldId id="257" r:id="rId4"/>
    <p:sldId id="256" r:id="rId5"/>
    <p:sldId id="261" r:id="rId6"/>
    <p:sldId id="265"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2" autoAdjust="0"/>
    <p:restoredTop sz="86474" autoAdjust="0"/>
  </p:normalViewPr>
  <p:slideViewPr>
    <p:cSldViewPr snapToGrid="0">
      <p:cViewPr varScale="1">
        <p:scale>
          <a:sx n="70" d="100"/>
          <a:sy n="70" d="100"/>
        </p:scale>
        <p:origin x="78" y="19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b="1" dirty="0"/>
              <a:t>Property Taxes vs Other Revenue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ln>
              <a:solidFill>
                <a:schemeClr val="tx1"/>
              </a:solidFill>
            </a:ln>
          </c:spPr>
          <c:dPt>
            <c:idx val="0"/>
            <c:bubble3D val="0"/>
            <c:spPr>
              <a:solidFill>
                <a:schemeClr val="accent6">
                  <a:lumMod val="75000"/>
                </a:schemeClr>
              </a:solidFill>
              <a:ln w="19050">
                <a:solidFill>
                  <a:schemeClr val="tx1"/>
                </a:solidFill>
              </a:ln>
              <a:effectLst/>
            </c:spPr>
            <c:extLst>
              <c:ext xmlns:c16="http://schemas.microsoft.com/office/drawing/2014/chart" uri="{C3380CC4-5D6E-409C-BE32-E72D297353CC}">
                <c16:uniqueId val="{00000001-D763-4AEA-AAD2-4A47528C3D0A}"/>
              </c:ext>
            </c:extLst>
          </c:dPt>
          <c:dPt>
            <c:idx val="1"/>
            <c:bubble3D val="0"/>
            <c:spPr>
              <a:solidFill>
                <a:schemeClr val="accent6">
                  <a:lumMod val="60000"/>
                  <a:lumOff val="40000"/>
                </a:schemeClr>
              </a:solidFill>
              <a:ln w="19050">
                <a:solidFill>
                  <a:schemeClr val="tx1"/>
                </a:solidFill>
              </a:ln>
              <a:effectLst/>
            </c:spPr>
            <c:extLst>
              <c:ext xmlns:c16="http://schemas.microsoft.com/office/drawing/2014/chart" uri="{C3380CC4-5D6E-409C-BE32-E72D297353CC}">
                <c16:uniqueId val="{00000002-D763-4AEA-AAD2-4A47528C3D0A}"/>
              </c:ext>
            </c:extLst>
          </c:dPt>
          <c:dLbls>
            <c:dLbl>
              <c:idx val="0"/>
              <c:layout>
                <c:manualLayout>
                  <c:x val="5.1289985236220468E-3"/>
                  <c:y val="-1.27197334695046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63-4AEA-AAD2-4A47528C3D0A}"/>
                </c:ext>
              </c:extLst>
            </c:dLbl>
            <c:dLbl>
              <c:idx val="1"/>
              <c:layout>
                <c:manualLayout>
                  <c:x val="2.455751722440945E-2"/>
                  <c:y val="-2.788010409202115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63-4AEA-AAD2-4A47528C3D0A}"/>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Other Revenue</c:v>
                </c:pt>
                <c:pt idx="1">
                  <c:v>Property Taxes</c:v>
                </c:pt>
              </c:strCache>
            </c:strRef>
          </c:cat>
          <c:val>
            <c:numRef>
              <c:f>Sheet1!$B$2:$B$3</c:f>
              <c:numCache>
                <c:formatCode>0%</c:formatCode>
                <c:ptCount val="2"/>
                <c:pt idx="0">
                  <c:v>0.77</c:v>
                </c:pt>
                <c:pt idx="1">
                  <c:v>0.23</c:v>
                </c:pt>
              </c:numCache>
            </c:numRef>
          </c:val>
          <c:extLst>
            <c:ext xmlns:c16="http://schemas.microsoft.com/office/drawing/2014/chart" uri="{C3380CC4-5D6E-409C-BE32-E72D297353CC}">
              <c16:uniqueId val="{00000000-D763-4AEA-AAD2-4A47528C3D0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ln>
                  <a:noFill/>
                </a:ln>
                <a:solidFill>
                  <a:schemeClr val="tx1">
                    <a:lumMod val="65000"/>
                    <a:lumOff val="35000"/>
                  </a:schemeClr>
                </a:solidFill>
                <a:latin typeface="+mn-lt"/>
                <a:ea typeface="+mn-ea"/>
                <a:cs typeface="+mn-cs"/>
              </a:defRPr>
            </a:pPr>
            <a:r>
              <a:rPr lang="en-US" sz="3600" b="1" dirty="0"/>
              <a:t>Grants vs Other Revenues</a:t>
            </a:r>
          </a:p>
        </c:rich>
      </c:tx>
      <c:overlay val="0"/>
      <c:spPr>
        <a:noFill/>
        <a:ln>
          <a:noFill/>
        </a:ln>
        <a:effectLst/>
      </c:spPr>
      <c:txPr>
        <a:bodyPr rot="0" spcFirstLastPara="1" vertOverflow="ellipsis" vert="horz" wrap="square" anchor="ctr" anchorCtr="1"/>
        <a:lstStyle/>
        <a:p>
          <a:pPr>
            <a:defRPr sz="3600" b="1" i="0" u="none" strike="noStrike" kern="1200" spc="0" baseline="0">
              <a:ln>
                <a:noFill/>
              </a:ln>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ln>
              <a:solidFill>
                <a:schemeClr val="tx1"/>
              </a:solidFill>
            </a:ln>
          </c:spPr>
          <c:dPt>
            <c:idx val="0"/>
            <c:bubble3D val="0"/>
            <c:spPr>
              <a:solidFill>
                <a:schemeClr val="accent6">
                  <a:lumMod val="75000"/>
                </a:schemeClr>
              </a:solidFill>
              <a:ln w="19050">
                <a:solidFill>
                  <a:schemeClr val="tx1"/>
                </a:solidFill>
              </a:ln>
              <a:effectLst/>
            </c:spPr>
            <c:extLst>
              <c:ext xmlns:c16="http://schemas.microsoft.com/office/drawing/2014/chart" uri="{C3380CC4-5D6E-409C-BE32-E72D297353CC}">
                <c16:uniqueId val="{00000001-CABC-4743-B59B-C0A5A7BB4C5C}"/>
              </c:ext>
            </c:extLst>
          </c:dPt>
          <c:dPt>
            <c:idx val="1"/>
            <c:bubble3D val="0"/>
            <c:spPr>
              <a:solidFill>
                <a:srgbClr val="FF0000"/>
              </a:solidFill>
              <a:ln w="19050">
                <a:solidFill>
                  <a:schemeClr val="tx1"/>
                </a:solidFill>
              </a:ln>
              <a:effectLst/>
            </c:spPr>
            <c:extLst>
              <c:ext xmlns:c16="http://schemas.microsoft.com/office/drawing/2014/chart" uri="{C3380CC4-5D6E-409C-BE32-E72D297353CC}">
                <c16:uniqueId val="{00000005-CABC-4743-B59B-C0A5A7BB4C5C}"/>
              </c:ext>
            </c:extLst>
          </c:dPt>
          <c:dPt>
            <c:idx val="2"/>
            <c:bubble3D val="0"/>
            <c:spPr>
              <a:solidFill>
                <a:srgbClr val="7030A0"/>
              </a:solidFill>
              <a:ln w="19050">
                <a:solidFill>
                  <a:schemeClr val="tx1"/>
                </a:solidFill>
              </a:ln>
              <a:effectLst/>
            </c:spPr>
            <c:extLst>
              <c:ext xmlns:c16="http://schemas.microsoft.com/office/drawing/2014/chart" uri="{C3380CC4-5D6E-409C-BE32-E72D297353CC}">
                <c16:uniqueId val="{00000002-CABC-4743-B59B-C0A5A7BB4C5C}"/>
              </c:ext>
            </c:extLst>
          </c:dPt>
          <c:dPt>
            <c:idx val="3"/>
            <c:bubble3D val="0"/>
            <c:spPr>
              <a:solidFill>
                <a:srgbClr val="FFFF00"/>
              </a:solidFill>
              <a:ln w="19050">
                <a:solidFill>
                  <a:schemeClr val="tx1"/>
                </a:solidFill>
              </a:ln>
              <a:effectLst>
                <a:outerShdw dist="50800" dir="5400000" sx="1000" sy="1000" algn="ctr" rotWithShape="0">
                  <a:srgbClr val="000000">
                    <a:alpha val="13000"/>
                  </a:srgbClr>
                </a:outerShdw>
              </a:effectLst>
            </c:spPr>
            <c:extLst>
              <c:ext xmlns:c16="http://schemas.microsoft.com/office/drawing/2014/chart" uri="{C3380CC4-5D6E-409C-BE32-E72D297353CC}">
                <c16:uniqueId val="{00000004-CABC-4743-B59B-C0A5A7BB4C5C}"/>
              </c:ext>
            </c:extLst>
          </c:dPt>
          <c:dPt>
            <c:idx val="4"/>
            <c:bubble3D val="0"/>
            <c:spPr>
              <a:solidFill>
                <a:schemeClr val="accent2">
                  <a:lumMod val="60000"/>
                  <a:lumOff val="40000"/>
                </a:schemeClr>
              </a:solidFill>
              <a:ln w="19050">
                <a:solidFill>
                  <a:schemeClr val="tx1"/>
                </a:solidFill>
              </a:ln>
              <a:effectLst/>
            </c:spPr>
            <c:extLst>
              <c:ext xmlns:c16="http://schemas.microsoft.com/office/drawing/2014/chart" uri="{C3380CC4-5D6E-409C-BE32-E72D297353CC}">
                <c16:uniqueId val="{00000003-CABC-4743-B59B-C0A5A7BB4C5C}"/>
              </c:ext>
            </c:extLst>
          </c:dPt>
          <c:dPt>
            <c:idx val="5"/>
            <c:bubble3D val="0"/>
            <c:spPr>
              <a:solidFill>
                <a:srgbClr val="00B0F0"/>
              </a:solidFill>
              <a:ln w="19050">
                <a:solidFill>
                  <a:schemeClr val="tx1"/>
                </a:solidFill>
              </a:ln>
              <a:effectLst/>
            </c:spPr>
            <c:extLst>
              <c:ext xmlns:c16="http://schemas.microsoft.com/office/drawing/2014/chart" uri="{C3380CC4-5D6E-409C-BE32-E72D297353CC}">
                <c16:uniqueId val="{00000006-CABC-4743-B59B-C0A5A7BB4C5C}"/>
              </c:ext>
            </c:extLst>
          </c:dPt>
          <c:dPt>
            <c:idx val="6"/>
            <c:bubble3D val="0"/>
            <c:spPr>
              <a:solidFill>
                <a:schemeClr val="accent1">
                  <a:lumMod val="60000"/>
                </a:schemeClr>
              </a:solidFill>
              <a:ln w="19050">
                <a:solidFill>
                  <a:schemeClr val="tx1"/>
                </a:solidFill>
              </a:ln>
              <a:effectLst/>
            </c:spPr>
            <c:extLst>
              <c:ext xmlns:c16="http://schemas.microsoft.com/office/drawing/2014/chart" uri="{C3380CC4-5D6E-409C-BE32-E72D297353CC}">
                <c16:uniqueId val="{0000000D-C222-4F53-A472-AC5711661C17}"/>
              </c:ext>
            </c:extLst>
          </c:dPt>
          <c:dLbls>
            <c:dLbl>
              <c:idx val="0"/>
              <c:layout>
                <c:manualLayout>
                  <c:x val="-6.9205216535433069E-3"/>
                  <c:y val="7.416584189432567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BC-4743-B59B-C0A5A7BB4C5C}"/>
                </c:ext>
              </c:extLst>
            </c:dLbl>
            <c:dLbl>
              <c:idx val="1"/>
              <c:layout>
                <c:manualLayout>
                  <c:x val="-2.264757627952756E-2"/>
                  <c:y val="-5.089960316808551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BC-4743-B59B-C0A5A7BB4C5C}"/>
                </c:ext>
              </c:extLst>
            </c:dLbl>
            <c:dLbl>
              <c:idx val="2"/>
              <c:layout>
                <c:manualLayout>
                  <c:x val="-5.3026574803149604E-4"/>
                  <c:y val="1.473056011746062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BC-4743-B59B-C0A5A7BB4C5C}"/>
                </c:ext>
              </c:extLst>
            </c:dLbl>
            <c:dLbl>
              <c:idx val="3"/>
              <c:layout>
                <c:manualLayout>
                  <c:x val="3.4033587598425196E-3"/>
                  <c:y val="-3.3809053038321048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BC-4743-B59B-C0A5A7BB4C5C}"/>
                </c:ext>
              </c:extLst>
            </c:dLbl>
            <c:dLbl>
              <c:idx val="4"/>
              <c:layout>
                <c:manualLayout>
                  <c:x val="1.4034817913385797E-2"/>
                  <c:y val="2.899237026375653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BC-4743-B59B-C0A5A7BB4C5C}"/>
                </c:ext>
              </c:extLst>
            </c:dLbl>
            <c:dLbl>
              <c:idx val="5"/>
              <c:layout>
                <c:manualLayout>
                  <c:x val="9.5474901574803157E-3"/>
                  <c:y val="-1.506459060872351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BC-4743-B59B-C0A5A7BB4C5C}"/>
                </c:ext>
              </c:extLst>
            </c:dLbl>
            <c:spPr>
              <a:noFill/>
              <a:ln>
                <a:noFill/>
              </a:ln>
              <a:effectLst/>
            </c:spPr>
            <c:txPr>
              <a:bodyPr rot="0" spcFirstLastPara="1" vertOverflow="ellipsis" vert="horz" wrap="square" anchor="ctr" anchorCtr="1"/>
              <a:lstStyle/>
              <a:p>
                <a:pPr>
                  <a:defRPr sz="2400" b="0" i="0" u="none" strike="noStrike" kern="1200" baseline="0">
                    <a:ln>
                      <a:noFill/>
                    </a:ln>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6"/>
                <c:pt idx="0">
                  <c:v>ODOT Grants $2,063,545</c:v>
                </c:pt>
                <c:pt idx="1">
                  <c:v>Property Taxes $883,000</c:v>
                </c:pt>
                <c:pt idx="2">
                  <c:v>Cities Tribal $396,203</c:v>
                </c:pt>
                <c:pt idx="3">
                  <c:v>Fare Revenue $145,000</c:v>
                </c:pt>
                <c:pt idx="4">
                  <c:v>Other             $193,000</c:v>
                </c:pt>
                <c:pt idx="5">
                  <c:v>Other State $114,000</c:v>
                </c:pt>
              </c:strCache>
            </c:strRef>
          </c:cat>
          <c:val>
            <c:numRef>
              <c:f>Sheet1!$B$2:$B$8</c:f>
              <c:numCache>
                <c:formatCode>0%</c:formatCode>
                <c:ptCount val="7"/>
                <c:pt idx="0">
                  <c:v>0.54</c:v>
                </c:pt>
                <c:pt idx="1">
                  <c:v>0.23</c:v>
                </c:pt>
                <c:pt idx="2">
                  <c:v>0.1</c:v>
                </c:pt>
                <c:pt idx="3">
                  <c:v>0.04</c:v>
                </c:pt>
                <c:pt idx="4">
                  <c:v>0.05</c:v>
                </c:pt>
                <c:pt idx="5">
                  <c:v>0.03</c:v>
                </c:pt>
              </c:numCache>
            </c:numRef>
          </c:val>
          <c:extLst>
            <c:ext xmlns:c16="http://schemas.microsoft.com/office/drawing/2014/chart" uri="{C3380CC4-5D6E-409C-BE32-E72D297353CC}">
              <c16:uniqueId val="{00000000-CABC-4743-B59B-C0A5A7BB4C5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6"/>
        <c:delete val="1"/>
      </c:legendEntry>
      <c:layout>
        <c:manualLayout>
          <c:xMode val="edge"/>
          <c:yMode val="edge"/>
          <c:x val="0.74413960638568721"/>
          <c:y val="0.2583855068449446"/>
          <c:w val="0.24863745173093726"/>
          <c:h val="0.48151793498859274"/>
        </c:manualLayout>
      </c:layout>
      <c:overlay val="0"/>
      <c:spPr>
        <a:noFill/>
        <a:ln>
          <a:noFill/>
        </a:ln>
        <a:effectLst>
          <a:outerShdw blurRad="50800" dist="50800" dir="5400000" sx="68000" sy="68000" algn="ctr" rotWithShape="0">
            <a:srgbClr val="000000">
              <a:alpha val="99000"/>
            </a:srgbClr>
          </a:outerShdw>
        </a:effectLst>
      </c:spPr>
      <c:txPr>
        <a:bodyPr rot="0" spcFirstLastPara="1" vertOverflow="ellipsis" vert="horz" wrap="square" anchor="ctr" anchorCtr="1"/>
        <a:lstStyle/>
        <a:p>
          <a:pPr>
            <a:defRPr sz="1600" b="1" i="0" u="none" strike="noStrike" kern="1200" baseline="0">
              <a:ln>
                <a:noFill/>
              </a:ln>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noFill/>
          </a:ln>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3600" dirty="0"/>
              <a:t>Budgets by</a:t>
            </a:r>
            <a:r>
              <a:rPr lang="en-US" sz="3600" baseline="0" dirty="0"/>
              <a:t> Year</a:t>
            </a:r>
            <a:endParaRPr lang="en-US" sz="3600" dirty="0"/>
          </a:p>
        </c:rich>
      </c:tx>
      <c:layout>
        <c:manualLayout>
          <c:xMode val="edge"/>
          <c:yMode val="edge"/>
          <c:x val="0.35298979140128584"/>
          <c:y val="8.8888888888888892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2916666666666665E-2"/>
          <c:y val="0.17668328958880139"/>
          <c:w val="0.9770833333333333"/>
          <c:h val="0.75235987168270635"/>
        </c:manualLayout>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tx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FY 2020-2021                              Adopted Budget</c:v>
                </c:pt>
                <c:pt idx="1">
                  <c:v>FY 2021-2022                             Adopted Budget</c:v>
                </c:pt>
                <c:pt idx="2">
                  <c:v>FY 2022-2023                            Adopted Budget</c:v>
                </c:pt>
                <c:pt idx="3">
                  <c:v>FY 2023-2024                           Adopted Budget</c:v>
                </c:pt>
                <c:pt idx="4">
                  <c:v>FY 2024-2025                          Proposed Budget</c:v>
                </c:pt>
              </c:strCache>
            </c:strRef>
          </c:cat>
          <c:val>
            <c:numRef>
              <c:f>Sheet1!$B$2:$B$6</c:f>
              <c:numCache>
                <c:formatCode>#,##0</c:formatCode>
                <c:ptCount val="5"/>
                <c:pt idx="0">
                  <c:v>7546588</c:v>
                </c:pt>
                <c:pt idx="1">
                  <c:v>6227359</c:v>
                </c:pt>
                <c:pt idx="2">
                  <c:v>7193710</c:v>
                </c:pt>
                <c:pt idx="3">
                  <c:v>9678474</c:v>
                </c:pt>
                <c:pt idx="4">
                  <c:v>9434365</c:v>
                </c:pt>
              </c:numCache>
            </c:numRef>
          </c:val>
          <c:extLst>
            <c:ext xmlns:c16="http://schemas.microsoft.com/office/drawing/2014/chart" uri="{C3380CC4-5D6E-409C-BE32-E72D297353CC}">
              <c16:uniqueId val="{00000000-9AF0-4111-AA7F-83834FB04CF2}"/>
            </c:ext>
          </c:extLst>
        </c:ser>
        <c:dLbls>
          <c:dLblPos val="inEnd"/>
          <c:showLegendKey val="0"/>
          <c:showVal val="1"/>
          <c:showCatName val="0"/>
          <c:showSerName val="0"/>
          <c:showPercent val="0"/>
          <c:showBubbleSize val="0"/>
        </c:dLbls>
        <c:gapWidth val="65"/>
        <c:axId val="725737832"/>
        <c:axId val="725737112"/>
      </c:barChart>
      <c:catAx>
        <c:axId val="7257378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725737112"/>
        <c:crosses val="autoZero"/>
        <c:auto val="1"/>
        <c:lblAlgn val="ctr"/>
        <c:lblOffset val="100"/>
        <c:noMultiLvlLbl val="0"/>
      </c:catAx>
      <c:valAx>
        <c:axId val="7257371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725737832"/>
        <c:crosses val="autoZero"/>
        <c:crossBetween val="between"/>
      </c:valAx>
      <c:spPr>
        <a:noFill/>
        <a:ln>
          <a:noFill/>
        </a:ln>
        <a:effectLst/>
      </c:spPr>
    </c:plotArea>
    <c:legend>
      <c:legendPos val="t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B36DE-BC41-45FD-B7C6-DBD62DA7B80B}"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602A8-F6F5-4066-BFA8-5D07696B84AB}" type="slidenum">
              <a:rPr lang="en-US" smtClean="0"/>
              <a:t>‹#›</a:t>
            </a:fld>
            <a:endParaRPr lang="en-US"/>
          </a:p>
        </p:txBody>
      </p:sp>
    </p:spTree>
    <p:extLst>
      <p:ext uri="{BB962C8B-B14F-4D97-AF65-F5344CB8AC3E}">
        <p14:creationId xmlns:p14="http://schemas.microsoft.com/office/powerpoint/2010/main" val="141294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expansions and new services were the result of input of Lincoln County residents through surveys, public outreach and public meetings. The Statewide Transportation Improvement Program advisory committee made recommendations to the Board of Commissioners on which projects to move forward</a:t>
            </a:r>
          </a:p>
          <a:p>
            <a:endParaRPr lang="en-US" dirty="0"/>
          </a:p>
        </p:txBody>
      </p:sp>
      <p:sp>
        <p:nvSpPr>
          <p:cNvPr id="4" name="Slide Number Placeholder 3"/>
          <p:cNvSpPr>
            <a:spLocks noGrp="1"/>
          </p:cNvSpPr>
          <p:nvPr>
            <p:ph type="sldNum" sz="quarter" idx="5"/>
          </p:nvPr>
        </p:nvSpPr>
        <p:spPr/>
        <p:txBody>
          <a:bodyPr/>
          <a:lstStyle/>
          <a:p>
            <a:fld id="{B79602A8-F6F5-4066-BFA8-5D07696B84AB}" type="slidenum">
              <a:rPr lang="en-US" smtClean="0"/>
              <a:t>7</a:t>
            </a:fld>
            <a:endParaRPr lang="en-US"/>
          </a:p>
        </p:txBody>
      </p:sp>
    </p:spTree>
    <p:extLst>
      <p:ext uri="{BB962C8B-B14F-4D97-AF65-F5344CB8AC3E}">
        <p14:creationId xmlns:p14="http://schemas.microsoft.com/office/powerpoint/2010/main" val="110876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602A8-F6F5-4066-BFA8-5D07696B84AB}" type="slidenum">
              <a:rPr lang="en-US" smtClean="0"/>
              <a:t>8</a:t>
            </a:fld>
            <a:endParaRPr lang="en-US"/>
          </a:p>
        </p:txBody>
      </p:sp>
    </p:spTree>
    <p:extLst>
      <p:ext uri="{BB962C8B-B14F-4D97-AF65-F5344CB8AC3E}">
        <p14:creationId xmlns:p14="http://schemas.microsoft.com/office/powerpoint/2010/main" val="2482577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E62D-9931-1986-3ABB-6E307D125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9DF816-1491-4A35-CF06-2CA035C81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6B8449-C125-B854-D9C2-179773E477EC}"/>
              </a:ext>
            </a:extLst>
          </p:cNvPr>
          <p:cNvSpPr>
            <a:spLocks noGrp="1"/>
          </p:cNvSpPr>
          <p:nvPr>
            <p:ph type="dt" sz="half" idx="10"/>
          </p:nvPr>
        </p:nvSpPr>
        <p:spPr/>
        <p:txBody>
          <a:bodyPr/>
          <a:lstStyle/>
          <a:p>
            <a:fld id="{EB29D99B-5764-435E-AECB-227D830F6B8B}" type="datetimeFigureOut">
              <a:rPr lang="en-US" smtClean="0"/>
              <a:t>5/20/2024</a:t>
            </a:fld>
            <a:endParaRPr lang="en-US"/>
          </a:p>
        </p:txBody>
      </p:sp>
      <p:sp>
        <p:nvSpPr>
          <p:cNvPr id="5" name="Footer Placeholder 4">
            <a:extLst>
              <a:ext uri="{FF2B5EF4-FFF2-40B4-BE49-F238E27FC236}">
                <a16:creationId xmlns:a16="http://schemas.microsoft.com/office/drawing/2014/main" id="{830362A8-CCE6-FCA7-88D9-20482F5EB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68323-8D39-6ADB-23B3-4EB555B43300}"/>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275246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CB961-B2BF-18E6-CB6F-19E53FB01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C83131-FEDF-C911-38D8-E1967A340D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D68EC-3096-E4ED-57FA-ED5C3FC51828}"/>
              </a:ext>
            </a:extLst>
          </p:cNvPr>
          <p:cNvSpPr>
            <a:spLocks noGrp="1"/>
          </p:cNvSpPr>
          <p:nvPr>
            <p:ph type="dt" sz="half" idx="10"/>
          </p:nvPr>
        </p:nvSpPr>
        <p:spPr/>
        <p:txBody>
          <a:bodyPr/>
          <a:lstStyle/>
          <a:p>
            <a:fld id="{EB29D99B-5764-435E-AECB-227D830F6B8B}" type="datetimeFigureOut">
              <a:rPr lang="en-US" smtClean="0"/>
              <a:t>5/20/2024</a:t>
            </a:fld>
            <a:endParaRPr lang="en-US"/>
          </a:p>
        </p:txBody>
      </p:sp>
      <p:sp>
        <p:nvSpPr>
          <p:cNvPr id="5" name="Footer Placeholder 4">
            <a:extLst>
              <a:ext uri="{FF2B5EF4-FFF2-40B4-BE49-F238E27FC236}">
                <a16:creationId xmlns:a16="http://schemas.microsoft.com/office/drawing/2014/main" id="{2F1DAD0C-3679-8354-39A0-73B93F8BB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59928-4628-25E8-8ECC-228B8D1F61C1}"/>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321522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078D5F-315D-FD32-F41A-FCD50EED96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9CAFE4-F0C6-4FE2-06DD-64AC10199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A70AB-BA9F-B685-0785-C69D8329EBD3}"/>
              </a:ext>
            </a:extLst>
          </p:cNvPr>
          <p:cNvSpPr>
            <a:spLocks noGrp="1"/>
          </p:cNvSpPr>
          <p:nvPr>
            <p:ph type="dt" sz="half" idx="10"/>
          </p:nvPr>
        </p:nvSpPr>
        <p:spPr/>
        <p:txBody>
          <a:bodyPr/>
          <a:lstStyle/>
          <a:p>
            <a:fld id="{EB29D99B-5764-435E-AECB-227D830F6B8B}" type="datetimeFigureOut">
              <a:rPr lang="en-US" smtClean="0"/>
              <a:t>5/20/2024</a:t>
            </a:fld>
            <a:endParaRPr lang="en-US"/>
          </a:p>
        </p:txBody>
      </p:sp>
      <p:sp>
        <p:nvSpPr>
          <p:cNvPr id="5" name="Footer Placeholder 4">
            <a:extLst>
              <a:ext uri="{FF2B5EF4-FFF2-40B4-BE49-F238E27FC236}">
                <a16:creationId xmlns:a16="http://schemas.microsoft.com/office/drawing/2014/main" id="{F3452267-86B3-2CD3-8670-B743051C6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07F08-7BEE-73E4-A4F3-08076DD6280D}"/>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21371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C697-9247-F455-3BC8-61C9FBE01B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587355-9091-D3F1-88D8-84AC5A9C98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73D0B-CA5B-7BB0-713D-C11BEB84A5DA}"/>
              </a:ext>
            </a:extLst>
          </p:cNvPr>
          <p:cNvSpPr>
            <a:spLocks noGrp="1"/>
          </p:cNvSpPr>
          <p:nvPr>
            <p:ph type="dt" sz="half" idx="10"/>
          </p:nvPr>
        </p:nvSpPr>
        <p:spPr/>
        <p:txBody>
          <a:bodyPr/>
          <a:lstStyle/>
          <a:p>
            <a:fld id="{EB29D99B-5764-435E-AECB-227D830F6B8B}" type="datetimeFigureOut">
              <a:rPr lang="en-US" smtClean="0"/>
              <a:t>5/20/2024</a:t>
            </a:fld>
            <a:endParaRPr lang="en-US"/>
          </a:p>
        </p:txBody>
      </p:sp>
      <p:sp>
        <p:nvSpPr>
          <p:cNvPr id="5" name="Footer Placeholder 4">
            <a:extLst>
              <a:ext uri="{FF2B5EF4-FFF2-40B4-BE49-F238E27FC236}">
                <a16:creationId xmlns:a16="http://schemas.microsoft.com/office/drawing/2014/main" id="{87BA94A3-F95E-6881-1242-515766905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1E2D2-D8CF-C761-2C31-0D3EE5633C52}"/>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422372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5A80-B32B-7177-2575-4511EFE95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E038FD-9FCC-6200-13C2-CCA918A19F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2E4B5A-46E8-AB42-C338-6C54335F170B}"/>
              </a:ext>
            </a:extLst>
          </p:cNvPr>
          <p:cNvSpPr>
            <a:spLocks noGrp="1"/>
          </p:cNvSpPr>
          <p:nvPr>
            <p:ph type="dt" sz="half" idx="10"/>
          </p:nvPr>
        </p:nvSpPr>
        <p:spPr/>
        <p:txBody>
          <a:bodyPr/>
          <a:lstStyle/>
          <a:p>
            <a:fld id="{EB29D99B-5764-435E-AECB-227D830F6B8B}" type="datetimeFigureOut">
              <a:rPr lang="en-US" smtClean="0"/>
              <a:t>5/20/2024</a:t>
            </a:fld>
            <a:endParaRPr lang="en-US"/>
          </a:p>
        </p:txBody>
      </p:sp>
      <p:sp>
        <p:nvSpPr>
          <p:cNvPr id="5" name="Footer Placeholder 4">
            <a:extLst>
              <a:ext uri="{FF2B5EF4-FFF2-40B4-BE49-F238E27FC236}">
                <a16:creationId xmlns:a16="http://schemas.microsoft.com/office/drawing/2014/main" id="{597243F5-D501-0CB1-45BA-9569B8369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C3F89-4716-2A4C-1750-EDB6BB5C405C}"/>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4129630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5446-E60C-6980-C535-08B522411A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CB9C06-8E0F-3CFE-20A7-7CA8008FDD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C15CF2-DF3D-1829-DE3E-FB9BD9331E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9E22D-204B-5146-9E45-C68F9DF9176F}"/>
              </a:ext>
            </a:extLst>
          </p:cNvPr>
          <p:cNvSpPr>
            <a:spLocks noGrp="1"/>
          </p:cNvSpPr>
          <p:nvPr>
            <p:ph type="dt" sz="half" idx="10"/>
          </p:nvPr>
        </p:nvSpPr>
        <p:spPr/>
        <p:txBody>
          <a:bodyPr/>
          <a:lstStyle/>
          <a:p>
            <a:fld id="{EB29D99B-5764-435E-AECB-227D830F6B8B}" type="datetimeFigureOut">
              <a:rPr lang="en-US" smtClean="0"/>
              <a:t>5/20/2024</a:t>
            </a:fld>
            <a:endParaRPr lang="en-US"/>
          </a:p>
        </p:txBody>
      </p:sp>
      <p:sp>
        <p:nvSpPr>
          <p:cNvPr id="6" name="Footer Placeholder 5">
            <a:extLst>
              <a:ext uri="{FF2B5EF4-FFF2-40B4-BE49-F238E27FC236}">
                <a16:creationId xmlns:a16="http://schemas.microsoft.com/office/drawing/2014/main" id="{EE8B235D-F197-E29F-9DC9-A125CCB45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F9EA3F-8738-550A-5EC1-7C4097DC2B05}"/>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152842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9141-83A5-B7AC-60A0-A5CD35A867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A0E14-6CA2-5AF6-1AD0-E9C1169DB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E6434B-4AA2-F801-96F6-CBA6CCF49F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D25007-5EFB-9396-8FDC-2E47A76873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365A1-20DA-601E-B2A2-C7576A28D8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A31CC4-CBC9-D0CE-FF67-378212C51DF8}"/>
              </a:ext>
            </a:extLst>
          </p:cNvPr>
          <p:cNvSpPr>
            <a:spLocks noGrp="1"/>
          </p:cNvSpPr>
          <p:nvPr>
            <p:ph type="dt" sz="half" idx="10"/>
          </p:nvPr>
        </p:nvSpPr>
        <p:spPr/>
        <p:txBody>
          <a:bodyPr/>
          <a:lstStyle/>
          <a:p>
            <a:fld id="{EB29D99B-5764-435E-AECB-227D830F6B8B}" type="datetimeFigureOut">
              <a:rPr lang="en-US" smtClean="0"/>
              <a:t>5/20/2024</a:t>
            </a:fld>
            <a:endParaRPr lang="en-US"/>
          </a:p>
        </p:txBody>
      </p:sp>
      <p:sp>
        <p:nvSpPr>
          <p:cNvPr id="8" name="Footer Placeholder 7">
            <a:extLst>
              <a:ext uri="{FF2B5EF4-FFF2-40B4-BE49-F238E27FC236}">
                <a16:creationId xmlns:a16="http://schemas.microsoft.com/office/drawing/2014/main" id="{8741D8BD-7A3A-E2FD-D1CE-6D4131DF69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1E4FC4-E0CE-1EA0-595D-C430EDDA0DE0}"/>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194319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2AA6-D502-225E-6B89-8A1419CC37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306EB8-D5F6-306F-3DF1-8A093C6833E4}"/>
              </a:ext>
            </a:extLst>
          </p:cNvPr>
          <p:cNvSpPr>
            <a:spLocks noGrp="1"/>
          </p:cNvSpPr>
          <p:nvPr>
            <p:ph type="dt" sz="half" idx="10"/>
          </p:nvPr>
        </p:nvSpPr>
        <p:spPr/>
        <p:txBody>
          <a:bodyPr/>
          <a:lstStyle/>
          <a:p>
            <a:fld id="{EB29D99B-5764-435E-AECB-227D830F6B8B}" type="datetimeFigureOut">
              <a:rPr lang="en-US" smtClean="0"/>
              <a:t>5/20/2024</a:t>
            </a:fld>
            <a:endParaRPr lang="en-US"/>
          </a:p>
        </p:txBody>
      </p:sp>
      <p:sp>
        <p:nvSpPr>
          <p:cNvPr id="4" name="Footer Placeholder 3">
            <a:extLst>
              <a:ext uri="{FF2B5EF4-FFF2-40B4-BE49-F238E27FC236}">
                <a16:creationId xmlns:a16="http://schemas.microsoft.com/office/drawing/2014/main" id="{7FFF7805-F677-23C4-3EEC-FEFDF78B04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789CA2-4CC3-F7BB-945A-43AFEB811E1A}"/>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295576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B93BA-C7F2-E7A3-F406-6D7EFBFE6A7E}"/>
              </a:ext>
            </a:extLst>
          </p:cNvPr>
          <p:cNvSpPr>
            <a:spLocks noGrp="1"/>
          </p:cNvSpPr>
          <p:nvPr>
            <p:ph type="dt" sz="half" idx="10"/>
          </p:nvPr>
        </p:nvSpPr>
        <p:spPr/>
        <p:txBody>
          <a:bodyPr/>
          <a:lstStyle/>
          <a:p>
            <a:fld id="{EB29D99B-5764-435E-AECB-227D830F6B8B}" type="datetimeFigureOut">
              <a:rPr lang="en-US" smtClean="0"/>
              <a:t>5/20/2024</a:t>
            </a:fld>
            <a:endParaRPr lang="en-US"/>
          </a:p>
        </p:txBody>
      </p:sp>
      <p:sp>
        <p:nvSpPr>
          <p:cNvPr id="3" name="Footer Placeholder 2">
            <a:extLst>
              <a:ext uri="{FF2B5EF4-FFF2-40B4-BE49-F238E27FC236}">
                <a16:creationId xmlns:a16="http://schemas.microsoft.com/office/drawing/2014/main" id="{3283B6B8-C427-D2F8-52E2-2DE62C9B86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4E6513-8B1C-E4FA-9510-6EF538B3EBC6}"/>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116912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70891-83AD-39B2-0875-85593E8ED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A1DB11-BAED-1EA8-587A-8FDC4269D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42D91F-5C22-D7EC-2913-41EF0CBEC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AB233C-B6BB-C9D7-F759-19AC0F110120}"/>
              </a:ext>
            </a:extLst>
          </p:cNvPr>
          <p:cNvSpPr>
            <a:spLocks noGrp="1"/>
          </p:cNvSpPr>
          <p:nvPr>
            <p:ph type="dt" sz="half" idx="10"/>
          </p:nvPr>
        </p:nvSpPr>
        <p:spPr/>
        <p:txBody>
          <a:bodyPr/>
          <a:lstStyle/>
          <a:p>
            <a:fld id="{EB29D99B-5764-435E-AECB-227D830F6B8B}" type="datetimeFigureOut">
              <a:rPr lang="en-US" smtClean="0"/>
              <a:t>5/20/2024</a:t>
            </a:fld>
            <a:endParaRPr lang="en-US"/>
          </a:p>
        </p:txBody>
      </p:sp>
      <p:sp>
        <p:nvSpPr>
          <p:cNvPr id="6" name="Footer Placeholder 5">
            <a:extLst>
              <a:ext uri="{FF2B5EF4-FFF2-40B4-BE49-F238E27FC236}">
                <a16:creationId xmlns:a16="http://schemas.microsoft.com/office/drawing/2014/main" id="{2DA17656-607E-669C-F887-200BF196B9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ED5376-A09B-C37B-6EDE-28257A4FCF2C}"/>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156904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C2139-6769-184F-7133-F5B297170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9035EF-EFFB-8E4A-17BB-C5C1D6E6B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C22354-C41A-A80D-2527-08A23BF55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2A8CC0-2D04-1141-461A-A70F0BCADFFF}"/>
              </a:ext>
            </a:extLst>
          </p:cNvPr>
          <p:cNvSpPr>
            <a:spLocks noGrp="1"/>
          </p:cNvSpPr>
          <p:nvPr>
            <p:ph type="dt" sz="half" idx="10"/>
          </p:nvPr>
        </p:nvSpPr>
        <p:spPr/>
        <p:txBody>
          <a:bodyPr/>
          <a:lstStyle/>
          <a:p>
            <a:fld id="{EB29D99B-5764-435E-AECB-227D830F6B8B}" type="datetimeFigureOut">
              <a:rPr lang="en-US" smtClean="0"/>
              <a:t>5/20/2024</a:t>
            </a:fld>
            <a:endParaRPr lang="en-US"/>
          </a:p>
        </p:txBody>
      </p:sp>
      <p:sp>
        <p:nvSpPr>
          <p:cNvPr id="6" name="Footer Placeholder 5">
            <a:extLst>
              <a:ext uri="{FF2B5EF4-FFF2-40B4-BE49-F238E27FC236}">
                <a16:creationId xmlns:a16="http://schemas.microsoft.com/office/drawing/2014/main" id="{D4D22708-A982-2CAD-BD1C-C958B2C13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7FAC4-FCA5-02BA-9E80-B0188B61B100}"/>
              </a:ext>
            </a:extLst>
          </p:cNvPr>
          <p:cNvSpPr>
            <a:spLocks noGrp="1"/>
          </p:cNvSpPr>
          <p:nvPr>
            <p:ph type="sldNum" sz="quarter" idx="12"/>
          </p:nvPr>
        </p:nvSpPr>
        <p:spPr/>
        <p:txBody>
          <a:bodyPr/>
          <a:lstStyle/>
          <a:p>
            <a:fld id="{D57BB6F9-40B5-4C43-AD70-4E8C83391EA5}" type="slidenum">
              <a:rPr lang="en-US" smtClean="0"/>
              <a:t>‹#›</a:t>
            </a:fld>
            <a:endParaRPr lang="en-US"/>
          </a:p>
        </p:txBody>
      </p:sp>
    </p:spTree>
    <p:extLst>
      <p:ext uri="{BB962C8B-B14F-4D97-AF65-F5344CB8AC3E}">
        <p14:creationId xmlns:p14="http://schemas.microsoft.com/office/powerpoint/2010/main" val="3581729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005D64-A6D4-2872-C7B6-4F013CD827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6DCB48-0508-5C51-0B18-15158E2025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CCB29-8E85-389F-EE6A-7C681692F4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9D99B-5764-435E-AECB-227D830F6B8B}" type="datetimeFigureOut">
              <a:rPr lang="en-US" smtClean="0"/>
              <a:t>5/20/2024</a:t>
            </a:fld>
            <a:endParaRPr lang="en-US"/>
          </a:p>
        </p:txBody>
      </p:sp>
      <p:sp>
        <p:nvSpPr>
          <p:cNvPr id="5" name="Footer Placeholder 4">
            <a:extLst>
              <a:ext uri="{FF2B5EF4-FFF2-40B4-BE49-F238E27FC236}">
                <a16:creationId xmlns:a16="http://schemas.microsoft.com/office/drawing/2014/main" id="{C344C8B3-B287-A316-3F4E-42C45A7EB1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09D353-EAB4-1014-688E-F69A63767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BB6F9-40B5-4C43-AD70-4E8C83391EA5}" type="slidenum">
              <a:rPr lang="en-US" smtClean="0"/>
              <a:t>‹#›</a:t>
            </a:fld>
            <a:endParaRPr lang="en-US"/>
          </a:p>
        </p:txBody>
      </p:sp>
    </p:spTree>
    <p:extLst>
      <p:ext uri="{BB962C8B-B14F-4D97-AF65-F5344CB8AC3E}">
        <p14:creationId xmlns:p14="http://schemas.microsoft.com/office/powerpoint/2010/main" val="4115499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2F99-08CD-DA15-6D3E-367C8BCB07D6}"/>
              </a:ext>
            </a:extLst>
          </p:cNvPr>
          <p:cNvSpPr>
            <a:spLocks noGrp="1"/>
          </p:cNvSpPr>
          <p:nvPr>
            <p:ph type="title"/>
          </p:nvPr>
        </p:nvSpPr>
        <p:spPr>
          <a:xfrm>
            <a:off x="839788" y="457200"/>
            <a:ext cx="3932237" cy="1600199"/>
          </a:xfrm>
        </p:spPr>
        <p:txBody>
          <a:bodyPr>
            <a:normAutofit/>
          </a:bodyPr>
          <a:lstStyle/>
          <a:p>
            <a:pPr algn="ctr"/>
            <a:r>
              <a:rPr lang="en-US" sz="4800" b="1" dirty="0">
                <a:latin typeface="+mn-lt"/>
              </a:rPr>
              <a:t>Lincoln County </a:t>
            </a:r>
            <a:br>
              <a:rPr lang="en-US" sz="4800" b="1" dirty="0">
                <a:latin typeface="+mn-lt"/>
              </a:rPr>
            </a:br>
            <a:r>
              <a:rPr lang="en-US" sz="4800" b="1" dirty="0">
                <a:latin typeface="+mn-lt"/>
              </a:rPr>
              <a:t>      Transit</a:t>
            </a:r>
          </a:p>
        </p:txBody>
      </p:sp>
      <p:pic>
        <p:nvPicPr>
          <p:cNvPr id="6" name="Picture Placeholder 5" descr="A white bus parked on a road next to Yauina Bay bridge">
            <a:extLst>
              <a:ext uri="{FF2B5EF4-FFF2-40B4-BE49-F238E27FC236}">
                <a16:creationId xmlns:a16="http://schemas.microsoft.com/office/drawing/2014/main" id="{C3C73AA9-C75F-47F8-48EF-11A98E20547A}"/>
              </a:ext>
              <a:ext uri="{C183D7F6-B498-43B3-948B-1728B52AA6E4}">
                <adec:decorative xmlns:adec="http://schemas.microsoft.com/office/drawing/2017/decorative" val="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p:pic>
      <p:sp>
        <p:nvSpPr>
          <p:cNvPr id="4" name="Text Placeholder 3">
            <a:extLst>
              <a:ext uri="{FF2B5EF4-FFF2-40B4-BE49-F238E27FC236}">
                <a16:creationId xmlns:a16="http://schemas.microsoft.com/office/drawing/2014/main" id="{CDE4970B-8F1F-0225-8D38-E42CF504C931}"/>
              </a:ext>
            </a:extLst>
          </p:cNvPr>
          <p:cNvSpPr>
            <a:spLocks noGrp="1"/>
          </p:cNvSpPr>
          <p:nvPr>
            <p:ph type="body" sz="half" idx="2"/>
          </p:nvPr>
        </p:nvSpPr>
        <p:spPr/>
        <p:txBody>
          <a:bodyPr/>
          <a:lstStyle/>
          <a:p>
            <a:endParaRPr lang="en-US" dirty="0"/>
          </a:p>
          <a:p>
            <a:endParaRPr lang="en-US" dirty="0"/>
          </a:p>
          <a:p>
            <a:pPr algn="ctr"/>
            <a:r>
              <a:rPr lang="en-US" sz="3600" b="1" dirty="0"/>
              <a:t>Fiscal Year 2024-25</a:t>
            </a:r>
          </a:p>
          <a:p>
            <a:pPr algn="ctr"/>
            <a:r>
              <a:rPr lang="en-US" sz="3600" b="1" dirty="0"/>
              <a:t>Budget</a:t>
            </a:r>
          </a:p>
          <a:p>
            <a:pPr algn="ctr"/>
            <a:r>
              <a:rPr lang="en-US" sz="3600" b="1" dirty="0"/>
              <a:t>Presentation</a:t>
            </a:r>
          </a:p>
        </p:txBody>
      </p:sp>
    </p:spTree>
    <p:extLst>
      <p:ext uri="{BB962C8B-B14F-4D97-AF65-F5344CB8AC3E}">
        <p14:creationId xmlns:p14="http://schemas.microsoft.com/office/powerpoint/2010/main" val="358254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83C81-B874-D2D2-E148-CE8DF60A826F}"/>
              </a:ext>
            </a:extLst>
          </p:cNvPr>
          <p:cNvSpPr>
            <a:spLocks noGrp="1"/>
          </p:cNvSpPr>
          <p:nvPr>
            <p:ph type="title"/>
          </p:nvPr>
        </p:nvSpPr>
        <p:spPr>
          <a:xfrm>
            <a:off x="839788" y="846666"/>
            <a:ext cx="9117012" cy="838699"/>
          </a:xfrm>
        </p:spPr>
        <p:txBody>
          <a:bodyPr/>
          <a:lstStyle/>
          <a:p>
            <a:pPr algn="ctr"/>
            <a:r>
              <a:rPr lang="en-US" sz="4400" b="1" dirty="0"/>
              <a:t>Lincoln County Transit</a:t>
            </a:r>
            <a:endParaRPr lang="en-US" b="1" dirty="0"/>
          </a:p>
        </p:txBody>
      </p:sp>
      <p:sp>
        <p:nvSpPr>
          <p:cNvPr id="3" name="Content Placeholder 2">
            <a:extLst>
              <a:ext uri="{FF2B5EF4-FFF2-40B4-BE49-F238E27FC236}">
                <a16:creationId xmlns:a16="http://schemas.microsoft.com/office/drawing/2014/main" id="{AAEA3B77-1404-D34F-46CB-2DF33DD9B498}"/>
              </a:ext>
            </a:extLst>
          </p:cNvPr>
          <p:cNvSpPr>
            <a:spLocks noGrp="1"/>
          </p:cNvSpPr>
          <p:nvPr>
            <p:ph type="body" sz="half" idx="2"/>
          </p:nvPr>
        </p:nvSpPr>
        <p:spPr>
          <a:xfrm>
            <a:off x="1286933" y="2133601"/>
            <a:ext cx="8128000" cy="4402666"/>
          </a:xfrm>
          <a:noFill/>
          <a:effectLst>
            <a:glow rad="63500">
              <a:schemeClr val="accent1">
                <a:satMod val="175000"/>
                <a:alpha val="40000"/>
              </a:schemeClr>
            </a:glow>
            <a:innerShdw blurRad="63500" dist="50800" dir="18000000">
              <a:prstClr val="black">
                <a:alpha val="50000"/>
              </a:prstClr>
            </a:innerShdw>
          </a:effectLst>
          <a:scene3d>
            <a:camera prst="orthographicFront"/>
            <a:lightRig rig="threePt" dir="t"/>
          </a:scene3d>
          <a:sp3d>
            <a:bevelT/>
          </a:sp3d>
        </p:spPr>
        <p:txBody>
          <a:bodyPr>
            <a:normAutofit fontScale="92500" lnSpcReduction="20000"/>
          </a:bodyPr>
          <a:lstStyle/>
          <a:p>
            <a:pPr marL="0" indent="0" algn="ctr">
              <a:buNone/>
            </a:pPr>
            <a:r>
              <a:rPr lang="en-US" sz="3500" b="1" dirty="0"/>
              <a:t>FY 2023/24 Statistics</a:t>
            </a:r>
          </a:p>
          <a:p>
            <a:pPr algn="just"/>
            <a:endParaRPr lang="en-US" sz="2800" b="1" dirty="0"/>
          </a:p>
          <a:p>
            <a:pPr marL="457200" indent="-457200" algn="just">
              <a:buFont typeface="Wingdings" panose="05000000000000000000" pitchFamily="2" charset="2"/>
              <a:buChar char="v"/>
            </a:pPr>
            <a:r>
              <a:rPr lang="en-US" sz="2800" b="1" dirty="0"/>
              <a:t>              Rides Provided = 257,450</a:t>
            </a:r>
          </a:p>
          <a:p>
            <a:endParaRPr lang="en-US" sz="2800" b="1" dirty="0"/>
          </a:p>
          <a:p>
            <a:pPr marL="457200" indent="-457200">
              <a:buFont typeface="Wingdings" panose="05000000000000000000" pitchFamily="2" charset="2"/>
              <a:buChar char="v"/>
            </a:pPr>
            <a:r>
              <a:rPr lang="en-US" sz="2800" b="1" dirty="0"/>
              <a:t>              Hours of Services = 29,412</a:t>
            </a:r>
          </a:p>
          <a:p>
            <a:pPr marL="0" indent="0">
              <a:buNone/>
            </a:pPr>
            <a:endParaRPr lang="en-US" sz="2800" b="1" dirty="0"/>
          </a:p>
          <a:p>
            <a:pPr marL="457200" indent="-457200">
              <a:buFont typeface="Wingdings" panose="05000000000000000000" pitchFamily="2" charset="2"/>
              <a:buChar char="v"/>
            </a:pPr>
            <a:r>
              <a:rPr lang="en-US" sz="2800" b="1" dirty="0"/>
              <a:t>              Annual Miles Traveled = 510,713</a:t>
            </a:r>
          </a:p>
          <a:p>
            <a:pPr marL="457200" indent="-457200">
              <a:buFont typeface="Wingdings" panose="05000000000000000000" pitchFamily="2" charset="2"/>
              <a:buChar char="v"/>
            </a:pPr>
            <a:endParaRPr lang="en-US" sz="2800" b="1" dirty="0"/>
          </a:p>
          <a:p>
            <a:pPr marL="457200" indent="-457200">
              <a:buFont typeface="Wingdings" panose="05000000000000000000" pitchFamily="2" charset="2"/>
              <a:buChar char="v"/>
            </a:pPr>
            <a:r>
              <a:rPr lang="en-US" sz="2800" b="1" dirty="0"/>
              <a:t>             Total Number of Buses = 19</a:t>
            </a:r>
          </a:p>
          <a:p>
            <a:pPr marL="342900" indent="-342900">
              <a:buFont typeface="Arial" panose="020B0604020202020204" pitchFamily="34" charset="0"/>
              <a:buChar char="•"/>
            </a:pPr>
            <a:endParaRPr lang="en-US" sz="2800" b="1" dirty="0"/>
          </a:p>
          <a:p>
            <a:pPr marL="0" indent="0" algn="ctr">
              <a:buNone/>
            </a:pPr>
            <a:r>
              <a:rPr lang="en-US" dirty="0"/>
              <a:t>  </a:t>
            </a:r>
          </a:p>
          <a:p>
            <a:pPr algn="ctr"/>
            <a:endParaRPr lang="en-US" dirty="0"/>
          </a:p>
        </p:txBody>
      </p:sp>
    </p:spTree>
    <p:extLst>
      <p:ext uri="{BB962C8B-B14F-4D97-AF65-F5344CB8AC3E}">
        <p14:creationId xmlns:p14="http://schemas.microsoft.com/office/powerpoint/2010/main" val="3463355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805CD66-56B7-CA26-4E36-7BF2F2AAA0F6}"/>
              </a:ext>
            </a:extLst>
          </p:cNvPr>
          <p:cNvGraphicFramePr/>
          <p:nvPr>
            <p:extLst>
              <p:ext uri="{D42A27DB-BD31-4B8C-83A1-F6EECF244321}">
                <p14:modId xmlns:p14="http://schemas.microsoft.com/office/powerpoint/2010/main" val="2879768216"/>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83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0E33937-3853-AC5A-9C3A-214CEDFAE200}"/>
              </a:ext>
            </a:extLst>
          </p:cNvPr>
          <p:cNvGraphicFramePr/>
          <p:nvPr>
            <p:extLst>
              <p:ext uri="{D42A27DB-BD31-4B8C-83A1-F6EECF244321}">
                <p14:modId xmlns:p14="http://schemas.microsoft.com/office/powerpoint/2010/main" val="9811999"/>
              </p:ext>
            </p:extLst>
          </p:nvPr>
        </p:nvGraphicFramePr>
        <p:xfrm>
          <a:off x="821141" y="385549"/>
          <a:ext cx="10549718" cy="60869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6697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800FBC-DCAE-0CD5-7D00-6BA398664160}"/>
              </a:ext>
            </a:extLst>
          </p:cNvPr>
          <p:cNvGraphicFramePr/>
          <p:nvPr>
            <p:extLst>
              <p:ext uri="{D42A27DB-BD31-4B8C-83A1-F6EECF244321}">
                <p14:modId xmlns:p14="http://schemas.microsoft.com/office/powerpoint/2010/main" val="754999093"/>
              </p:ext>
            </p:extLst>
          </p:nvPr>
        </p:nvGraphicFramePr>
        <p:xfrm>
          <a:off x="671014" y="0"/>
          <a:ext cx="10849971"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810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C850-DCE4-DE32-EA50-2AA48F5D6BD8}"/>
              </a:ext>
            </a:extLst>
          </p:cNvPr>
          <p:cNvSpPr>
            <a:spLocks noGrp="1"/>
          </p:cNvSpPr>
          <p:nvPr>
            <p:ph type="title"/>
          </p:nvPr>
        </p:nvSpPr>
        <p:spPr>
          <a:xfrm>
            <a:off x="838200" y="365125"/>
            <a:ext cx="10515600" cy="1325563"/>
          </a:xfrm>
        </p:spPr>
        <p:txBody>
          <a:bodyPr>
            <a:normAutofit/>
          </a:bodyPr>
          <a:lstStyle/>
          <a:p>
            <a:r>
              <a:rPr lang="en-US" b="1" dirty="0"/>
              <a:t>Goals &amp; Objectives</a:t>
            </a:r>
          </a:p>
        </p:txBody>
      </p:sp>
      <p:sp>
        <p:nvSpPr>
          <p:cNvPr id="3" name="Content Placeholder 2">
            <a:extLst>
              <a:ext uri="{FF2B5EF4-FFF2-40B4-BE49-F238E27FC236}">
                <a16:creationId xmlns:a16="http://schemas.microsoft.com/office/drawing/2014/main" id="{9976E680-50B5-CB71-0217-26F801FC5CFA}"/>
              </a:ext>
            </a:extLst>
          </p:cNvPr>
          <p:cNvSpPr>
            <a:spLocks noGrp="1"/>
          </p:cNvSpPr>
          <p:nvPr>
            <p:ph idx="1"/>
          </p:nvPr>
        </p:nvSpPr>
        <p:spPr>
          <a:xfrm>
            <a:off x="838200" y="1825625"/>
            <a:ext cx="10515600" cy="4351338"/>
          </a:xfrm>
        </p:spPr>
        <p:txBody>
          <a:bodyPr/>
          <a:lstStyle/>
          <a:p>
            <a:r>
              <a:rPr lang="en-US" b="1" dirty="0"/>
              <a:t>Recruit, train and retain CDL bus drivers to maintain and increase services to residents and visitors of Lincoln County</a:t>
            </a:r>
          </a:p>
          <a:p>
            <a:r>
              <a:rPr lang="en-US" b="1" dirty="0"/>
              <a:t>Secure funding for and complete a feasibility study and implementation strategy for alternative fuels/electric buses</a:t>
            </a:r>
          </a:p>
          <a:p>
            <a:r>
              <a:rPr lang="en-US" b="1" dirty="0"/>
              <a:t>Complete initial marketing/branding campaign to increase visibility and ease of use of the public transit system</a:t>
            </a:r>
          </a:p>
          <a:p>
            <a:r>
              <a:rPr lang="en-US" b="1" dirty="0"/>
              <a:t>Begin design and construction of the Waldport bus hub, to be located near Ray’s Food Market</a:t>
            </a:r>
          </a:p>
          <a:p>
            <a:r>
              <a:rPr lang="en-US" b="1" dirty="0"/>
              <a:t>Initiate Waldport City Loop</a:t>
            </a:r>
          </a:p>
          <a:p>
            <a:endParaRPr lang="en-US" dirty="0"/>
          </a:p>
        </p:txBody>
      </p:sp>
    </p:spTree>
    <p:extLst>
      <p:ext uri="{BB962C8B-B14F-4D97-AF65-F5344CB8AC3E}">
        <p14:creationId xmlns:p14="http://schemas.microsoft.com/office/powerpoint/2010/main" val="420515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7CB2-4B53-C62D-C442-9CF83F71FC10}"/>
              </a:ext>
            </a:extLst>
          </p:cNvPr>
          <p:cNvSpPr>
            <a:spLocks noGrp="1"/>
          </p:cNvSpPr>
          <p:nvPr>
            <p:ph type="title"/>
          </p:nvPr>
        </p:nvSpPr>
        <p:spPr>
          <a:xfrm>
            <a:off x="838200" y="155996"/>
            <a:ext cx="10515600" cy="1325563"/>
          </a:xfrm>
        </p:spPr>
        <p:txBody>
          <a:bodyPr/>
          <a:lstStyle/>
          <a:p>
            <a:pPr algn="ctr"/>
            <a:r>
              <a:rPr lang="en-US" b="1" dirty="0"/>
              <a:t>Recent Accomplishments</a:t>
            </a:r>
          </a:p>
        </p:txBody>
      </p:sp>
      <p:sp>
        <p:nvSpPr>
          <p:cNvPr id="3" name="Content Placeholder 2">
            <a:extLst>
              <a:ext uri="{FF2B5EF4-FFF2-40B4-BE49-F238E27FC236}">
                <a16:creationId xmlns:a16="http://schemas.microsoft.com/office/drawing/2014/main" id="{E4B7DB9A-FCEB-D2B8-0BC5-01291DB2EC30}"/>
              </a:ext>
            </a:extLst>
          </p:cNvPr>
          <p:cNvSpPr>
            <a:spLocks noGrp="1"/>
          </p:cNvSpPr>
          <p:nvPr>
            <p:ph idx="1"/>
          </p:nvPr>
        </p:nvSpPr>
        <p:spPr>
          <a:xfrm>
            <a:off x="448235" y="1481559"/>
            <a:ext cx="11241741" cy="5011316"/>
          </a:xfrm>
        </p:spPr>
        <p:txBody>
          <a:bodyPr>
            <a:normAutofit/>
          </a:bodyPr>
          <a:lstStyle/>
          <a:p>
            <a:r>
              <a:rPr lang="en-US" sz="3600" b="1" dirty="0"/>
              <a:t>Sunday service on south county inter-community route, began December 2023</a:t>
            </a:r>
          </a:p>
          <a:p>
            <a:endParaRPr lang="en-US" sz="3600" b="1" dirty="0"/>
          </a:p>
          <a:p>
            <a:r>
              <a:rPr lang="en-US" sz="3600" b="1" dirty="0"/>
              <a:t>Sunday service on blue line route, began December 2023</a:t>
            </a:r>
          </a:p>
          <a:p>
            <a:endParaRPr lang="en-US" sz="3600" b="1" dirty="0"/>
          </a:p>
          <a:p>
            <a:r>
              <a:rPr lang="en-US" sz="3600" b="1" dirty="0"/>
              <a:t>Assisted in weather related evacuations</a:t>
            </a:r>
          </a:p>
          <a:p>
            <a:endParaRPr lang="en-US" sz="3600" b="1" dirty="0"/>
          </a:p>
          <a:p>
            <a:r>
              <a:rPr lang="en-US" sz="3600" b="1" dirty="0"/>
              <a:t>Implemented additional driver training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43842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BDCA9-EBB3-680D-1DAC-CDEF59AD342C}"/>
              </a:ext>
            </a:extLst>
          </p:cNvPr>
          <p:cNvSpPr>
            <a:spLocks noGrp="1"/>
          </p:cNvSpPr>
          <p:nvPr>
            <p:ph type="title"/>
          </p:nvPr>
        </p:nvSpPr>
        <p:spPr>
          <a:xfrm>
            <a:off x="838200" y="365125"/>
            <a:ext cx="10515600" cy="713048"/>
          </a:xfrm>
        </p:spPr>
        <p:txBody>
          <a:bodyPr>
            <a:normAutofit/>
          </a:bodyPr>
          <a:lstStyle/>
          <a:p>
            <a:pPr algn="ctr"/>
            <a:r>
              <a:rPr lang="en-US" sz="3600" b="1" dirty="0"/>
              <a:t>Questions?</a:t>
            </a:r>
            <a:r>
              <a:rPr lang="en-US" sz="3600" dirty="0"/>
              <a:t> </a:t>
            </a:r>
          </a:p>
        </p:txBody>
      </p:sp>
      <p:pic>
        <p:nvPicPr>
          <p:cNvPr id="6" name="Picture 5" descr="A picture containing a transit bus, sky, outdoor and lighthouse.">
            <a:extLst>
              <a:ext uri="{FF2B5EF4-FFF2-40B4-BE49-F238E27FC236}">
                <a16:creationId xmlns:a16="http://schemas.microsoft.com/office/drawing/2014/main" id="{2357FA70-9B3B-E263-F1D3-FC6DDB46213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831" y="971256"/>
            <a:ext cx="8010337" cy="4785773"/>
          </a:xfrm>
          <a:prstGeom prst="rect">
            <a:avLst/>
          </a:prstGeom>
        </p:spPr>
      </p:pic>
      <p:sp>
        <p:nvSpPr>
          <p:cNvPr id="20" name="TextBox 19">
            <a:extLst>
              <a:ext uri="{FF2B5EF4-FFF2-40B4-BE49-F238E27FC236}">
                <a16:creationId xmlns:a16="http://schemas.microsoft.com/office/drawing/2014/main" id="{1F5CB795-CAD6-D6AA-E34E-C09A76B3560F}"/>
              </a:ext>
            </a:extLst>
          </p:cNvPr>
          <p:cNvSpPr txBox="1"/>
          <p:nvPr/>
        </p:nvSpPr>
        <p:spPr>
          <a:xfrm>
            <a:off x="2019869" y="5776368"/>
            <a:ext cx="8447964" cy="461665"/>
          </a:xfrm>
          <a:prstGeom prst="rect">
            <a:avLst/>
          </a:prstGeom>
          <a:noFill/>
        </p:spPr>
        <p:txBody>
          <a:bodyPr wrap="square">
            <a:spAutoFit/>
          </a:bodyPr>
          <a:lstStyle/>
          <a:p>
            <a:r>
              <a:rPr lang="en-US" sz="2400" b="1" dirty="0"/>
              <a:t>Thank you for your continued support of Lincoln County Transit!</a:t>
            </a:r>
          </a:p>
        </p:txBody>
      </p:sp>
    </p:spTree>
    <p:extLst>
      <p:ext uri="{BB962C8B-B14F-4D97-AF65-F5344CB8AC3E}">
        <p14:creationId xmlns:p14="http://schemas.microsoft.com/office/powerpoint/2010/main" val="1664584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1960</TotalTime>
  <Words>230</Words>
  <Application>Microsoft Office PowerPoint</Application>
  <PresentationFormat>Widescreen</PresentationFormat>
  <Paragraphs>51</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Lincoln County        Transit</vt:lpstr>
      <vt:lpstr>Lincoln County Transit</vt:lpstr>
      <vt:lpstr>PowerPoint Presentation</vt:lpstr>
      <vt:lpstr>PowerPoint Presentation</vt:lpstr>
      <vt:lpstr>PowerPoint Presentation</vt:lpstr>
      <vt:lpstr>Goals &amp; Objectives</vt:lpstr>
      <vt:lpstr>Recent Accomplishments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County Transit</dc:title>
  <dc:creator>Sandra Craven</dc:creator>
  <cp:lastModifiedBy>Cynda Bruce</cp:lastModifiedBy>
  <cp:revision>35</cp:revision>
  <dcterms:created xsi:type="dcterms:W3CDTF">2023-04-27T19:18:51Z</dcterms:created>
  <dcterms:modified xsi:type="dcterms:W3CDTF">2024-05-20T19:49:05Z</dcterms:modified>
</cp:coreProperties>
</file>