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8"/>
  </p:notesMasterIdLst>
  <p:sldIdLst>
    <p:sldId id="256" r:id="rId2"/>
    <p:sldId id="257" r:id="rId3"/>
    <p:sldId id="260" r:id="rId4"/>
    <p:sldId id="259" r:id="rId5"/>
    <p:sldId id="273" r:id="rId6"/>
    <p:sldId id="270" r:id="rId7"/>
    <p:sldId id="267" r:id="rId8"/>
    <p:sldId id="274" r:id="rId9"/>
    <p:sldId id="261" r:id="rId10"/>
    <p:sldId id="263" r:id="rId11"/>
    <p:sldId id="264" r:id="rId12"/>
    <p:sldId id="265" r:id="rId13"/>
    <p:sldId id="266" r:id="rId14"/>
    <p:sldId id="268" r:id="rId15"/>
    <p:sldId id="269"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8" autoAdjust="0"/>
    <p:restoredTop sz="64068" autoAdjust="0"/>
  </p:normalViewPr>
  <p:slideViewPr>
    <p:cSldViewPr snapToGrid="0">
      <p:cViewPr varScale="1">
        <p:scale>
          <a:sx n="67" d="100"/>
          <a:sy n="67" d="100"/>
        </p:scale>
        <p:origin x="1422"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19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Expenses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Materials</c:v>
                </c:pt>
              </c:strCache>
            </c:strRef>
          </c:tx>
          <c:spPr>
            <a:solidFill>
              <a:schemeClr val="accent3"/>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Sheet1!$A$2:$A$7</c:f>
              <c:strCache>
                <c:ptCount val="6"/>
                <c:pt idx="0">
                  <c:v>2018-19</c:v>
                </c:pt>
                <c:pt idx="1">
                  <c:v>2019-20</c:v>
                </c:pt>
                <c:pt idx="2">
                  <c:v>2020-21</c:v>
                </c:pt>
                <c:pt idx="3">
                  <c:v>2021-22</c:v>
                </c:pt>
                <c:pt idx="4">
                  <c:v>2022-23</c:v>
                </c:pt>
                <c:pt idx="5">
                  <c:v>2023-24</c:v>
                </c:pt>
              </c:strCache>
            </c:strRef>
          </c:cat>
          <c:val>
            <c:numRef>
              <c:f>Sheet1!$B$2:$B$7</c:f>
              <c:numCache>
                <c:formatCode>_("$"* #,##0.00_);_("$"* \(#,##0.00\);_("$"* "-"??_);_(@_)</c:formatCode>
                <c:ptCount val="6"/>
                <c:pt idx="0">
                  <c:v>95211</c:v>
                </c:pt>
                <c:pt idx="1">
                  <c:v>91181</c:v>
                </c:pt>
                <c:pt idx="2">
                  <c:v>101129</c:v>
                </c:pt>
                <c:pt idx="3">
                  <c:v>110452</c:v>
                </c:pt>
                <c:pt idx="4">
                  <c:v>137780</c:v>
                </c:pt>
                <c:pt idx="5">
                  <c:v>154075</c:v>
                </c:pt>
              </c:numCache>
            </c:numRef>
          </c:val>
          <c:extLst>
            <c:ext xmlns:c16="http://schemas.microsoft.com/office/drawing/2014/chart" uri="{C3380CC4-5D6E-409C-BE32-E72D297353CC}">
              <c16:uniqueId val="{00000000-6FDA-4E06-B421-58D82B1D3752}"/>
            </c:ext>
          </c:extLst>
        </c:ser>
        <c:ser>
          <c:idx val="1"/>
          <c:order val="1"/>
          <c:tx>
            <c:strRef>
              <c:f>Sheet1!$C$1</c:f>
              <c:strCache>
                <c:ptCount val="1"/>
                <c:pt idx="0">
                  <c:v>Personnel</c:v>
                </c:pt>
              </c:strCache>
            </c:strRef>
          </c:tx>
          <c:spPr>
            <a:solidFill>
              <a:schemeClr val="accent5">
                <a:lumMod val="40000"/>
                <a:lumOff val="6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cat>
            <c:strRef>
              <c:f>Sheet1!$A$2:$A$7</c:f>
              <c:strCache>
                <c:ptCount val="6"/>
                <c:pt idx="0">
                  <c:v>2018-19</c:v>
                </c:pt>
                <c:pt idx="1">
                  <c:v>2019-20</c:v>
                </c:pt>
                <c:pt idx="2">
                  <c:v>2020-21</c:v>
                </c:pt>
                <c:pt idx="3">
                  <c:v>2021-22</c:v>
                </c:pt>
                <c:pt idx="4">
                  <c:v>2022-23</c:v>
                </c:pt>
                <c:pt idx="5">
                  <c:v>2023-24</c:v>
                </c:pt>
              </c:strCache>
            </c:strRef>
          </c:cat>
          <c:val>
            <c:numRef>
              <c:f>Sheet1!$C$2:$C$7</c:f>
              <c:numCache>
                <c:formatCode>_("$"* #,##0.00_);_("$"* \(#,##0.00\);_("$"* "-"??_);_(@_)</c:formatCode>
                <c:ptCount val="6"/>
                <c:pt idx="0">
                  <c:v>158517</c:v>
                </c:pt>
                <c:pt idx="1">
                  <c:v>238446</c:v>
                </c:pt>
                <c:pt idx="2">
                  <c:v>257540</c:v>
                </c:pt>
                <c:pt idx="3">
                  <c:v>273019</c:v>
                </c:pt>
                <c:pt idx="4">
                  <c:v>321505</c:v>
                </c:pt>
                <c:pt idx="5">
                  <c:v>303841</c:v>
                </c:pt>
              </c:numCache>
            </c:numRef>
          </c:val>
          <c:extLst>
            <c:ext xmlns:c16="http://schemas.microsoft.com/office/drawing/2014/chart" uri="{C3380CC4-5D6E-409C-BE32-E72D297353CC}">
              <c16:uniqueId val="{00000001-6FDA-4E06-B421-58D82B1D3752}"/>
            </c:ext>
          </c:extLst>
        </c:ser>
        <c:dLbls>
          <c:showLegendKey val="0"/>
          <c:showVal val="0"/>
          <c:showCatName val="0"/>
          <c:showSerName val="0"/>
          <c:showPercent val="0"/>
          <c:showBubbleSize val="0"/>
        </c:dLbls>
        <c:gapWidth val="150"/>
        <c:overlap val="100"/>
        <c:axId val="1220754864"/>
        <c:axId val="1220747792"/>
      </c:barChart>
      <c:catAx>
        <c:axId val="12207548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20747792"/>
        <c:crosses val="autoZero"/>
        <c:auto val="1"/>
        <c:lblAlgn val="ctr"/>
        <c:lblOffset val="100"/>
        <c:noMultiLvlLbl val="0"/>
      </c:catAx>
      <c:valAx>
        <c:axId val="1220747792"/>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2075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dirty="0"/>
              <a:t>Percentage of Levied Taxes</a:t>
            </a:r>
          </a:p>
          <a:p>
            <a:pPr>
              <a:defRPr sz="1800"/>
            </a:pPr>
            <a:r>
              <a:rPr lang="en-US" sz="1800" dirty="0"/>
              <a:t>Collected by June 30th</a:t>
            </a:r>
          </a:p>
        </c:rich>
      </c:tx>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1161335301837269"/>
          <c:y val="0.10189708617482952"/>
          <c:w val="0.86928942475940507"/>
          <c:h val="0.79790872390176271"/>
        </c:manualLayout>
      </c:layout>
      <c:barChart>
        <c:barDir val="col"/>
        <c:grouping val="clustered"/>
        <c:varyColors val="1"/>
        <c:ser>
          <c:idx val="0"/>
          <c:order val="0"/>
          <c:tx>
            <c:strRef>
              <c:f>Sheet1!$C$25</c:f>
              <c:strCache>
                <c:ptCount val="1"/>
                <c:pt idx="0">
                  <c:v>Percentage Collected by 6/30/23</c:v>
                </c:pt>
              </c:strCache>
            </c:strRef>
          </c:tx>
          <c:invertIfNegative val="0"/>
          <c:dPt>
            <c:idx val="0"/>
            <c:invertIfNegative val="0"/>
            <c:bubble3D val="0"/>
            <c:spPr>
              <a:solidFill>
                <a:schemeClr val="accent1">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1-A60D-43CB-B580-4D92B2DBF8ED}"/>
              </c:ext>
            </c:extLst>
          </c:dPt>
          <c:dPt>
            <c:idx val="1"/>
            <c:invertIfNegative val="0"/>
            <c:bubble3D val="0"/>
            <c:spPr>
              <a:solidFill>
                <a:schemeClr val="accent2">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3-A60D-43CB-B580-4D92B2DBF8ED}"/>
              </c:ext>
            </c:extLst>
          </c:dPt>
          <c:dPt>
            <c:idx val="2"/>
            <c:invertIfNegative val="0"/>
            <c:bubble3D val="0"/>
            <c:spPr>
              <a:solidFill>
                <a:schemeClr val="accent3">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5-A60D-43CB-B580-4D92B2DBF8ED}"/>
              </c:ext>
            </c:extLst>
          </c:dPt>
          <c:dPt>
            <c:idx val="3"/>
            <c:invertIfNegative val="0"/>
            <c:bubble3D val="0"/>
            <c:spPr>
              <a:solidFill>
                <a:schemeClr val="accent4">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7-A60D-43CB-B580-4D92B2DBF8E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Sheet1!$B$26:$B$29</c:f>
              <c:strCache>
                <c:ptCount val="4"/>
                <c:pt idx="0">
                  <c:v>2019/20</c:v>
                </c:pt>
                <c:pt idx="1">
                  <c:v>2020/21</c:v>
                </c:pt>
                <c:pt idx="2">
                  <c:v>2021/22</c:v>
                </c:pt>
                <c:pt idx="3">
                  <c:v>*2022/23</c:v>
                </c:pt>
              </c:strCache>
            </c:strRef>
          </c:cat>
          <c:val>
            <c:numRef>
              <c:f>Sheet1!$C$26:$C$29</c:f>
              <c:numCache>
                <c:formatCode>0.00%</c:formatCode>
                <c:ptCount val="4"/>
                <c:pt idx="0">
                  <c:v>0.97230000000000005</c:v>
                </c:pt>
                <c:pt idx="1">
                  <c:v>0.97960000000000003</c:v>
                </c:pt>
                <c:pt idx="2">
                  <c:v>0.98080000000000001</c:v>
                </c:pt>
                <c:pt idx="3">
                  <c:v>0.95630000000000004</c:v>
                </c:pt>
              </c:numCache>
            </c:numRef>
          </c:val>
          <c:extLst>
            <c:ext xmlns:c16="http://schemas.microsoft.com/office/drawing/2014/chart" uri="{C3380CC4-5D6E-409C-BE32-E72D297353CC}">
              <c16:uniqueId val="{00000000-D61A-4CF6-BC93-A4B70DEFFDA1}"/>
            </c:ext>
          </c:extLst>
        </c:ser>
        <c:dLbls>
          <c:dLblPos val="outEnd"/>
          <c:showLegendKey val="0"/>
          <c:showVal val="1"/>
          <c:showCatName val="0"/>
          <c:showSerName val="0"/>
          <c:showPercent val="0"/>
          <c:showBubbleSize val="0"/>
        </c:dLbls>
        <c:gapWidth val="100"/>
        <c:overlap val="-24"/>
        <c:axId val="1809778560"/>
        <c:axId val="1809783968"/>
      </c:barChart>
      <c:catAx>
        <c:axId val="1809778560"/>
        <c:scaling>
          <c:orientation val="minMax"/>
        </c:scaling>
        <c:delete val="0"/>
        <c:axPos val="b"/>
        <c:title>
          <c:tx>
            <c:rich>
              <a:bodyPr rot="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sz="1100" dirty="0"/>
                  <a:t>*Fiscal year ending 6/30/23</a:t>
                </a:r>
              </a:p>
            </c:rich>
          </c:tx>
          <c:overlay val="0"/>
          <c:spPr>
            <a:noFill/>
            <a:ln>
              <a:noFill/>
            </a:ln>
            <a:effectLst/>
          </c:spPr>
          <c:txPr>
            <a:bodyPr rot="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09783968"/>
        <c:crosses val="autoZero"/>
        <c:auto val="1"/>
        <c:lblAlgn val="ctr"/>
        <c:lblOffset val="100"/>
        <c:noMultiLvlLbl val="0"/>
      </c:catAx>
      <c:valAx>
        <c:axId val="1809783968"/>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809778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Percentage</a:t>
            </a:r>
            <a:r>
              <a:rPr lang="en-US" baseline="0" dirty="0"/>
              <a:t> of Total Collections</a:t>
            </a:r>
          </a:p>
          <a:p>
            <a:pPr>
              <a:defRPr/>
            </a:pPr>
            <a:r>
              <a:rPr lang="en-US" baseline="0" dirty="0"/>
              <a:t>that are Electronic Payments</a:t>
            </a:r>
            <a:endParaRPr lang="en-US"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1"/>
        <c:ser>
          <c:idx val="0"/>
          <c:order val="0"/>
          <c:tx>
            <c:strRef>
              <c:f>Sheet1!$B$1</c:f>
              <c:strCache>
                <c:ptCount val="1"/>
                <c:pt idx="0">
                  <c:v>Electronic Payments</c:v>
                </c:pt>
              </c:strCache>
            </c:strRef>
          </c:tx>
          <c:invertIfNegative val="0"/>
          <c:dPt>
            <c:idx val="0"/>
            <c:invertIfNegative val="0"/>
            <c:bubble3D val="0"/>
            <c:spPr>
              <a:solidFill>
                <a:schemeClr val="accent1">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1-6094-4BBC-BB99-872D39D17113}"/>
              </c:ext>
            </c:extLst>
          </c:dPt>
          <c:dPt>
            <c:idx val="1"/>
            <c:invertIfNegative val="0"/>
            <c:bubble3D val="0"/>
            <c:spPr>
              <a:solidFill>
                <a:schemeClr val="accent2">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3-6094-4BBC-BB99-872D39D17113}"/>
              </c:ext>
            </c:extLst>
          </c:dPt>
          <c:dPt>
            <c:idx val="2"/>
            <c:invertIfNegative val="0"/>
            <c:bubble3D val="0"/>
            <c:spPr>
              <a:solidFill>
                <a:schemeClr val="accent3">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5-6094-4BBC-BB99-872D39D17113}"/>
              </c:ext>
            </c:extLst>
          </c:dPt>
          <c:dPt>
            <c:idx val="3"/>
            <c:invertIfNegative val="0"/>
            <c:bubble3D val="0"/>
            <c:spPr>
              <a:solidFill>
                <a:schemeClr val="accent4">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extLst>
              <c:ext xmlns:c16="http://schemas.microsoft.com/office/drawing/2014/chart" uri="{C3380CC4-5D6E-409C-BE32-E72D297353CC}">
                <c16:uniqueId val="{00000007-6094-4BBC-BB99-872D39D1711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2019/20</c:v>
                </c:pt>
                <c:pt idx="1">
                  <c:v>2020/21</c:v>
                </c:pt>
                <c:pt idx="2">
                  <c:v>2021/22</c:v>
                </c:pt>
                <c:pt idx="3">
                  <c:v>2022/23</c:v>
                </c:pt>
              </c:strCache>
            </c:strRef>
          </c:cat>
          <c:val>
            <c:numRef>
              <c:f>Sheet1!$B$2:$B$5</c:f>
              <c:numCache>
                <c:formatCode>0.00%</c:formatCode>
                <c:ptCount val="4"/>
                <c:pt idx="0">
                  <c:v>4.2000000000000003E-2</c:v>
                </c:pt>
                <c:pt idx="1">
                  <c:v>5.1999999999999998E-2</c:v>
                </c:pt>
                <c:pt idx="2">
                  <c:v>6.6000000000000003E-2</c:v>
                </c:pt>
                <c:pt idx="3">
                  <c:v>9.6000000000000002E-2</c:v>
                </c:pt>
              </c:numCache>
            </c:numRef>
          </c:val>
          <c:extLst>
            <c:ext xmlns:c16="http://schemas.microsoft.com/office/drawing/2014/chart" uri="{C3380CC4-5D6E-409C-BE32-E72D297353CC}">
              <c16:uniqueId val="{00000000-944B-4D67-B4AE-72DDB382C636}"/>
            </c:ext>
          </c:extLst>
        </c:ser>
        <c:dLbls>
          <c:showLegendKey val="0"/>
          <c:showVal val="0"/>
          <c:showCatName val="0"/>
          <c:showSerName val="0"/>
          <c:showPercent val="0"/>
          <c:showBubbleSize val="0"/>
        </c:dLbls>
        <c:gapWidth val="100"/>
        <c:overlap val="-24"/>
        <c:axId val="374225023"/>
        <c:axId val="408395119"/>
      </c:barChart>
      <c:catAx>
        <c:axId val="37422502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408395119"/>
        <c:crosses val="autoZero"/>
        <c:auto val="1"/>
        <c:lblAlgn val="ctr"/>
        <c:lblOffset val="100"/>
        <c:noMultiLvlLbl val="0"/>
      </c:catAx>
      <c:valAx>
        <c:axId val="408395119"/>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742250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Payment Methods by Percentage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Sheet1!$D$18</c:f>
              <c:strCache>
                <c:ptCount val="1"/>
                <c:pt idx="0">
                  <c:v>Cash/Checks</c:v>
                </c:pt>
              </c:strCache>
            </c:strRef>
          </c:tx>
          <c:spPr>
            <a:solidFill>
              <a:schemeClr val="accent1">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Sheet1!$B$6:$B$9</c:f>
              <c:strCache>
                <c:ptCount val="4"/>
                <c:pt idx="0">
                  <c:v>2019/20</c:v>
                </c:pt>
                <c:pt idx="1">
                  <c:v>2020/21</c:v>
                </c:pt>
                <c:pt idx="2">
                  <c:v>2021/22</c:v>
                </c:pt>
                <c:pt idx="3">
                  <c:v>2022/23</c:v>
                </c:pt>
              </c:strCache>
            </c:strRef>
          </c:cat>
          <c:val>
            <c:numRef>
              <c:f>Sheet1!$D$19:$D$22</c:f>
              <c:numCache>
                <c:formatCode>0%</c:formatCode>
                <c:ptCount val="4"/>
                <c:pt idx="0">
                  <c:v>0.77</c:v>
                </c:pt>
                <c:pt idx="1">
                  <c:v>0.75</c:v>
                </c:pt>
                <c:pt idx="2">
                  <c:v>0.73</c:v>
                </c:pt>
                <c:pt idx="3">
                  <c:v>0.85</c:v>
                </c:pt>
              </c:numCache>
            </c:numRef>
          </c:val>
          <c:extLst>
            <c:ext xmlns:c16="http://schemas.microsoft.com/office/drawing/2014/chart" uri="{C3380CC4-5D6E-409C-BE32-E72D297353CC}">
              <c16:uniqueId val="{00000000-217E-4A4B-B0C0-3D961B25AEA9}"/>
            </c:ext>
          </c:extLst>
        </c:ser>
        <c:ser>
          <c:idx val="1"/>
          <c:order val="1"/>
          <c:tx>
            <c:strRef>
              <c:f>Sheet1!$E$18</c:f>
              <c:strCache>
                <c:ptCount val="1"/>
                <c:pt idx="0">
                  <c:v>Electronic Payments</c:v>
                </c:pt>
              </c:strCache>
            </c:strRef>
          </c:tx>
          <c:spPr>
            <a:solidFill>
              <a:schemeClr val="accent2">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Sheet1!$B$6:$B$9</c:f>
              <c:strCache>
                <c:ptCount val="4"/>
                <c:pt idx="0">
                  <c:v>2019/20</c:v>
                </c:pt>
                <c:pt idx="1">
                  <c:v>2020/21</c:v>
                </c:pt>
                <c:pt idx="2">
                  <c:v>2021/22</c:v>
                </c:pt>
                <c:pt idx="3">
                  <c:v>2022/23</c:v>
                </c:pt>
              </c:strCache>
            </c:strRef>
          </c:cat>
          <c:val>
            <c:numRef>
              <c:f>Sheet1!$E$19:$E$22</c:f>
              <c:numCache>
                <c:formatCode>0%</c:formatCode>
                <c:ptCount val="4"/>
                <c:pt idx="0">
                  <c:v>0.04</c:v>
                </c:pt>
                <c:pt idx="1">
                  <c:v>0.05</c:v>
                </c:pt>
                <c:pt idx="2">
                  <c:v>7.0000000000000007E-2</c:v>
                </c:pt>
                <c:pt idx="3">
                  <c:v>0.1</c:v>
                </c:pt>
              </c:numCache>
            </c:numRef>
          </c:val>
          <c:extLst>
            <c:ext xmlns:c16="http://schemas.microsoft.com/office/drawing/2014/chart" uri="{C3380CC4-5D6E-409C-BE32-E72D297353CC}">
              <c16:uniqueId val="{00000001-217E-4A4B-B0C0-3D961B25AEA9}"/>
            </c:ext>
          </c:extLst>
        </c:ser>
        <c:ser>
          <c:idx val="2"/>
          <c:order val="2"/>
          <c:tx>
            <c:strRef>
              <c:f>Sheet1!$F$18</c:f>
              <c:strCache>
                <c:ptCount val="1"/>
                <c:pt idx="0">
                  <c:v>Wire Transfers</c:v>
                </c:pt>
              </c:strCache>
            </c:strRef>
          </c:tx>
          <c:spPr>
            <a:solidFill>
              <a:schemeClr val="accent3">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Sheet1!$B$6:$B$9</c:f>
              <c:strCache>
                <c:ptCount val="4"/>
                <c:pt idx="0">
                  <c:v>2019/20</c:v>
                </c:pt>
                <c:pt idx="1">
                  <c:v>2020/21</c:v>
                </c:pt>
                <c:pt idx="2">
                  <c:v>2021/22</c:v>
                </c:pt>
                <c:pt idx="3">
                  <c:v>2022/23</c:v>
                </c:pt>
              </c:strCache>
            </c:strRef>
          </c:cat>
          <c:val>
            <c:numRef>
              <c:f>Sheet1!$F$19:$F$22</c:f>
              <c:numCache>
                <c:formatCode>0%</c:formatCode>
                <c:ptCount val="4"/>
                <c:pt idx="0">
                  <c:v>0.19</c:v>
                </c:pt>
                <c:pt idx="1">
                  <c:v>0.2</c:v>
                </c:pt>
                <c:pt idx="2">
                  <c:v>0.2</c:v>
                </c:pt>
                <c:pt idx="3">
                  <c:v>0.06</c:v>
                </c:pt>
              </c:numCache>
            </c:numRef>
          </c:val>
          <c:extLst>
            <c:ext xmlns:c16="http://schemas.microsoft.com/office/drawing/2014/chart" uri="{C3380CC4-5D6E-409C-BE32-E72D297353CC}">
              <c16:uniqueId val="{00000002-217E-4A4B-B0C0-3D961B25AEA9}"/>
            </c:ext>
          </c:extLst>
        </c:ser>
        <c:dLbls>
          <c:dLblPos val="outEnd"/>
          <c:showLegendKey val="0"/>
          <c:showVal val="1"/>
          <c:showCatName val="0"/>
          <c:showSerName val="0"/>
          <c:showPercent val="0"/>
          <c:showBubbleSize val="0"/>
        </c:dLbls>
        <c:gapWidth val="100"/>
        <c:overlap val="-24"/>
        <c:axId val="1971721136"/>
        <c:axId val="1971711152"/>
      </c:barChart>
      <c:catAx>
        <c:axId val="197172113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971711152"/>
        <c:crosses val="autoZero"/>
        <c:auto val="1"/>
        <c:lblAlgn val="ctr"/>
        <c:lblOffset val="100"/>
        <c:noMultiLvlLbl val="0"/>
      </c:catAx>
      <c:valAx>
        <c:axId val="197171115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97172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8.svg"/><Relationship Id="rId4" Type="http://schemas.openxmlformats.org/officeDocument/2006/relationships/image" Target="../media/image9.svg"/><Relationship Id="rId9"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8.svg"/><Relationship Id="rId4" Type="http://schemas.openxmlformats.org/officeDocument/2006/relationships/image" Target="../media/image9.svg"/><Relationship Id="rId9"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8790904-A115-438F-B113-BFACB88767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AD0DA79-BEAD-4F08-831D-00BC84996C80}">
      <dgm:prSet/>
      <dgm:spPr/>
      <dgm:t>
        <a:bodyPr/>
        <a:lstStyle/>
        <a:p>
          <a:pPr>
            <a:lnSpc>
              <a:spcPct val="100000"/>
            </a:lnSpc>
          </a:pPr>
          <a:r>
            <a:rPr lang="en-US" dirty="0"/>
            <a:t>Billing and collecting of all property taxes for Lincoln County</a:t>
          </a:r>
        </a:p>
      </dgm:t>
    </dgm:pt>
    <dgm:pt modelId="{B8C501AC-D351-4BFF-949C-241BC7A6BE3F}" type="parTrans" cxnId="{0C69921C-DA03-44AB-980C-2A39BF5955B0}">
      <dgm:prSet/>
      <dgm:spPr/>
      <dgm:t>
        <a:bodyPr/>
        <a:lstStyle/>
        <a:p>
          <a:endParaRPr lang="en-US"/>
        </a:p>
      </dgm:t>
    </dgm:pt>
    <dgm:pt modelId="{510225CA-DC47-47F3-A7AB-94D2731953F2}" type="sibTrans" cxnId="{0C69921C-DA03-44AB-980C-2A39BF5955B0}">
      <dgm:prSet/>
      <dgm:spPr/>
      <dgm:t>
        <a:bodyPr/>
        <a:lstStyle/>
        <a:p>
          <a:endParaRPr lang="en-US"/>
        </a:p>
      </dgm:t>
    </dgm:pt>
    <dgm:pt modelId="{7D7F5761-D383-4884-B56E-0DF2E77ADC71}">
      <dgm:prSet/>
      <dgm:spPr/>
      <dgm:t>
        <a:bodyPr/>
        <a:lstStyle/>
        <a:p>
          <a:pPr>
            <a:lnSpc>
              <a:spcPct val="100000"/>
            </a:lnSpc>
          </a:pPr>
          <a:r>
            <a:rPr lang="en-US" dirty="0"/>
            <a:t>47,000 tax statements will be mailed out</a:t>
          </a:r>
        </a:p>
      </dgm:t>
    </dgm:pt>
    <dgm:pt modelId="{451E8575-5891-4EB0-9619-F9D98897621A}" type="parTrans" cxnId="{938ACDCC-DD7F-4415-A351-F555479334C0}">
      <dgm:prSet/>
      <dgm:spPr/>
      <dgm:t>
        <a:bodyPr/>
        <a:lstStyle/>
        <a:p>
          <a:endParaRPr lang="en-US"/>
        </a:p>
      </dgm:t>
    </dgm:pt>
    <dgm:pt modelId="{68084053-D250-498F-A1D4-7B1E2433C618}" type="sibTrans" cxnId="{938ACDCC-DD7F-4415-A351-F555479334C0}">
      <dgm:prSet/>
      <dgm:spPr/>
      <dgm:t>
        <a:bodyPr/>
        <a:lstStyle/>
        <a:p>
          <a:endParaRPr lang="en-US"/>
        </a:p>
      </dgm:t>
    </dgm:pt>
    <dgm:pt modelId="{FAB01565-AB66-1C4A-A8B2-C4752594B92A}">
      <dgm:prSet/>
      <dgm:spPr/>
      <dgm:t>
        <a:bodyPr/>
        <a:lstStyle/>
        <a:p>
          <a:pPr>
            <a:lnSpc>
              <a:spcPct val="100000"/>
            </a:lnSpc>
          </a:pPr>
          <a:r>
            <a:rPr lang="en-US" dirty="0"/>
            <a:t>Statutory 3% discount results in high volume collections by the due date</a:t>
          </a:r>
        </a:p>
      </dgm:t>
    </dgm:pt>
    <dgm:pt modelId="{8C6982E3-2083-FD47-BCB7-FC911BA4D71D}" type="parTrans" cxnId="{C420EA22-F798-6D47-8723-26C26A57A922}">
      <dgm:prSet/>
      <dgm:spPr/>
      <dgm:t>
        <a:bodyPr/>
        <a:lstStyle/>
        <a:p>
          <a:endParaRPr lang="en-US"/>
        </a:p>
      </dgm:t>
    </dgm:pt>
    <dgm:pt modelId="{DAE219FD-1C6D-F54B-9602-EA2B026A2EFF}" type="sibTrans" cxnId="{C420EA22-F798-6D47-8723-26C26A57A922}">
      <dgm:prSet/>
      <dgm:spPr/>
      <dgm:t>
        <a:bodyPr/>
        <a:lstStyle/>
        <a:p>
          <a:endParaRPr lang="en-US"/>
        </a:p>
      </dgm:t>
    </dgm:pt>
    <dgm:pt modelId="{FE04D609-A3CB-6140-AE47-355DC219855C}">
      <dgm:prSet/>
      <dgm:spPr/>
      <dgm:t>
        <a:bodyPr/>
        <a:lstStyle/>
        <a:p>
          <a:pPr>
            <a:lnSpc>
              <a:spcPct val="100000"/>
            </a:lnSpc>
          </a:pPr>
          <a:r>
            <a:rPr lang="en-US" dirty="0"/>
            <a:t>22/23 taxes were 89% collected by Nov 15th</a:t>
          </a:r>
        </a:p>
      </dgm:t>
    </dgm:pt>
    <dgm:pt modelId="{6A56E256-D961-7C46-B3C8-3249FB182D74}" type="parTrans" cxnId="{FB120EB9-E243-BC42-A352-8A8E0250D8AF}">
      <dgm:prSet/>
      <dgm:spPr/>
      <dgm:t>
        <a:bodyPr/>
        <a:lstStyle/>
        <a:p>
          <a:endParaRPr lang="en-US"/>
        </a:p>
      </dgm:t>
    </dgm:pt>
    <dgm:pt modelId="{6471D592-0454-AA4D-B5AE-8D556054EF4B}" type="sibTrans" cxnId="{FB120EB9-E243-BC42-A352-8A8E0250D8AF}">
      <dgm:prSet/>
      <dgm:spPr/>
      <dgm:t>
        <a:bodyPr/>
        <a:lstStyle/>
        <a:p>
          <a:endParaRPr lang="en-US"/>
        </a:p>
      </dgm:t>
    </dgm:pt>
    <dgm:pt modelId="{D1A93C28-EDA5-4647-BEFE-CD5841C3A3CA}" type="pres">
      <dgm:prSet presAssocID="{38790904-A115-438F-B113-BFACB887671C}" presName="root" presStyleCnt="0">
        <dgm:presLayoutVars>
          <dgm:dir/>
          <dgm:resizeHandles val="exact"/>
        </dgm:presLayoutVars>
      </dgm:prSet>
      <dgm:spPr/>
    </dgm:pt>
    <dgm:pt modelId="{55094D2C-0B48-453B-A94B-CA385164F873}" type="pres">
      <dgm:prSet presAssocID="{1AD0DA79-BEAD-4F08-831D-00BC84996C80}" presName="compNode" presStyleCnt="0"/>
      <dgm:spPr/>
    </dgm:pt>
    <dgm:pt modelId="{3D0A0395-2B3E-45A8-800C-8CD1077F7844}" type="pres">
      <dgm:prSet presAssocID="{1AD0DA79-BEAD-4F08-831D-00BC84996C80}" presName="bgRect" presStyleLbl="bgShp" presStyleIdx="0" presStyleCnt="4"/>
      <dgm:spPr/>
    </dgm:pt>
    <dgm:pt modelId="{8D4F8C33-3B6C-4711-9B23-4142B6508A4D}" type="pres">
      <dgm:prSet presAssocID="{1AD0DA79-BEAD-4F08-831D-00BC84996C8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49A04084-39AB-49D7-B99B-2DE716F7814D}" type="pres">
      <dgm:prSet presAssocID="{1AD0DA79-BEAD-4F08-831D-00BC84996C80}" presName="spaceRect" presStyleCnt="0"/>
      <dgm:spPr/>
    </dgm:pt>
    <dgm:pt modelId="{FD8DDF61-5E97-4D9D-84E0-59F433C0CB93}" type="pres">
      <dgm:prSet presAssocID="{1AD0DA79-BEAD-4F08-831D-00BC84996C80}" presName="parTx" presStyleLbl="revTx" presStyleIdx="0" presStyleCnt="4">
        <dgm:presLayoutVars>
          <dgm:chMax val="0"/>
          <dgm:chPref val="0"/>
        </dgm:presLayoutVars>
      </dgm:prSet>
      <dgm:spPr/>
    </dgm:pt>
    <dgm:pt modelId="{C9A0A284-6E5F-48AD-8807-5CF1F2E51E1B}" type="pres">
      <dgm:prSet presAssocID="{510225CA-DC47-47F3-A7AB-94D2731953F2}" presName="sibTrans" presStyleCnt="0"/>
      <dgm:spPr/>
    </dgm:pt>
    <dgm:pt modelId="{ABDEAD53-D056-471F-B16F-502B92A0DEEA}" type="pres">
      <dgm:prSet presAssocID="{7D7F5761-D383-4884-B56E-0DF2E77ADC71}" presName="compNode" presStyleCnt="0"/>
      <dgm:spPr/>
    </dgm:pt>
    <dgm:pt modelId="{4916C066-12CA-440C-8D18-E9464B1D9E8E}" type="pres">
      <dgm:prSet presAssocID="{7D7F5761-D383-4884-B56E-0DF2E77ADC71}" presName="bgRect" presStyleLbl="bgShp" presStyleIdx="1" presStyleCnt="4"/>
      <dgm:spPr/>
    </dgm:pt>
    <dgm:pt modelId="{7DC6EDF9-73B4-4BF8-87E0-B548C37E2391}" type="pres">
      <dgm:prSet presAssocID="{7D7F5761-D383-4884-B56E-0DF2E77ADC71}" presName="iconRect" presStyleLbl="nod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3A0ACFA8-9B02-438D-9C2D-96F82E80CA74}" type="pres">
      <dgm:prSet presAssocID="{7D7F5761-D383-4884-B56E-0DF2E77ADC71}" presName="spaceRect" presStyleCnt="0"/>
      <dgm:spPr/>
    </dgm:pt>
    <dgm:pt modelId="{9D1F3BAD-61BC-4F50-AF00-39C429A92CD4}" type="pres">
      <dgm:prSet presAssocID="{7D7F5761-D383-4884-B56E-0DF2E77ADC71}" presName="parTx" presStyleLbl="revTx" presStyleIdx="1" presStyleCnt="4">
        <dgm:presLayoutVars>
          <dgm:chMax val="0"/>
          <dgm:chPref val="0"/>
        </dgm:presLayoutVars>
      </dgm:prSet>
      <dgm:spPr/>
    </dgm:pt>
    <dgm:pt modelId="{023A4C08-9045-6F4E-B49D-671A75ADEAA9}" type="pres">
      <dgm:prSet presAssocID="{68084053-D250-498F-A1D4-7B1E2433C618}" presName="sibTrans" presStyleCnt="0"/>
      <dgm:spPr/>
    </dgm:pt>
    <dgm:pt modelId="{54129AFD-CC7F-D747-80F2-121AFABDAD52}" type="pres">
      <dgm:prSet presAssocID="{FAB01565-AB66-1C4A-A8B2-C4752594B92A}" presName="compNode" presStyleCnt="0"/>
      <dgm:spPr/>
    </dgm:pt>
    <dgm:pt modelId="{61D7AE13-428F-9C41-8E67-BFE46A8FFC54}" type="pres">
      <dgm:prSet presAssocID="{FAB01565-AB66-1C4A-A8B2-C4752594B92A}" presName="bgRect" presStyleLbl="bgShp" presStyleIdx="2" presStyleCnt="4"/>
      <dgm:spPr/>
    </dgm:pt>
    <dgm:pt modelId="{F4AF246D-7F3D-4F4E-AE89-8AD75E627B59}" type="pres">
      <dgm:prSet presAssocID="{FAB01565-AB66-1C4A-A8B2-C4752594B92A}" presName="iconRect" presStyleLbl="node1" presStyleIdx="2" presStyleCnt="4"/>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 modelId="{52DFD501-3ED1-2441-979B-B294DF20DED4}" type="pres">
      <dgm:prSet presAssocID="{FAB01565-AB66-1C4A-A8B2-C4752594B92A}" presName="spaceRect" presStyleCnt="0"/>
      <dgm:spPr/>
    </dgm:pt>
    <dgm:pt modelId="{9C82684C-43A0-4F43-8176-0189DAB54486}" type="pres">
      <dgm:prSet presAssocID="{FAB01565-AB66-1C4A-A8B2-C4752594B92A}" presName="parTx" presStyleLbl="revTx" presStyleIdx="2" presStyleCnt="4">
        <dgm:presLayoutVars>
          <dgm:chMax val="0"/>
          <dgm:chPref val="0"/>
        </dgm:presLayoutVars>
      </dgm:prSet>
      <dgm:spPr/>
    </dgm:pt>
    <dgm:pt modelId="{75BC9715-6BE0-224A-B548-2B8018653D0B}" type="pres">
      <dgm:prSet presAssocID="{DAE219FD-1C6D-F54B-9602-EA2B026A2EFF}" presName="sibTrans" presStyleCnt="0"/>
      <dgm:spPr/>
    </dgm:pt>
    <dgm:pt modelId="{167874E2-6C6A-2F4E-91A0-CA69D9074286}" type="pres">
      <dgm:prSet presAssocID="{FE04D609-A3CB-6140-AE47-355DC219855C}" presName="compNode" presStyleCnt="0"/>
      <dgm:spPr/>
    </dgm:pt>
    <dgm:pt modelId="{C8C0A223-D182-FD4C-9CB0-08422F3FE6F1}" type="pres">
      <dgm:prSet presAssocID="{FE04D609-A3CB-6140-AE47-355DC219855C}" presName="bgRect" presStyleLbl="bgShp" presStyleIdx="3" presStyleCnt="4"/>
      <dgm:spPr/>
    </dgm:pt>
    <dgm:pt modelId="{D39DE803-391E-A945-8341-57A0616D4059}" type="pres">
      <dgm:prSet presAssocID="{FE04D609-A3CB-6140-AE47-355DC219855C}"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oney with solid fill"/>
        </a:ext>
      </dgm:extLst>
    </dgm:pt>
    <dgm:pt modelId="{A764A98A-CD16-E84E-BDE1-182D3491DCE4}" type="pres">
      <dgm:prSet presAssocID="{FE04D609-A3CB-6140-AE47-355DC219855C}" presName="spaceRect" presStyleCnt="0"/>
      <dgm:spPr/>
    </dgm:pt>
    <dgm:pt modelId="{A5090E32-7F4E-3A49-8F15-F99EA1B65B45}" type="pres">
      <dgm:prSet presAssocID="{FE04D609-A3CB-6140-AE47-355DC219855C}" presName="parTx" presStyleLbl="revTx" presStyleIdx="3" presStyleCnt="4">
        <dgm:presLayoutVars>
          <dgm:chMax val="0"/>
          <dgm:chPref val="0"/>
        </dgm:presLayoutVars>
      </dgm:prSet>
      <dgm:spPr/>
    </dgm:pt>
  </dgm:ptLst>
  <dgm:cxnLst>
    <dgm:cxn modelId="{0C69921C-DA03-44AB-980C-2A39BF5955B0}" srcId="{38790904-A115-438F-B113-BFACB887671C}" destId="{1AD0DA79-BEAD-4F08-831D-00BC84996C80}" srcOrd="0" destOrd="0" parTransId="{B8C501AC-D351-4BFF-949C-241BC7A6BE3F}" sibTransId="{510225CA-DC47-47F3-A7AB-94D2731953F2}"/>
    <dgm:cxn modelId="{C420EA22-F798-6D47-8723-26C26A57A922}" srcId="{38790904-A115-438F-B113-BFACB887671C}" destId="{FAB01565-AB66-1C4A-A8B2-C4752594B92A}" srcOrd="2" destOrd="0" parTransId="{8C6982E3-2083-FD47-BCB7-FC911BA4D71D}" sibTransId="{DAE219FD-1C6D-F54B-9602-EA2B026A2EFF}"/>
    <dgm:cxn modelId="{B3731628-CFDD-450B-B48C-6B0348A9E21D}" type="presOf" srcId="{7D7F5761-D383-4884-B56E-0DF2E77ADC71}" destId="{9D1F3BAD-61BC-4F50-AF00-39C429A92CD4}" srcOrd="0" destOrd="0" presId="urn:microsoft.com/office/officeart/2018/2/layout/IconVerticalSolidList"/>
    <dgm:cxn modelId="{94FD052D-47CD-4150-94E0-65795F9DC5D7}" type="presOf" srcId="{38790904-A115-438F-B113-BFACB887671C}" destId="{D1A93C28-EDA5-4647-BEFE-CD5841C3A3CA}" srcOrd="0" destOrd="0" presId="urn:microsoft.com/office/officeart/2018/2/layout/IconVerticalSolidList"/>
    <dgm:cxn modelId="{F523F082-EFBB-3743-880D-675DA07B87FE}" type="presOf" srcId="{FE04D609-A3CB-6140-AE47-355DC219855C}" destId="{A5090E32-7F4E-3A49-8F15-F99EA1B65B45}" srcOrd="0" destOrd="0" presId="urn:microsoft.com/office/officeart/2018/2/layout/IconVerticalSolidList"/>
    <dgm:cxn modelId="{FB120EB9-E243-BC42-A352-8A8E0250D8AF}" srcId="{38790904-A115-438F-B113-BFACB887671C}" destId="{FE04D609-A3CB-6140-AE47-355DC219855C}" srcOrd="3" destOrd="0" parTransId="{6A56E256-D961-7C46-B3C8-3249FB182D74}" sibTransId="{6471D592-0454-AA4D-B5AE-8D556054EF4B}"/>
    <dgm:cxn modelId="{48A030CA-BD4C-4BCA-9224-63BD9DBD3165}" type="presOf" srcId="{1AD0DA79-BEAD-4F08-831D-00BC84996C80}" destId="{FD8DDF61-5E97-4D9D-84E0-59F433C0CB93}" srcOrd="0" destOrd="0" presId="urn:microsoft.com/office/officeart/2018/2/layout/IconVerticalSolidList"/>
    <dgm:cxn modelId="{938ACDCC-DD7F-4415-A351-F555479334C0}" srcId="{38790904-A115-438F-B113-BFACB887671C}" destId="{7D7F5761-D383-4884-B56E-0DF2E77ADC71}" srcOrd="1" destOrd="0" parTransId="{451E8575-5891-4EB0-9619-F9D98897621A}" sibTransId="{68084053-D250-498F-A1D4-7B1E2433C618}"/>
    <dgm:cxn modelId="{AD9895D9-C084-D643-AD14-3D5228B26459}" type="presOf" srcId="{FAB01565-AB66-1C4A-A8B2-C4752594B92A}" destId="{9C82684C-43A0-4F43-8176-0189DAB54486}" srcOrd="0" destOrd="0" presId="urn:microsoft.com/office/officeart/2018/2/layout/IconVerticalSolidList"/>
    <dgm:cxn modelId="{98F62307-CA3C-4DF8-AB8C-8FB9B9CA6CD8}" type="presParOf" srcId="{D1A93C28-EDA5-4647-BEFE-CD5841C3A3CA}" destId="{55094D2C-0B48-453B-A94B-CA385164F873}" srcOrd="0" destOrd="0" presId="urn:microsoft.com/office/officeart/2018/2/layout/IconVerticalSolidList"/>
    <dgm:cxn modelId="{E1D99ACB-8FD2-4A01-845F-C9B45DB6F319}" type="presParOf" srcId="{55094D2C-0B48-453B-A94B-CA385164F873}" destId="{3D0A0395-2B3E-45A8-800C-8CD1077F7844}" srcOrd="0" destOrd="0" presId="urn:microsoft.com/office/officeart/2018/2/layout/IconVerticalSolidList"/>
    <dgm:cxn modelId="{ECED72EB-2EB6-49A4-A116-41AF5229CECE}" type="presParOf" srcId="{55094D2C-0B48-453B-A94B-CA385164F873}" destId="{8D4F8C33-3B6C-4711-9B23-4142B6508A4D}" srcOrd="1" destOrd="0" presId="urn:microsoft.com/office/officeart/2018/2/layout/IconVerticalSolidList"/>
    <dgm:cxn modelId="{8AE29062-081B-4A51-9D10-11A1B855DAD2}" type="presParOf" srcId="{55094D2C-0B48-453B-A94B-CA385164F873}" destId="{49A04084-39AB-49D7-B99B-2DE716F7814D}" srcOrd="2" destOrd="0" presId="urn:microsoft.com/office/officeart/2018/2/layout/IconVerticalSolidList"/>
    <dgm:cxn modelId="{1C4E7418-D231-4EB1-BEF3-D44E2D770B86}" type="presParOf" srcId="{55094D2C-0B48-453B-A94B-CA385164F873}" destId="{FD8DDF61-5E97-4D9D-84E0-59F433C0CB93}" srcOrd="3" destOrd="0" presId="urn:microsoft.com/office/officeart/2018/2/layout/IconVerticalSolidList"/>
    <dgm:cxn modelId="{E31BCAA7-126D-4D7D-8F2B-7FCA75EC39FB}" type="presParOf" srcId="{D1A93C28-EDA5-4647-BEFE-CD5841C3A3CA}" destId="{C9A0A284-6E5F-48AD-8807-5CF1F2E51E1B}" srcOrd="1" destOrd="0" presId="urn:microsoft.com/office/officeart/2018/2/layout/IconVerticalSolidList"/>
    <dgm:cxn modelId="{88BD2122-35FA-45AF-B00A-C2ADE4F3C662}" type="presParOf" srcId="{D1A93C28-EDA5-4647-BEFE-CD5841C3A3CA}" destId="{ABDEAD53-D056-471F-B16F-502B92A0DEEA}" srcOrd="2" destOrd="0" presId="urn:microsoft.com/office/officeart/2018/2/layout/IconVerticalSolidList"/>
    <dgm:cxn modelId="{33957214-F52A-4820-803D-1FC74380C9AA}" type="presParOf" srcId="{ABDEAD53-D056-471F-B16F-502B92A0DEEA}" destId="{4916C066-12CA-440C-8D18-E9464B1D9E8E}" srcOrd="0" destOrd="0" presId="urn:microsoft.com/office/officeart/2018/2/layout/IconVerticalSolidList"/>
    <dgm:cxn modelId="{1C37B14D-DBA1-41B0-9E24-89D8137413C5}" type="presParOf" srcId="{ABDEAD53-D056-471F-B16F-502B92A0DEEA}" destId="{7DC6EDF9-73B4-4BF8-87E0-B548C37E2391}" srcOrd="1" destOrd="0" presId="urn:microsoft.com/office/officeart/2018/2/layout/IconVerticalSolidList"/>
    <dgm:cxn modelId="{E13E5544-A87A-4E55-BBFD-AFEC363E8835}" type="presParOf" srcId="{ABDEAD53-D056-471F-B16F-502B92A0DEEA}" destId="{3A0ACFA8-9B02-438D-9C2D-96F82E80CA74}" srcOrd="2" destOrd="0" presId="urn:microsoft.com/office/officeart/2018/2/layout/IconVerticalSolidList"/>
    <dgm:cxn modelId="{D0AA6109-E2B1-453F-8D3D-DBC2512DFAB6}" type="presParOf" srcId="{ABDEAD53-D056-471F-B16F-502B92A0DEEA}" destId="{9D1F3BAD-61BC-4F50-AF00-39C429A92CD4}" srcOrd="3" destOrd="0" presId="urn:microsoft.com/office/officeart/2018/2/layout/IconVerticalSolidList"/>
    <dgm:cxn modelId="{AAE10B6B-40C6-E845-83D3-3BE926ECB3BF}" type="presParOf" srcId="{D1A93C28-EDA5-4647-BEFE-CD5841C3A3CA}" destId="{023A4C08-9045-6F4E-B49D-671A75ADEAA9}" srcOrd="3" destOrd="0" presId="urn:microsoft.com/office/officeart/2018/2/layout/IconVerticalSolidList"/>
    <dgm:cxn modelId="{AA775BA6-68C1-5E48-9586-7BA26F269D6F}" type="presParOf" srcId="{D1A93C28-EDA5-4647-BEFE-CD5841C3A3CA}" destId="{54129AFD-CC7F-D747-80F2-121AFABDAD52}" srcOrd="4" destOrd="0" presId="urn:microsoft.com/office/officeart/2018/2/layout/IconVerticalSolidList"/>
    <dgm:cxn modelId="{72605239-7F3B-0641-822A-3B9AC9B9FF9E}" type="presParOf" srcId="{54129AFD-CC7F-D747-80F2-121AFABDAD52}" destId="{61D7AE13-428F-9C41-8E67-BFE46A8FFC54}" srcOrd="0" destOrd="0" presId="urn:microsoft.com/office/officeart/2018/2/layout/IconVerticalSolidList"/>
    <dgm:cxn modelId="{12C2B577-33CC-CE4A-A787-7A0359C1BC7E}" type="presParOf" srcId="{54129AFD-CC7F-D747-80F2-121AFABDAD52}" destId="{F4AF246D-7F3D-4F4E-AE89-8AD75E627B59}" srcOrd="1" destOrd="0" presId="urn:microsoft.com/office/officeart/2018/2/layout/IconVerticalSolidList"/>
    <dgm:cxn modelId="{3106CF7E-DD15-8A4E-9B9B-47970BF4D641}" type="presParOf" srcId="{54129AFD-CC7F-D747-80F2-121AFABDAD52}" destId="{52DFD501-3ED1-2441-979B-B294DF20DED4}" srcOrd="2" destOrd="0" presId="urn:microsoft.com/office/officeart/2018/2/layout/IconVerticalSolidList"/>
    <dgm:cxn modelId="{CB886D76-54FA-6B42-8312-B202F08F23F1}" type="presParOf" srcId="{54129AFD-CC7F-D747-80F2-121AFABDAD52}" destId="{9C82684C-43A0-4F43-8176-0189DAB54486}" srcOrd="3" destOrd="0" presId="urn:microsoft.com/office/officeart/2018/2/layout/IconVerticalSolidList"/>
    <dgm:cxn modelId="{B939D8FE-6FDA-CA48-85B3-457DBAB8175E}" type="presParOf" srcId="{D1A93C28-EDA5-4647-BEFE-CD5841C3A3CA}" destId="{75BC9715-6BE0-224A-B548-2B8018653D0B}" srcOrd="5" destOrd="0" presId="urn:microsoft.com/office/officeart/2018/2/layout/IconVerticalSolidList"/>
    <dgm:cxn modelId="{34F2B529-001C-7D4A-B98A-2B6DD2549ED3}" type="presParOf" srcId="{D1A93C28-EDA5-4647-BEFE-CD5841C3A3CA}" destId="{167874E2-6C6A-2F4E-91A0-CA69D9074286}" srcOrd="6" destOrd="0" presId="urn:microsoft.com/office/officeart/2018/2/layout/IconVerticalSolidList"/>
    <dgm:cxn modelId="{5178A254-54A5-7240-ABEB-B02AE0CB369B}" type="presParOf" srcId="{167874E2-6C6A-2F4E-91A0-CA69D9074286}" destId="{C8C0A223-D182-FD4C-9CB0-08422F3FE6F1}" srcOrd="0" destOrd="0" presId="urn:microsoft.com/office/officeart/2018/2/layout/IconVerticalSolidList"/>
    <dgm:cxn modelId="{EAEF9BD7-6A55-074F-84C3-60AC79829507}" type="presParOf" srcId="{167874E2-6C6A-2F4E-91A0-CA69D9074286}" destId="{D39DE803-391E-A945-8341-57A0616D4059}" srcOrd="1" destOrd="0" presId="urn:microsoft.com/office/officeart/2018/2/layout/IconVerticalSolidList"/>
    <dgm:cxn modelId="{87006929-9626-1C4D-8910-C8701E425B85}" type="presParOf" srcId="{167874E2-6C6A-2F4E-91A0-CA69D9074286}" destId="{A764A98A-CD16-E84E-BDE1-182D3491DCE4}" srcOrd="2" destOrd="0" presId="urn:microsoft.com/office/officeart/2018/2/layout/IconVerticalSolidList"/>
    <dgm:cxn modelId="{C0B2669A-91E4-3446-8A1E-1EBADF791D7C}" type="presParOf" srcId="{167874E2-6C6A-2F4E-91A0-CA69D9074286}" destId="{A5090E32-7F4E-3A49-8F15-F99EA1B65B4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790904-A115-438F-B113-BFACB88767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AD0DA79-BEAD-4F08-831D-00BC84996C80}">
      <dgm:prSet/>
      <dgm:spPr/>
      <dgm:t>
        <a:bodyPr/>
        <a:lstStyle/>
        <a:p>
          <a:pPr>
            <a:lnSpc>
              <a:spcPct val="100000"/>
            </a:lnSpc>
          </a:pPr>
          <a:r>
            <a:rPr lang="en-US" dirty="0"/>
            <a:t>Generating and mailing Installment and Delinquency notices</a:t>
          </a:r>
        </a:p>
      </dgm:t>
    </dgm:pt>
    <dgm:pt modelId="{B8C501AC-D351-4BFF-949C-241BC7A6BE3F}" type="parTrans" cxnId="{0C69921C-DA03-44AB-980C-2A39BF5955B0}">
      <dgm:prSet/>
      <dgm:spPr/>
      <dgm:t>
        <a:bodyPr/>
        <a:lstStyle/>
        <a:p>
          <a:endParaRPr lang="en-US"/>
        </a:p>
      </dgm:t>
    </dgm:pt>
    <dgm:pt modelId="{510225CA-DC47-47F3-A7AB-94D2731953F2}" type="sibTrans" cxnId="{0C69921C-DA03-44AB-980C-2A39BF5955B0}">
      <dgm:prSet/>
      <dgm:spPr/>
      <dgm:t>
        <a:bodyPr/>
        <a:lstStyle/>
        <a:p>
          <a:endParaRPr lang="en-US"/>
        </a:p>
      </dgm:t>
    </dgm:pt>
    <dgm:pt modelId="{7D7F5761-D383-4884-B56E-0DF2E77ADC71}">
      <dgm:prSet/>
      <dgm:spPr/>
      <dgm:t>
        <a:bodyPr/>
        <a:lstStyle/>
        <a:p>
          <a:pPr>
            <a:lnSpc>
              <a:spcPct val="100000"/>
            </a:lnSpc>
          </a:pPr>
          <a:r>
            <a:rPr lang="en-US" dirty="0"/>
            <a:t>Providing refunds on overpaid and double paid accounts</a:t>
          </a:r>
        </a:p>
      </dgm:t>
    </dgm:pt>
    <dgm:pt modelId="{451E8575-5891-4EB0-9619-F9D98897621A}" type="parTrans" cxnId="{938ACDCC-DD7F-4415-A351-F555479334C0}">
      <dgm:prSet/>
      <dgm:spPr/>
      <dgm:t>
        <a:bodyPr/>
        <a:lstStyle/>
        <a:p>
          <a:endParaRPr lang="en-US"/>
        </a:p>
      </dgm:t>
    </dgm:pt>
    <dgm:pt modelId="{68084053-D250-498F-A1D4-7B1E2433C618}" type="sibTrans" cxnId="{938ACDCC-DD7F-4415-A351-F555479334C0}">
      <dgm:prSet/>
      <dgm:spPr/>
      <dgm:t>
        <a:bodyPr/>
        <a:lstStyle/>
        <a:p>
          <a:endParaRPr lang="en-US"/>
        </a:p>
      </dgm:t>
    </dgm:pt>
    <dgm:pt modelId="{FCDF875A-74F7-6443-AA3C-7D3D262348BB}">
      <dgm:prSet/>
      <dgm:spPr/>
      <dgm:t>
        <a:bodyPr/>
        <a:lstStyle/>
        <a:p>
          <a:pPr>
            <a:lnSpc>
              <a:spcPct val="100000"/>
            </a:lnSpc>
          </a:pPr>
          <a:r>
            <a:rPr lang="en-US" dirty="0"/>
            <a:t>Monitoring accounts included in active bankruptcies</a:t>
          </a:r>
        </a:p>
      </dgm:t>
    </dgm:pt>
    <dgm:pt modelId="{024AE586-7C52-FB4B-AD81-EFF1F2B8D979}" type="parTrans" cxnId="{1CFBAA1C-DC9E-904F-B10B-D166E4D16992}">
      <dgm:prSet/>
      <dgm:spPr/>
      <dgm:t>
        <a:bodyPr/>
        <a:lstStyle/>
        <a:p>
          <a:endParaRPr lang="en-US"/>
        </a:p>
      </dgm:t>
    </dgm:pt>
    <dgm:pt modelId="{A071910E-F7ED-8A47-98A7-D9E7C6A377DE}" type="sibTrans" cxnId="{1CFBAA1C-DC9E-904F-B10B-D166E4D16992}">
      <dgm:prSet/>
      <dgm:spPr/>
      <dgm:t>
        <a:bodyPr/>
        <a:lstStyle/>
        <a:p>
          <a:endParaRPr lang="en-US"/>
        </a:p>
      </dgm:t>
    </dgm:pt>
    <dgm:pt modelId="{43548363-C152-A74A-AA49-F56AAF342C5F}">
      <dgm:prSet/>
      <dgm:spPr/>
      <dgm:t>
        <a:bodyPr/>
        <a:lstStyle/>
        <a:p>
          <a:pPr>
            <a:lnSpc>
              <a:spcPct val="100000"/>
            </a:lnSpc>
          </a:pPr>
          <a:r>
            <a:rPr lang="en-US" dirty="0"/>
            <a:t>Processing BOPTA modification refunds</a:t>
          </a:r>
        </a:p>
      </dgm:t>
    </dgm:pt>
    <dgm:pt modelId="{4EC58A7F-8F18-BB46-8A37-3D04832E33D7}" type="parTrans" cxnId="{FDC83411-FF48-8F4F-A899-467AC914955D}">
      <dgm:prSet/>
      <dgm:spPr/>
      <dgm:t>
        <a:bodyPr/>
        <a:lstStyle/>
        <a:p>
          <a:endParaRPr lang="en-US"/>
        </a:p>
      </dgm:t>
    </dgm:pt>
    <dgm:pt modelId="{35ECB42C-015D-BC42-AC72-809710BE1C7D}" type="sibTrans" cxnId="{FDC83411-FF48-8F4F-A899-467AC914955D}">
      <dgm:prSet/>
      <dgm:spPr/>
      <dgm:t>
        <a:bodyPr/>
        <a:lstStyle/>
        <a:p>
          <a:endParaRPr lang="en-US"/>
        </a:p>
      </dgm:t>
    </dgm:pt>
    <dgm:pt modelId="{F86E3AEA-5522-0341-80D4-BC4E1C6B3517}">
      <dgm:prSet/>
      <dgm:spPr/>
      <dgm:t>
        <a:bodyPr/>
        <a:lstStyle/>
        <a:p>
          <a:pPr>
            <a:lnSpc>
              <a:spcPct val="100000"/>
            </a:lnSpc>
          </a:pPr>
          <a:r>
            <a:rPr lang="en-US" dirty="0"/>
            <a:t>Processing foreclosures on accounts four years past due</a:t>
          </a:r>
        </a:p>
      </dgm:t>
    </dgm:pt>
    <dgm:pt modelId="{7E157BFF-C9B0-114C-ADB7-5D3EB94B74A7}" type="parTrans" cxnId="{095D55DA-FFB8-364E-BFAF-889F2BE748C9}">
      <dgm:prSet/>
      <dgm:spPr/>
      <dgm:t>
        <a:bodyPr/>
        <a:lstStyle/>
        <a:p>
          <a:endParaRPr lang="en-US"/>
        </a:p>
      </dgm:t>
    </dgm:pt>
    <dgm:pt modelId="{23A70A24-6127-F74E-BEB0-60F9DC199CFA}" type="sibTrans" cxnId="{095D55DA-FFB8-364E-BFAF-889F2BE748C9}">
      <dgm:prSet/>
      <dgm:spPr/>
      <dgm:t>
        <a:bodyPr/>
        <a:lstStyle/>
        <a:p>
          <a:endParaRPr lang="en-US"/>
        </a:p>
      </dgm:t>
    </dgm:pt>
    <dgm:pt modelId="{D1A93C28-EDA5-4647-BEFE-CD5841C3A3CA}" type="pres">
      <dgm:prSet presAssocID="{38790904-A115-438F-B113-BFACB887671C}" presName="root" presStyleCnt="0">
        <dgm:presLayoutVars>
          <dgm:dir/>
          <dgm:resizeHandles val="exact"/>
        </dgm:presLayoutVars>
      </dgm:prSet>
      <dgm:spPr/>
    </dgm:pt>
    <dgm:pt modelId="{55094D2C-0B48-453B-A94B-CA385164F873}" type="pres">
      <dgm:prSet presAssocID="{1AD0DA79-BEAD-4F08-831D-00BC84996C80}" presName="compNode" presStyleCnt="0"/>
      <dgm:spPr/>
    </dgm:pt>
    <dgm:pt modelId="{3D0A0395-2B3E-45A8-800C-8CD1077F7844}" type="pres">
      <dgm:prSet presAssocID="{1AD0DA79-BEAD-4F08-831D-00BC84996C80}" presName="bgRect" presStyleLbl="bgShp" presStyleIdx="0" presStyleCnt="5" custLinFactNeighborX="-7397" custLinFactNeighborY="-9373"/>
      <dgm:spPr/>
    </dgm:pt>
    <dgm:pt modelId="{8D4F8C33-3B6C-4711-9B23-4142B6508A4D}" type="pres">
      <dgm:prSet presAssocID="{1AD0DA79-BEAD-4F08-831D-00BC84996C80}"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nvelope with solid fill"/>
        </a:ext>
      </dgm:extLst>
    </dgm:pt>
    <dgm:pt modelId="{49A04084-39AB-49D7-B99B-2DE716F7814D}" type="pres">
      <dgm:prSet presAssocID="{1AD0DA79-BEAD-4F08-831D-00BC84996C80}" presName="spaceRect" presStyleCnt="0"/>
      <dgm:spPr/>
    </dgm:pt>
    <dgm:pt modelId="{FD8DDF61-5E97-4D9D-84E0-59F433C0CB93}" type="pres">
      <dgm:prSet presAssocID="{1AD0DA79-BEAD-4F08-831D-00BC84996C80}" presName="parTx" presStyleLbl="revTx" presStyleIdx="0" presStyleCnt="5">
        <dgm:presLayoutVars>
          <dgm:chMax val="0"/>
          <dgm:chPref val="0"/>
        </dgm:presLayoutVars>
      </dgm:prSet>
      <dgm:spPr/>
    </dgm:pt>
    <dgm:pt modelId="{C9A0A284-6E5F-48AD-8807-5CF1F2E51E1B}" type="pres">
      <dgm:prSet presAssocID="{510225CA-DC47-47F3-A7AB-94D2731953F2}" presName="sibTrans" presStyleCnt="0"/>
      <dgm:spPr/>
    </dgm:pt>
    <dgm:pt modelId="{40373A27-D971-8544-82E2-6720C73A331A}" type="pres">
      <dgm:prSet presAssocID="{F86E3AEA-5522-0341-80D4-BC4E1C6B3517}" presName="compNode" presStyleCnt="0"/>
      <dgm:spPr/>
    </dgm:pt>
    <dgm:pt modelId="{50A5203E-FDBE-8F4D-9E91-18A266A19D91}" type="pres">
      <dgm:prSet presAssocID="{F86E3AEA-5522-0341-80D4-BC4E1C6B3517}" presName="bgRect" presStyleLbl="bgShp" presStyleIdx="1" presStyleCnt="5"/>
      <dgm:spPr/>
    </dgm:pt>
    <dgm:pt modelId="{9459CCF3-927B-6045-B580-7ECDA145787D}" type="pres">
      <dgm:prSet presAssocID="{F86E3AEA-5522-0341-80D4-BC4E1C6B3517}"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use with solid fill"/>
        </a:ext>
      </dgm:extLst>
    </dgm:pt>
    <dgm:pt modelId="{4E803129-169B-324B-88E0-2842C89EE208}" type="pres">
      <dgm:prSet presAssocID="{F86E3AEA-5522-0341-80D4-BC4E1C6B3517}" presName="spaceRect" presStyleCnt="0"/>
      <dgm:spPr/>
    </dgm:pt>
    <dgm:pt modelId="{7EAB8CEC-0ADF-4B4C-9F0C-8820A4199CBA}" type="pres">
      <dgm:prSet presAssocID="{F86E3AEA-5522-0341-80D4-BC4E1C6B3517}" presName="parTx" presStyleLbl="revTx" presStyleIdx="1" presStyleCnt="5">
        <dgm:presLayoutVars>
          <dgm:chMax val="0"/>
          <dgm:chPref val="0"/>
        </dgm:presLayoutVars>
      </dgm:prSet>
      <dgm:spPr/>
    </dgm:pt>
    <dgm:pt modelId="{7D6B2FFA-C102-954D-961E-05F7D94039BB}" type="pres">
      <dgm:prSet presAssocID="{23A70A24-6127-F74E-BEB0-60F9DC199CFA}" presName="sibTrans" presStyleCnt="0"/>
      <dgm:spPr/>
    </dgm:pt>
    <dgm:pt modelId="{ABDEAD53-D056-471F-B16F-502B92A0DEEA}" type="pres">
      <dgm:prSet presAssocID="{7D7F5761-D383-4884-B56E-0DF2E77ADC71}" presName="compNode" presStyleCnt="0"/>
      <dgm:spPr/>
    </dgm:pt>
    <dgm:pt modelId="{4916C066-12CA-440C-8D18-E9464B1D9E8E}" type="pres">
      <dgm:prSet presAssocID="{7D7F5761-D383-4884-B56E-0DF2E77ADC71}" presName="bgRect" presStyleLbl="bgShp" presStyleIdx="2" presStyleCnt="5"/>
      <dgm:spPr/>
    </dgm:pt>
    <dgm:pt modelId="{7DC6EDF9-73B4-4BF8-87E0-B548C37E2391}" type="pres">
      <dgm:prSet presAssocID="{7D7F5761-D383-4884-B56E-0DF2E77ADC7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ney with solid fill"/>
        </a:ext>
      </dgm:extLst>
    </dgm:pt>
    <dgm:pt modelId="{3A0ACFA8-9B02-438D-9C2D-96F82E80CA74}" type="pres">
      <dgm:prSet presAssocID="{7D7F5761-D383-4884-B56E-0DF2E77ADC71}" presName="spaceRect" presStyleCnt="0"/>
      <dgm:spPr/>
    </dgm:pt>
    <dgm:pt modelId="{9D1F3BAD-61BC-4F50-AF00-39C429A92CD4}" type="pres">
      <dgm:prSet presAssocID="{7D7F5761-D383-4884-B56E-0DF2E77ADC71}" presName="parTx" presStyleLbl="revTx" presStyleIdx="2" presStyleCnt="5">
        <dgm:presLayoutVars>
          <dgm:chMax val="0"/>
          <dgm:chPref val="0"/>
        </dgm:presLayoutVars>
      </dgm:prSet>
      <dgm:spPr/>
    </dgm:pt>
    <dgm:pt modelId="{62699686-3695-9044-B1B8-E1FBEB88660E}" type="pres">
      <dgm:prSet presAssocID="{68084053-D250-498F-A1D4-7B1E2433C618}" presName="sibTrans" presStyleCnt="0"/>
      <dgm:spPr/>
    </dgm:pt>
    <dgm:pt modelId="{D4F49E2B-0260-844A-91FB-27EBC9B4754F}" type="pres">
      <dgm:prSet presAssocID="{FCDF875A-74F7-6443-AA3C-7D3D262348BB}" presName="compNode" presStyleCnt="0"/>
      <dgm:spPr/>
    </dgm:pt>
    <dgm:pt modelId="{0B0DD0D4-B466-1E4F-8E70-EC2CE2716B1C}" type="pres">
      <dgm:prSet presAssocID="{FCDF875A-74F7-6443-AA3C-7D3D262348BB}" presName="bgRect" presStyleLbl="bgShp" presStyleIdx="3" presStyleCnt="5"/>
      <dgm:spPr/>
    </dgm:pt>
    <dgm:pt modelId="{8A1EBD98-B2B8-1644-9552-85944A105C78}" type="pres">
      <dgm:prSet presAssocID="{FCDF875A-74F7-6443-AA3C-7D3D262348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avel with solid fill"/>
        </a:ext>
      </dgm:extLst>
    </dgm:pt>
    <dgm:pt modelId="{F8E8D48E-C4B9-9842-8017-12531DB32048}" type="pres">
      <dgm:prSet presAssocID="{FCDF875A-74F7-6443-AA3C-7D3D262348BB}" presName="spaceRect" presStyleCnt="0"/>
      <dgm:spPr/>
    </dgm:pt>
    <dgm:pt modelId="{4FC446CC-CC25-C044-92D3-D5C40A6F0898}" type="pres">
      <dgm:prSet presAssocID="{FCDF875A-74F7-6443-AA3C-7D3D262348BB}" presName="parTx" presStyleLbl="revTx" presStyleIdx="3" presStyleCnt="5">
        <dgm:presLayoutVars>
          <dgm:chMax val="0"/>
          <dgm:chPref val="0"/>
        </dgm:presLayoutVars>
      </dgm:prSet>
      <dgm:spPr/>
    </dgm:pt>
    <dgm:pt modelId="{BD949073-D5F9-904F-ADA8-1A565ACA8AD3}" type="pres">
      <dgm:prSet presAssocID="{A071910E-F7ED-8A47-98A7-D9E7C6A377DE}" presName="sibTrans" presStyleCnt="0"/>
      <dgm:spPr/>
    </dgm:pt>
    <dgm:pt modelId="{CD1752BE-9DB0-CE4E-8BC3-9404C568EC0E}" type="pres">
      <dgm:prSet presAssocID="{43548363-C152-A74A-AA49-F56AAF342C5F}" presName="compNode" presStyleCnt="0"/>
      <dgm:spPr/>
    </dgm:pt>
    <dgm:pt modelId="{D260F268-383E-ED48-A0C8-C380A330A405}" type="pres">
      <dgm:prSet presAssocID="{43548363-C152-A74A-AA49-F56AAF342C5F}" presName="bgRect" presStyleLbl="bgShp" presStyleIdx="4" presStyleCnt="5"/>
      <dgm:spPr/>
    </dgm:pt>
    <dgm:pt modelId="{7609BAD2-8C88-A549-98F7-86B69B84F246}" type="pres">
      <dgm:prSet presAssocID="{43548363-C152-A74A-AA49-F56AAF342C5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oney with solid fill"/>
        </a:ext>
      </dgm:extLst>
    </dgm:pt>
    <dgm:pt modelId="{A44A1D63-85DB-8A43-87BF-985D8880FAD7}" type="pres">
      <dgm:prSet presAssocID="{43548363-C152-A74A-AA49-F56AAF342C5F}" presName="spaceRect" presStyleCnt="0"/>
      <dgm:spPr/>
    </dgm:pt>
    <dgm:pt modelId="{7B5BC13F-DA13-A74C-9934-866415512D80}" type="pres">
      <dgm:prSet presAssocID="{43548363-C152-A74A-AA49-F56AAF342C5F}" presName="parTx" presStyleLbl="revTx" presStyleIdx="4" presStyleCnt="5">
        <dgm:presLayoutVars>
          <dgm:chMax val="0"/>
          <dgm:chPref val="0"/>
        </dgm:presLayoutVars>
      </dgm:prSet>
      <dgm:spPr/>
    </dgm:pt>
  </dgm:ptLst>
  <dgm:cxnLst>
    <dgm:cxn modelId="{FDC83411-FF48-8F4F-A899-467AC914955D}" srcId="{38790904-A115-438F-B113-BFACB887671C}" destId="{43548363-C152-A74A-AA49-F56AAF342C5F}" srcOrd="4" destOrd="0" parTransId="{4EC58A7F-8F18-BB46-8A37-3D04832E33D7}" sibTransId="{35ECB42C-015D-BC42-AC72-809710BE1C7D}"/>
    <dgm:cxn modelId="{0C69921C-DA03-44AB-980C-2A39BF5955B0}" srcId="{38790904-A115-438F-B113-BFACB887671C}" destId="{1AD0DA79-BEAD-4F08-831D-00BC84996C80}" srcOrd="0" destOrd="0" parTransId="{B8C501AC-D351-4BFF-949C-241BC7A6BE3F}" sibTransId="{510225CA-DC47-47F3-A7AB-94D2731953F2}"/>
    <dgm:cxn modelId="{1CFBAA1C-DC9E-904F-B10B-D166E4D16992}" srcId="{38790904-A115-438F-B113-BFACB887671C}" destId="{FCDF875A-74F7-6443-AA3C-7D3D262348BB}" srcOrd="3" destOrd="0" parTransId="{024AE586-7C52-FB4B-AD81-EFF1F2B8D979}" sibTransId="{A071910E-F7ED-8A47-98A7-D9E7C6A377DE}"/>
    <dgm:cxn modelId="{F513B870-3F26-B440-80D4-CB0F9F5E528D}" type="presOf" srcId="{43548363-C152-A74A-AA49-F56AAF342C5F}" destId="{7B5BC13F-DA13-A74C-9934-866415512D80}" srcOrd="0" destOrd="0" presId="urn:microsoft.com/office/officeart/2018/2/layout/IconVerticalSolidList"/>
    <dgm:cxn modelId="{D0DB8BAA-4FF0-824F-9B7D-7A7B8B65FF8A}" type="presOf" srcId="{38790904-A115-438F-B113-BFACB887671C}" destId="{D1A93C28-EDA5-4647-BEFE-CD5841C3A3CA}" srcOrd="0" destOrd="0" presId="urn:microsoft.com/office/officeart/2018/2/layout/IconVerticalSolidList"/>
    <dgm:cxn modelId="{72E88BC6-9233-B84A-8DCE-010F941A0880}" type="presOf" srcId="{7D7F5761-D383-4884-B56E-0DF2E77ADC71}" destId="{9D1F3BAD-61BC-4F50-AF00-39C429A92CD4}" srcOrd="0" destOrd="0" presId="urn:microsoft.com/office/officeart/2018/2/layout/IconVerticalSolidList"/>
    <dgm:cxn modelId="{938ACDCC-DD7F-4415-A351-F555479334C0}" srcId="{38790904-A115-438F-B113-BFACB887671C}" destId="{7D7F5761-D383-4884-B56E-0DF2E77ADC71}" srcOrd="2" destOrd="0" parTransId="{451E8575-5891-4EB0-9619-F9D98897621A}" sibTransId="{68084053-D250-498F-A1D4-7B1E2433C618}"/>
    <dgm:cxn modelId="{406D2FCD-A8CF-DF43-B8ED-AF547423A9BA}" type="presOf" srcId="{FCDF875A-74F7-6443-AA3C-7D3D262348BB}" destId="{4FC446CC-CC25-C044-92D3-D5C40A6F0898}" srcOrd="0" destOrd="0" presId="urn:microsoft.com/office/officeart/2018/2/layout/IconVerticalSolidList"/>
    <dgm:cxn modelId="{8C75E2D8-A6C2-284D-B396-944B82BCD42E}" type="presOf" srcId="{F86E3AEA-5522-0341-80D4-BC4E1C6B3517}" destId="{7EAB8CEC-0ADF-4B4C-9F0C-8820A4199CBA}" srcOrd="0" destOrd="0" presId="urn:microsoft.com/office/officeart/2018/2/layout/IconVerticalSolidList"/>
    <dgm:cxn modelId="{095D55DA-FFB8-364E-BFAF-889F2BE748C9}" srcId="{38790904-A115-438F-B113-BFACB887671C}" destId="{F86E3AEA-5522-0341-80D4-BC4E1C6B3517}" srcOrd="1" destOrd="0" parTransId="{7E157BFF-C9B0-114C-ADB7-5D3EB94B74A7}" sibTransId="{23A70A24-6127-F74E-BEB0-60F9DC199CFA}"/>
    <dgm:cxn modelId="{8907E7F9-B1E3-6D49-A515-D82616E4FF0E}" type="presOf" srcId="{1AD0DA79-BEAD-4F08-831D-00BC84996C80}" destId="{FD8DDF61-5E97-4D9D-84E0-59F433C0CB93}" srcOrd="0" destOrd="0" presId="urn:microsoft.com/office/officeart/2018/2/layout/IconVerticalSolidList"/>
    <dgm:cxn modelId="{4D5B9EEA-C8FA-6E44-B890-5AEC6D303AC6}" type="presParOf" srcId="{D1A93C28-EDA5-4647-BEFE-CD5841C3A3CA}" destId="{55094D2C-0B48-453B-A94B-CA385164F873}" srcOrd="0" destOrd="0" presId="urn:microsoft.com/office/officeart/2018/2/layout/IconVerticalSolidList"/>
    <dgm:cxn modelId="{BF197866-C45F-D74C-9D7B-7FFE66E7138A}" type="presParOf" srcId="{55094D2C-0B48-453B-A94B-CA385164F873}" destId="{3D0A0395-2B3E-45A8-800C-8CD1077F7844}" srcOrd="0" destOrd="0" presId="urn:microsoft.com/office/officeart/2018/2/layout/IconVerticalSolidList"/>
    <dgm:cxn modelId="{0C1CAF65-E1D6-594A-A784-F8D73A37D3D0}" type="presParOf" srcId="{55094D2C-0B48-453B-A94B-CA385164F873}" destId="{8D4F8C33-3B6C-4711-9B23-4142B6508A4D}" srcOrd="1" destOrd="0" presId="urn:microsoft.com/office/officeart/2018/2/layout/IconVerticalSolidList"/>
    <dgm:cxn modelId="{7D499732-5D37-FF48-8849-16C1F5225390}" type="presParOf" srcId="{55094D2C-0B48-453B-A94B-CA385164F873}" destId="{49A04084-39AB-49D7-B99B-2DE716F7814D}" srcOrd="2" destOrd="0" presId="urn:microsoft.com/office/officeart/2018/2/layout/IconVerticalSolidList"/>
    <dgm:cxn modelId="{2A875B0D-790A-A842-B660-55F1CF925181}" type="presParOf" srcId="{55094D2C-0B48-453B-A94B-CA385164F873}" destId="{FD8DDF61-5E97-4D9D-84E0-59F433C0CB93}" srcOrd="3" destOrd="0" presId="urn:microsoft.com/office/officeart/2018/2/layout/IconVerticalSolidList"/>
    <dgm:cxn modelId="{EAEBB4E8-8AF6-0643-94A4-CF4EF3511962}" type="presParOf" srcId="{D1A93C28-EDA5-4647-BEFE-CD5841C3A3CA}" destId="{C9A0A284-6E5F-48AD-8807-5CF1F2E51E1B}" srcOrd="1" destOrd="0" presId="urn:microsoft.com/office/officeart/2018/2/layout/IconVerticalSolidList"/>
    <dgm:cxn modelId="{58771205-5DFE-CA44-9A91-DE6D283F1EDB}" type="presParOf" srcId="{D1A93C28-EDA5-4647-BEFE-CD5841C3A3CA}" destId="{40373A27-D971-8544-82E2-6720C73A331A}" srcOrd="2" destOrd="0" presId="urn:microsoft.com/office/officeart/2018/2/layout/IconVerticalSolidList"/>
    <dgm:cxn modelId="{6B17927D-38B4-134C-B48F-EC3F9194F2C1}" type="presParOf" srcId="{40373A27-D971-8544-82E2-6720C73A331A}" destId="{50A5203E-FDBE-8F4D-9E91-18A266A19D91}" srcOrd="0" destOrd="0" presId="urn:microsoft.com/office/officeart/2018/2/layout/IconVerticalSolidList"/>
    <dgm:cxn modelId="{18F1426E-6075-8541-A1AD-BEB6AF150451}" type="presParOf" srcId="{40373A27-D971-8544-82E2-6720C73A331A}" destId="{9459CCF3-927B-6045-B580-7ECDA145787D}" srcOrd="1" destOrd="0" presId="urn:microsoft.com/office/officeart/2018/2/layout/IconVerticalSolidList"/>
    <dgm:cxn modelId="{A36283E7-0880-124F-879E-3A8603E55952}" type="presParOf" srcId="{40373A27-D971-8544-82E2-6720C73A331A}" destId="{4E803129-169B-324B-88E0-2842C89EE208}" srcOrd="2" destOrd="0" presId="urn:microsoft.com/office/officeart/2018/2/layout/IconVerticalSolidList"/>
    <dgm:cxn modelId="{A985C77B-15B7-3944-B87E-DA10706268BF}" type="presParOf" srcId="{40373A27-D971-8544-82E2-6720C73A331A}" destId="{7EAB8CEC-0ADF-4B4C-9F0C-8820A4199CBA}" srcOrd="3" destOrd="0" presId="urn:microsoft.com/office/officeart/2018/2/layout/IconVerticalSolidList"/>
    <dgm:cxn modelId="{655D6706-BF3D-C741-9B8E-DCD6033CEF6E}" type="presParOf" srcId="{D1A93C28-EDA5-4647-BEFE-CD5841C3A3CA}" destId="{7D6B2FFA-C102-954D-961E-05F7D94039BB}" srcOrd="3" destOrd="0" presId="urn:microsoft.com/office/officeart/2018/2/layout/IconVerticalSolidList"/>
    <dgm:cxn modelId="{9D5AD97C-C318-B745-97E4-09B477E7E402}" type="presParOf" srcId="{D1A93C28-EDA5-4647-BEFE-CD5841C3A3CA}" destId="{ABDEAD53-D056-471F-B16F-502B92A0DEEA}" srcOrd="4" destOrd="0" presId="urn:microsoft.com/office/officeart/2018/2/layout/IconVerticalSolidList"/>
    <dgm:cxn modelId="{FCD5C2CF-2958-2248-9B7F-1625EB0E1A4D}" type="presParOf" srcId="{ABDEAD53-D056-471F-B16F-502B92A0DEEA}" destId="{4916C066-12CA-440C-8D18-E9464B1D9E8E}" srcOrd="0" destOrd="0" presId="urn:microsoft.com/office/officeart/2018/2/layout/IconVerticalSolidList"/>
    <dgm:cxn modelId="{FC52B54D-4C29-8446-B6B4-67F96D143755}" type="presParOf" srcId="{ABDEAD53-D056-471F-B16F-502B92A0DEEA}" destId="{7DC6EDF9-73B4-4BF8-87E0-B548C37E2391}" srcOrd="1" destOrd="0" presId="urn:microsoft.com/office/officeart/2018/2/layout/IconVerticalSolidList"/>
    <dgm:cxn modelId="{46C908E3-046D-3347-B105-48963ED87116}" type="presParOf" srcId="{ABDEAD53-D056-471F-B16F-502B92A0DEEA}" destId="{3A0ACFA8-9B02-438D-9C2D-96F82E80CA74}" srcOrd="2" destOrd="0" presId="urn:microsoft.com/office/officeart/2018/2/layout/IconVerticalSolidList"/>
    <dgm:cxn modelId="{E4E65FCB-227E-8748-B858-070927CE890E}" type="presParOf" srcId="{ABDEAD53-D056-471F-B16F-502B92A0DEEA}" destId="{9D1F3BAD-61BC-4F50-AF00-39C429A92CD4}" srcOrd="3" destOrd="0" presId="urn:microsoft.com/office/officeart/2018/2/layout/IconVerticalSolidList"/>
    <dgm:cxn modelId="{6710B00F-D556-0A48-802A-A937C78B94E3}" type="presParOf" srcId="{D1A93C28-EDA5-4647-BEFE-CD5841C3A3CA}" destId="{62699686-3695-9044-B1B8-E1FBEB88660E}" srcOrd="5" destOrd="0" presId="urn:microsoft.com/office/officeart/2018/2/layout/IconVerticalSolidList"/>
    <dgm:cxn modelId="{33BDC5AA-A786-AB46-A36A-0733E1CBC98A}" type="presParOf" srcId="{D1A93C28-EDA5-4647-BEFE-CD5841C3A3CA}" destId="{D4F49E2B-0260-844A-91FB-27EBC9B4754F}" srcOrd="6" destOrd="0" presId="urn:microsoft.com/office/officeart/2018/2/layout/IconVerticalSolidList"/>
    <dgm:cxn modelId="{F292E9F3-478E-A144-BBB5-D0310803E86F}" type="presParOf" srcId="{D4F49E2B-0260-844A-91FB-27EBC9B4754F}" destId="{0B0DD0D4-B466-1E4F-8E70-EC2CE2716B1C}" srcOrd="0" destOrd="0" presId="urn:microsoft.com/office/officeart/2018/2/layout/IconVerticalSolidList"/>
    <dgm:cxn modelId="{9F706664-A466-6C4C-B621-FDED43F5A850}" type="presParOf" srcId="{D4F49E2B-0260-844A-91FB-27EBC9B4754F}" destId="{8A1EBD98-B2B8-1644-9552-85944A105C78}" srcOrd="1" destOrd="0" presId="urn:microsoft.com/office/officeart/2018/2/layout/IconVerticalSolidList"/>
    <dgm:cxn modelId="{80EB969A-D0D1-0744-98A4-0543024BD05B}" type="presParOf" srcId="{D4F49E2B-0260-844A-91FB-27EBC9B4754F}" destId="{F8E8D48E-C4B9-9842-8017-12531DB32048}" srcOrd="2" destOrd="0" presId="urn:microsoft.com/office/officeart/2018/2/layout/IconVerticalSolidList"/>
    <dgm:cxn modelId="{80EBEF5F-CF84-4248-BDDE-9666A82332A8}" type="presParOf" srcId="{D4F49E2B-0260-844A-91FB-27EBC9B4754F}" destId="{4FC446CC-CC25-C044-92D3-D5C40A6F0898}" srcOrd="3" destOrd="0" presId="urn:microsoft.com/office/officeart/2018/2/layout/IconVerticalSolidList"/>
    <dgm:cxn modelId="{F63C0E16-8D13-9740-AC6C-017433EF50E2}" type="presParOf" srcId="{D1A93C28-EDA5-4647-BEFE-CD5841C3A3CA}" destId="{BD949073-D5F9-904F-ADA8-1A565ACA8AD3}" srcOrd="7" destOrd="0" presId="urn:microsoft.com/office/officeart/2018/2/layout/IconVerticalSolidList"/>
    <dgm:cxn modelId="{658A5FD1-3659-924E-B884-754BD5DDD701}" type="presParOf" srcId="{D1A93C28-EDA5-4647-BEFE-CD5841C3A3CA}" destId="{CD1752BE-9DB0-CE4E-8BC3-9404C568EC0E}" srcOrd="8" destOrd="0" presId="urn:microsoft.com/office/officeart/2018/2/layout/IconVerticalSolidList"/>
    <dgm:cxn modelId="{F0990CE9-292C-E141-9BE0-4E912D90E58F}" type="presParOf" srcId="{CD1752BE-9DB0-CE4E-8BC3-9404C568EC0E}" destId="{D260F268-383E-ED48-A0C8-C380A330A405}" srcOrd="0" destOrd="0" presId="urn:microsoft.com/office/officeart/2018/2/layout/IconVerticalSolidList"/>
    <dgm:cxn modelId="{104471B2-0B8B-4443-AA16-A8DBC5EBE9D8}" type="presParOf" srcId="{CD1752BE-9DB0-CE4E-8BC3-9404C568EC0E}" destId="{7609BAD2-8C88-A549-98F7-86B69B84F246}" srcOrd="1" destOrd="0" presId="urn:microsoft.com/office/officeart/2018/2/layout/IconVerticalSolidList"/>
    <dgm:cxn modelId="{1EC0461C-8F15-9C40-A8B9-8A984ABCD89B}" type="presParOf" srcId="{CD1752BE-9DB0-CE4E-8BC3-9404C568EC0E}" destId="{A44A1D63-85DB-8A43-87BF-985D8880FAD7}" srcOrd="2" destOrd="0" presId="urn:microsoft.com/office/officeart/2018/2/layout/IconVerticalSolidList"/>
    <dgm:cxn modelId="{0E781C10-7FB2-4347-9385-BB012B64C59B}" type="presParOf" srcId="{CD1752BE-9DB0-CE4E-8BC3-9404C568EC0E}" destId="{7B5BC13F-DA13-A74C-9934-866415512D8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790904-A115-438F-B113-BFACB88767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AD0DA79-BEAD-4F08-831D-00BC84996C80}">
      <dgm:prSet custT="1"/>
      <dgm:spPr/>
      <dgm:t>
        <a:bodyPr/>
        <a:lstStyle/>
        <a:p>
          <a:pPr>
            <a:lnSpc>
              <a:spcPct val="100000"/>
            </a:lnSpc>
          </a:pPr>
          <a:r>
            <a:rPr lang="en-US" sz="2500" dirty="0">
              <a:latin typeface="Calibri" panose="020F0502020204030204" pitchFamily="34" charset="0"/>
              <a:cs typeface="Calibri" panose="020F0502020204030204" pitchFamily="34" charset="0"/>
            </a:rPr>
            <a:t>• </a:t>
          </a:r>
          <a:r>
            <a:rPr lang="en-US" sz="2500" dirty="0">
              <a:latin typeface="+mn-lt"/>
            </a:rPr>
            <a:t>Appointed Tax Collector</a:t>
          </a:r>
        </a:p>
        <a:p>
          <a:pPr>
            <a:lnSpc>
              <a:spcPct val="100000"/>
            </a:lnSpc>
          </a:pPr>
          <a:r>
            <a:rPr lang="en-US" sz="2500" dirty="0">
              <a:latin typeface="Calibri" panose="020F0502020204030204" pitchFamily="34" charset="0"/>
              <a:cs typeface="Calibri" panose="020F0502020204030204" pitchFamily="34" charset="0"/>
            </a:rPr>
            <a:t>• </a:t>
          </a:r>
          <a:r>
            <a:rPr lang="en-US" sz="2500" dirty="0">
              <a:latin typeface="+mn-lt"/>
            </a:rPr>
            <a:t>Chief Deputy</a:t>
          </a:r>
        </a:p>
        <a:p>
          <a:pPr>
            <a:lnSpc>
              <a:spcPct val="100000"/>
            </a:lnSpc>
          </a:pPr>
          <a:r>
            <a:rPr lang="en-US" sz="2500" dirty="0">
              <a:latin typeface="Calibri" panose="020F0502020204030204" pitchFamily="34" charset="0"/>
              <a:cs typeface="Calibri" panose="020F0502020204030204" pitchFamily="34" charset="0"/>
            </a:rPr>
            <a:t>• </a:t>
          </a:r>
          <a:r>
            <a:rPr lang="en-US" sz="2500" dirty="0">
              <a:latin typeface="+mn-lt"/>
            </a:rPr>
            <a:t>2</a:t>
          </a:r>
          <a:r>
            <a:rPr lang="en-US" sz="2500" dirty="0"/>
            <a:t> full time employees</a:t>
          </a:r>
        </a:p>
      </dgm:t>
    </dgm:pt>
    <dgm:pt modelId="{B8C501AC-D351-4BFF-949C-241BC7A6BE3F}" type="parTrans" cxnId="{0C69921C-DA03-44AB-980C-2A39BF5955B0}">
      <dgm:prSet/>
      <dgm:spPr/>
      <dgm:t>
        <a:bodyPr/>
        <a:lstStyle/>
        <a:p>
          <a:endParaRPr lang="en-US"/>
        </a:p>
      </dgm:t>
    </dgm:pt>
    <dgm:pt modelId="{510225CA-DC47-47F3-A7AB-94D2731953F2}" type="sibTrans" cxnId="{0C69921C-DA03-44AB-980C-2A39BF5955B0}">
      <dgm:prSet/>
      <dgm:spPr/>
      <dgm:t>
        <a:bodyPr/>
        <a:lstStyle/>
        <a:p>
          <a:endParaRPr lang="en-US"/>
        </a:p>
      </dgm:t>
    </dgm:pt>
    <dgm:pt modelId="{7D7F5761-D383-4884-B56E-0DF2E77ADC71}">
      <dgm:prSet/>
      <dgm:spPr/>
      <dgm:t>
        <a:bodyPr/>
        <a:lstStyle/>
        <a:p>
          <a:pPr>
            <a:lnSpc>
              <a:spcPct val="100000"/>
            </a:lnSpc>
          </a:pPr>
          <a:r>
            <a:rPr lang="en-US" dirty="0"/>
            <a:t>Seasonal helpers are former Lincoln County employees with 50+ combined years of experience</a:t>
          </a:r>
        </a:p>
      </dgm:t>
    </dgm:pt>
    <dgm:pt modelId="{451E8575-5891-4EB0-9619-F9D98897621A}" type="parTrans" cxnId="{938ACDCC-DD7F-4415-A351-F555479334C0}">
      <dgm:prSet/>
      <dgm:spPr/>
      <dgm:t>
        <a:bodyPr/>
        <a:lstStyle/>
        <a:p>
          <a:endParaRPr lang="en-US"/>
        </a:p>
      </dgm:t>
    </dgm:pt>
    <dgm:pt modelId="{68084053-D250-498F-A1D4-7B1E2433C618}" type="sibTrans" cxnId="{938ACDCC-DD7F-4415-A351-F555479334C0}">
      <dgm:prSet/>
      <dgm:spPr/>
      <dgm:t>
        <a:bodyPr/>
        <a:lstStyle/>
        <a:p>
          <a:endParaRPr lang="en-US"/>
        </a:p>
      </dgm:t>
    </dgm:pt>
    <dgm:pt modelId="{065B6046-7A4E-8E48-AA49-573C2346A18E}">
      <dgm:prSet/>
      <dgm:spPr/>
      <dgm:t>
        <a:bodyPr/>
        <a:lstStyle/>
        <a:p>
          <a:pPr>
            <a:lnSpc>
              <a:spcPct val="100000"/>
            </a:lnSpc>
          </a:pPr>
          <a:r>
            <a:rPr lang="en-US" dirty="0"/>
            <a:t>Seasonal employees assist in processing the high volume of payments</a:t>
          </a:r>
        </a:p>
      </dgm:t>
    </dgm:pt>
    <dgm:pt modelId="{4E22422C-CD94-5642-88F2-141DD8CABEFC}" type="parTrans" cxnId="{411EABF8-2ACB-EC4B-95A4-F5BD6FE59AFE}">
      <dgm:prSet/>
      <dgm:spPr/>
      <dgm:t>
        <a:bodyPr/>
        <a:lstStyle/>
        <a:p>
          <a:endParaRPr lang="en-US"/>
        </a:p>
      </dgm:t>
    </dgm:pt>
    <dgm:pt modelId="{D7666CF5-6B31-F74B-B76D-66E87D941A91}" type="sibTrans" cxnId="{411EABF8-2ACB-EC4B-95A4-F5BD6FE59AFE}">
      <dgm:prSet/>
      <dgm:spPr/>
      <dgm:t>
        <a:bodyPr/>
        <a:lstStyle/>
        <a:p>
          <a:endParaRPr lang="en-US"/>
        </a:p>
      </dgm:t>
    </dgm:pt>
    <dgm:pt modelId="{D1A93C28-EDA5-4647-BEFE-CD5841C3A3CA}" type="pres">
      <dgm:prSet presAssocID="{38790904-A115-438F-B113-BFACB887671C}" presName="root" presStyleCnt="0">
        <dgm:presLayoutVars>
          <dgm:dir/>
          <dgm:resizeHandles val="exact"/>
        </dgm:presLayoutVars>
      </dgm:prSet>
      <dgm:spPr/>
    </dgm:pt>
    <dgm:pt modelId="{55094D2C-0B48-453B-A94B-CA385164F873}" type="pres">
      <dgm:prSet presAssocID="{1AD0DA79-BEAD-4F08-831D-00BC84996C80}" presName="compNode" presStyleCnt="0"/>
      <dgm:spPr/>
    </dgm:pt>
    <dgm:pt modelId="{3D0A0395-2B3E-45A8-800C-8CD1077F7844}" type="pres">
      <dgm:prSet presAssocID="{1AD0DA79-BEAD-4F08-831D-00BC84996C80}" presName="bgRect" presStyleLbl="bgShp" presStyleIdx="0" presStyleCnt="3" custLinFactNeighborX="-3396" custLinFactNeighborY="-49883"/>
      <dgm:spPr/>
    </dgm:pt>
    <dgm:pt modelId="{8D4F8C33-3B6C-4711-9B23-4142B6508A4D}" type="pres">
      <dgm:prSet presAssocID="{1AD0DA79-BEAD-4F08-831D-00BC84996C80}"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ycle with people with solid fill"/>
        </a:ext>
      </dgm:extLst>
    </dgm:pt>
    <dgm:pt modelId="{49A04084-39AB-49D7-B99B-2DE716F7814D}" type="pres">
      <dgm:prSet presAssocID="{1AD0DA79-BEAD-4F08-831D-00BC84996C80}" presName="spaceRect" presStyleCnt="0"/>
      <dgm:spPr/>
    </dgm:pt>
    <dgm:pt modelId="{FD8DDF61-5E97-4D9D-84E0-59F433C0CB93}" type="pres">
      <dgm:prSet presAssocID="{1AD0DA79-BEAD-4F08-831D-00BC84996C80}" presName="parTx" presStyleLbl="revTx" presStyleIdx="0" presStyleCnt="3">
        <dgm:presLayoutVars>
          <dgm:chMax val="0"/>
          <dgm:chPref val="0"/>
        </dgm:presLayoutVars>
      </dgm:prSet>
      <dgm:spPr/>
    </dgm:pt>
    <dgm:pt modelId="{C9A0A284-6E5F-48AD-8807-5CF1F2E51E1B}" type="pres">
      <dgm:prSet presAssocID="{510225CA-DC47-47F3-A7AB-94D2731953F2}" presName="sibTrans" presStyleCnt="0"/>
      <dgm:spPr/>
    </dgm:pt>
    <dgm:pt modelId="{DE12338D-4A41-C14F-8FFC-64E34726846B}" type="pres">
      <dgm:prSet presAssocID="{065B6046-7A4E-8E48-AA49-573C2346A18E}" presName="compNode" presStyleCnt="0"/>
      <dgm:spPr/>
    </dgm:pt>
    <dgm:pt modelId="{82DE7667-C199-0E46-A7AD-9451C14E70DC}" type="pres">
      <dgm:prSet presAssocID="{065B6046-7A4E-8E48-AA49-573C2346A18E}" presName="bgRect" presStyleLbl="bgShp" presStyleIdx="1" presStyleCnt="3"/>
      <dgm:spPr/>
    </dgm:pt>
    <dgm:pt modelId="{D4B0C141-687B-094B-A7A7-93CF34E940BA}" type="pres">
      <dgm:prSet presAssocID="{065B6046-7A4E-8E48-AA49-573C2346A18E}"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ney with solid fill"/>
        </a:ext>
      </dgm:extLst>
    </dgm:pt>
    <dgm:pt modelId="{0A27758E-8F1A-534D-BA9B-45998FA826E6}" type="pres">
      <dgm:prSet presAssocID="{065B6046-7A4E-8E48-AA49-573C2346A18E}" presName="spaceRect" presStyleCnt="0"/>
      <dgm:spPr/>
    </dgm:pt>
    <dgm:pt modelId="{E7D5F867-4C75-4B4D-9C20-5EC672E1E691}" type="pres">
      <dgm:prSet presAssocID="{065B6046-7A4E-8E48-AA49-573C2346A18E}" presName="parTx" presStyleLbl="revTx" presStyleIdx="1" presStyleCnt="3">
        <dgm:presLayoutVars>
          <dgm:chMax val="0"/>
          <dgm:chPref val="0"/>
        </dgm:presLayoutVars>
      </dgm:prSet>
      <dgm:spPr/>
    </dgm:pt>
    <dgm:pt modelId="{29C7A7E8-3DF2-A94E-A0B8-1E0A8F127E35}" type="pres">
      <dgm:prSet presAssocID="{D7666CF5-6B31-F74B-B76D-66E87D941A91}" presName="sibTrans" presStyleCnt="0"/>
      <dgm:spPr/>
    </dgm:pt>
    <dgm:pt modelId="{ABDEAD53-D056-471F-B16F-502B92A0DEEA}" type="pres">
      <dgm:prSet presAssocID="{7D7F5761-D383-4884-B56E-0DF2E77ADC71}" presName="compNode" presStyleCnt="0"/>
      <dgm:spPr/>
    </dgm:pt>
    <dgm:pt modelId="{4916C066-12CA-440C-8D18-E9464B1D9E8E}" type="pres">
      <dgm:prSet presAssocID="{7D7F5761-D383-4884-B56E-0DF2E77ADC71}" presName="bgRect" presStyleLbl="bgShp" presStyleIdx="2" presStyleCnt="3"/>
      <dgm:spPr/>
    </dgm:pt>
    <dgm:pt modelId="{7DC6EDF9-73B4-4BF8-87E0-B548C37E2391}" type="pres">
      <dgm:prSet presAssocID="{7D7F5761-D383-4884-B56E-0DF2E77ADC7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ropical scene with solid fill"/>
        </a:ext>
      </dgm:extLst>
    </dgm:pt>
    <dgm:pt modelId="{3A0ACFA8-9B02-438D-9C2D-96F82E80CA74}" type="pres">
      <dgm:prSet presAssocID="{7D7F5761-D383-4884-B56E-0DF2E77ADC71}" presName="spaceRect" presStyleCnt="0"/>
      <dgm:spPr/>
    </dgm:pt>
    <dgm:pt modelId="{9D1F3BAD-61BC-4F50-AF00-39C429A92CD4}" type="pres">
      <dgm:prSet presAssocID="{7D7F5761-D383-4884-B56E-0DF2E77ADC71}" presName="parTx" presStyleLbl="revTx" presStyleIdx="2" presStyleCnt="3">
        <dgm:presLayoutVars>
          <dgm:chMax val="0"/>
          <dgm:chPref val="0"/>
        </dgm:presLayoutVars>
      </dgm:prSet>
      <dgm:spPr/>
    </dgm:pt>
  </dgm:ptLst>
  <dgm:cxnLst>
    <dgm:cxn modelId="{0C69921C-DA03-44AB-980C-2A39BF5955B0}" srcId="{38790904-A115-438F-B113-BFACB887671C}" destId="{1AD0DA79-BEAD-4F08-831D-00BC84996C80}" srcOrd="0" destOrd="0" parTransId="{B8C501AC-D351-4BFF-949C-241BC7A6BE3F}" sibTransId="{510225CA-DC47-47F3-A7AB-94D2731953F2}"/>
    <dgm:cxn modelId="{B3731628-CFDD-450B-B48C-6B0348A9E21D}" type="presOf" srcId="{7D7F5761-D383-4884-B56E-0DF2E77ADC71}" destId="{9D1F3BAD-61BC-4F50-AF00-39C429A92CD4}" srcOrd="0" destOrd="0" presId="urn:microsoft.com/office/officeart/2018/2/layout/IconVerticalSolidList"/>
    <dgm:cxn modelId="{94FD052D-47CD-4150-94E0-65795F9DC5D7}" type="presOf" srcId="{38790904-A115-438F-B113-BFACB887671C}" destId="{D1A93C28-EDA5-4647-BEFE-CD5841C3A3CA}" srcOrd="0" destOrd="0" presId="urn:microsoft.com/office/officeart/2018/2/layout/IconVerticalSolidList"/>
    <dgm:cxn modelId="{64A26283-D89C-804A-9A7D-9B05081CAF49}" type="presOf" srcId="{065B6046-7A4E-8E48-AA49-573C2346A18E}" destId="{E7D5F867-4C75-4B4D-9C20-5EC672E1E691}" srcOrd="0" destOrd="0" presId="urn:microsoft.com/office/officeart/2018/2/layout/IconVerticalSolidList"/>
    <dgm:cxn modelId="{48A030CA-BD4C-4BCA-9224-63BD9DBD3165}" type="presOf" srcId="{1AD0DA79-BEAD-4F08-831D-00BC84996C80}" destId="{FD8DDF61-5E97-4D9D-84E0-59F433C0CB93}" srcOrd="0" destOrd="0" presId="urn:microsoft.com/office/officeart/2018/2/layout/IconVerticalSolidList"/>
    <dgm:cxn modelId="{938ACDCC-DD7F-4415-A351-F555479334C0}" srcId="{38790904-A115-438F-B113-BFACB887671C}" destId="{7D7F5761-D383-4884-B56E-0DF2E77ADC71}" srcOrd="2" destOrd="0" parTransId="{451E8575-5891-4EB0-9619-F9D98897621A}" sibTransId="{68084053-D250-498F-A1D4-7B1E2433C618}"/>
    <dgm:cxn modelId="{411EABF8-2ACB-EC4B-95A4-F5BD6FE59AFE}" srcId="{38790904-A115-438F-B113-BFACB887671C}" destId="{065B6046-7A4E-8E48-AA49-573C2346A18E}" srcOrd="1" destOrd="0" parTransId="{4E22422C-CD94-5642-88F2-141DD8CABEFC}" sibTransId="{D7666CF5-6B31-F74B-B76D-66E87D941A91}"/>
    <dgm:cxn modelId="{98F62307-CA3C-4DF8-AB8C-8FB9B9CA6CD8}" type="presParOf" srcId="{D1A93C28-EDA5-4647-BEFE-CD5841C3A3CA}" destId="{55094D2C-0B48-453B-A94B-CA385164F873}" srcOrd="0" destOrd="0" presId="urn:microsoft.com/office/officeart/2018/2/layout/IconVerticalSolidList"/>
    <dgm:cxn modelId="{E1D99ACB-8FD2-4A01-845F-C9B45DB6F319}" type="presParOf" srcId="{55094D2C-0B48-453B-A94B-CA385164F873}" destId="{3D0A0395-2B3E-45A8-800C-8CD1077F7844}" srcOrd="0" destOrd="0" presId="urn:microsoft.com/office/officeart/2018/2/layout/IconVerticalSolidList"/>
    <dgm:cxn modelId="{ECED72EB-2EB6-49A4-A116-41AF5229CECE}" type="presParOf" srcId="{55094D2C-0B48-453B-A94B-CA385164F873}" destId="{8D4F8C33-3B6C-4711-9B23-4142B6508A4D}" srcOrd="1" destOrd="0" presId="urn:microsoft.com/office/officeart/2018/2/layout/IconVerticalSolidList"/>
    <dgm:cxn modelId="{8AE29062-081B-4A51-9D10-11A1B855DAD2}" type="presParOf" srcId="{55094D2C-0B48-453B-A94B-CA385164F873}" destId="{49A04084-39AB-49D7-B99B-2DE716F7814D}" srcOrd="2" destOrd="0" presId="urn:microsoft.com/office/officeart/2018/2/layout/IconVerticalSolidList"/>
    <dgm:cxn modelId="{1C4E7418-D231-4EB1-BEF3-D44E2D770B86}" type="presParOf" srcId="{55094D2C-0B48-453B-A94B-CA385164F873}" destId="{FD8DDF61-5E97-4D9D-84E0-59F433C0CB93}" srcOrd="3" destOrd="0" presId="urn:microsoft.com/office/officeart/2018/2/layout/IconVerticalSolidList"/>
    <dgm:cxn modelId="{E31BCAA7-126D-4D7D-8F2B-7FCA75EC39FB}" type="presParOf" srcId="{D1A93C28-EDA5-4647-BEFE-CD5841C3A3CA}" destId="{C9A0A284-6E5F-48AD-8807-5CF1F2E51E1B}" srcOrd="1" destOrd="0" presId="urn:microsoft.com/office/officeart/2018/2/layout/IconVerticalSolidList"/>
    <dgm:cxn modelId="{C5D5C498-AF10-104D-8065-2279F083BBA6}" type="presParOf" srcId="{D1A93C28-EDA5-4647-BEFE-CD5841C3A3CA}" destId="{DE12338D-4A41-C14F-8FFC-64E34726846B}" srcOrd="2" destOrd="0" presId="urn:microsoft.com/office/officeart/2018/2/layout/IconVerticalSolidList"/>
    <dgm:cxn modelId="{20EF0E79-9EFC-7740-AFB6-DA2B76E03898}" type="presParOf" srcId="{DE12338D-4A41-C14F-8FFC-64E34726846B}" destId="{82DE7667-C199-0E46-A7AD-9451C14E70DC}" srcOrd="0" destOrd="0" presId="urn:microsoft.com/office/officeart/2018/2/layout/IconVerticalSolidList"/>
    <dgm:cxn modelId="{3BEC3564-47E3-2C48-80CC-388A5E99AE90}" type="presParOf" srcId="{DE12338D-4A41-C14F-8FFC-64E34726846B}" destId="{D4B0C141-687B-094B-A7A7-93CF34E940BA}" srcOrd="1" destOrd="0" presId="urn:microsoft.com/office/officeart/2018/2/layout/IconVerticalSolidList"/>
    <dgm:cxn modelId="{DD92647D-95DA-534E-A951-805EA966B6CE}" type="presParOf" srcId="{DE12338D-4A41-C14F-8FFC-64E34726846B}" destId="{0A27758E-8F1A-534D-BA9B-45998FA826E6}" srcOrd="2" destOrd="0" presId="urn:microsoft.com/office/officeart/2018/2/layout/IconVerticalSolidList"/>
    <dgm:cxn modelId="{29B11884-7C96-3849-9EA8-19AB446CB277}" type="presParOf" srcId="{DE12338D-4A41-C14F-8FFC-64E34726846B}" destId="{E7D5F867-4C75-4B4D-9C20-5EC672E1E691}" srcOrd="3" destOrd="0" presId="urn:microsoft.com/office/officeart/2018/2/layout/IconVerticalSolidList"/>
    <dgm:cxn modelId="{42D2F5EB-9350-FF43-9E4D-DBC0A8A32D1C}" type="presParOf" srcId="{D1A93C28-EDA5-4647-BEFE-CD5841C3A3CA}" destId="{29C7A7E8-3DF2-A94E-A0B8-1E0A8F127E35}" srcOrd="3" destOrd="0" presId="urn:microsoft.com/office/officeart/2018/2/layout/IconVerticalSolidList"/>
    <dgm:cxn modelId="{88BD2122-35FA-45AF-B00A-C2ADE4F3C662}" type="presParOf" srcId="{D1A93C28-EDA5-4647-BEFE-CD5841C3A3CA}" destId="{ABDEAD53-D056-471F-B16F-502B92A0DEEA}" srcOrd="4" destOrd="0" presId="urn:microsoft.com/office/officeart/2018/2/layout/IconVerticalSolidList"/>
    <dgm:cxn modelId="{33957214-F52A-4820-803D-1FC74380C9AA}" type="presParOf" srcId="{ABDEAD53-D056-471F-B16F-502B92A0DEEA}" destId="{4916C066-12CA-440C-8D18-E9464B1D9E8E}" srcOrd="0" destOrd="0" presId="urn:microsoft.com/office/officeart/2018/2/layout/IconVerticalSolidList"/>
    <dgm:cxn modelId="{1C37B14D-DBA1-41B0-9E24-89D8137413C5}" type="presParOf" srcId="{ABDEAD53-D056-471F-B16F-502B92A0DEEA}" destId="{7DC6EDF9-73B4-4BF8-87E0-B548C37E2391}" srcOrd="1" destOrd="0" presId="urn:microsoft.com/office/officeart/2018/2/layout/IconVerticalSolidList"/>
    <dgm:cxn modelId="{E13E5544-A87A-4E55-BBFD-AFEC363E8835}" type="presParOf" srcId="{ABDEAD53-D056-471F-B16F-502B92A0DEEA}" destId="{3A0ACFA8-9B02-438D-9C2D-96F82E80CA74}" srcOrd="2" destOrd="0" presId="urn:microsoft.com/office/officeart/2018/2/layout/IconVerticalSolidList"/>
    <dgm:cxn modelId="{D0AA6109-E2B1-453F-8D3D-DBC2512DFAB6}" type="presParOf" srcId="{ABDEAD53-D056-471F-B16F-502B92A0DEEA}" destId="{9D1F3BAD-61BC-4F50-AF00-39C429A92CD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790904-A115-438F-B113-BFACB88767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AD0DA79-BEAD-4F08-831D-00BC84996C80}">
      <dgm:prSet/>
      <dgm:spPr/>
      <dgm:t>
        <a:bodyPr/>
        <a:lstStyle/>
        <a:p>
          <a:pPr>
            <a:lnSpc>
              <a:spcPct val="100000"/>
            </a:lnSpc>
          </a:pPr>
          <a:r>
            <a:rPr lang="en-US"/>
            <a:t>Public Access</a:t>
          </a:r>
          <a:endParaRPr lang="en-US" dirty="0"/>
        </a:p>
      </dgm:t>
    </dgm:pt>
    <dgm:pt modelId="{B8C501AC-D351-4BFF-949C-241BC7A6BE3F}" type="parTrans" cxnId="{0C69921C-DA03-44AB-980C-2A39BF5955B0}">
      <dgm:prSet/>
      <dgm:spPr/>
      <dgm:t>
        <a:bodyPr/>
        <a:lstStyle/>
        <a:p>
          <a:endParaRPr lang="en-US"/>
        </a:p>
      </dgm:t>
    </dgm:pt>
    <dgm:pt modelId="{510225CA-DC47-47F3-A7AB-94D2731953F2}" type="sibTrans" cxnId="{0C69921C-DA03-44AB-980C-2A39BF5955B0}">
      <dgm:prSet/>
      <dgm:spPr/>
      <dgm:t>
        <a:bodyPr/>
        <a:lstStyle/>
        <a:p>
          <a:endParaRPr lang="en-US"/>
        </a:p>
      </dgm:t>
    </dgm:pt>
    <dgm:pt modelId="{7D7F5761-D383-4884-B56E-0DF2E77ADC71}">
      <dgm:prSet/>
      <dgm:spPr/>
      <dgm:t>
        <a:bodyPr/>
        <a:lstStyle/>
        <a:p>
          <a:pPr>
            <a:lnSpc>
              <a:spcPct val="100000"/>
            </a:lnSpc>
          </a:pPr>
          <a:r>
            <a:rPr lang="en-US"/>
            <a:t>Available from any computer or mobile device with internet access</a:t>
          </a:r>
          <a:endParaRPr lang="en-US" dirty="0"/>
        </a:p>
      </dgm:t>
    </dgm:pt>
    <dgm:pt modelId="{451E8575-5891-4EB0-9619-F9D98897621A}" type="parTrans" cxnId="{938ACDCC-DD7F-4415-A351-F555479334C0}">
      <dgm:prSet/>
      <dgm:spPr/>
      <dgm:t>
        <a:bodyPr/>
        <a:lstStyle/>
        <a:p>
          <a:endParaRPr lang="en-US"/>
        </a:p>
      </dgm:t>
    </dgm:pt>
    <dgm:pt modelId="{68084053-D250-498F-A1D4-7B1E2433C618}" type="sibTrans" cxnId="{938ACDCC-DD7F-4415-A351-F555479334C0}">
      <dgm:prSet/>
      <dgm:spPr/>
      <dgm:t>
        <a:bodyPr/>
        <a:lstStyle/>
        <a:p>
          <a:endParaRPr lang="en-US"/>
        </a:p>
      </dgm:t>
    </dgm:pt>
    <dgm:pt modelId="{065B6046-7A4E-8E48-AA49-573C2346A18E}">
      <dgm:prSet/>
      <dgm:spPr/>
      <dgm:t>
        <a:bodyPr/>
        <a:lstStyle/>
        <a:p>
          <a:pPr>
            <a:lnSpc>
              <a:spcPct val="100000"/>
            </a:lnSpc>
          </a:pPr>
          <a:r>
            <a:rPr lang="en-US"/>
            <a:t>24/7 access to real-time information</a:t>
          </a:r>
          <a:endParaRPr lang="en-US" dirty="0"/>
        </a:p>
      </dgm:t>
    </dgm:pt>
    <dgm:pt modelId="{4E22422C-CD94-5642-88F2-141DD8CABEFC}" type="parTrans" cxnId="{411EABF8-2ACB-EC4B-95A4-F5BD6FE59AFE}">
      <dgm:prSet/>
      <dgm:spPr/>
      <dgm:t>
        <a:bodyPr/>
        <a:lstStyle/>
        <a:p>
          <a:endParaRPr lang="en-US"/>
        </a:p>
      </dgm:t>
    </dgm:pt>
    <dgm:pt modelId="{D7666CF5-6B31-F74B-B76D-66E87D941A91}" type="sibTrans" cxnId="{411EABF8-2ACB-EC4B-95A4-F5BD6FE59AFE}">
      <dgm:prSet/>
      <dgm:spPr/>
      <dgm:t>
        <a:bodyPr/>
        <a:lstStyle/>
        <a:p>
          <a:endParaRPr lang="en-US"/>
        </a:p>
      </dgm:t>
    </dgm:pt>
    <dgm:pt modelId="{D1A93C28-EDA5-4647-BEFE-CD5841C3A3CA}" type="pres">
      <dgm:prSet presAssocID="{38790904-A115-438F-B113-BFACB887671C}" presName="root" presStyleCnt="0">
        <dgm:presLayoutVars>
          <dgm:dir/>
          <dgm:resizeHandles val="exact"/>
        </dgm:presLayoutVars>
      </dgm:prSet>
      <dgm:spPr/>
    </dgm:pt>
    <dgm:pt modelId="{55094D2C-0B48-453B-A94B-CA385164F873}" type="pres">
      <dgm:prSet presAssocID="{1AD0DA79-BEAD-4F08-831D-00BC84996C80}" presName="compNode" presStyleCnt="0"/>
      <dgm:spPr/>
    </dgm:pt>
    <dgm:pt modelId="{3D0A0395-2B3E-45A8-800C-8CD1077F7844}" type="pres">
      <dgm:prSet presAssocID="{1AD0DA79-BEAD-4F08-831D-00BC84996C80}" presName="bgRect" presStyleLbl="bgShp" presStyleIdx="0" presStyleCnt="3" custLinFactNeighborX="-7397" custLinFactNeighborY="-9373"/>
      <dgm:spPr/>
    </dgm:pt>
    <dgm:pt modelId="{8D4F8C33-3B6C-4711-9B23-4142B6508A4D}" type="pres">
      <dgm:prSet presAssocID="{1AD0DA79-BEAD-4F08-831D-00BC84996C8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f people with solid fill"/>
        </a:ext>
      </dgm:extLst>
    </dgm:pt>
    <dgm:pt modelId="{49A04084-39AB-49D7-B99B-2DE716F7814D}" type="pres">
      <dgm:prSet presAssocID="{1AD0DA79-BEAD-4F08-831D-00BC84996C80}" presName="spaceRect" presStyleCnt="0"/>
      <dgm:spPr/>
    </dgm:pt>
    <dgm:pt modelId="{FD8DDF61-5E97-4D9D-84E0-59F433C0CB93}" type="pres">
      <dgm:prSet presAssocID="{1AD0DA79-BEAD-4F08-831D-00BC84996C80}" presName="parTx" presStyleLbl="revTx" presStyleIdx="0" presStyleCnt="3">
        <dgm:presLayoutVars>
          <dgm:chMax val="0"/>
          <dgm:chPref val="0"/>
        </dgm:presLayoutVars>
      </dgm:prSet>
      <dgm:spPr/>
    </dgm:pt>
    <dgm:pt modelId="{C9A0A284-6E5F-48AD-8807-5CF1F2E51E1B}" type="pres">
      <dgm:prSet presAssocID="{510225CA-DC47-47F3-A7AB-94D2731953F2}" presName="sibTrans" presStyleCnt="0"/>
      <dgm:spPr/>
    </dgm:pt>
    <dgm:pt modelId="{DE12338D-4A41-C14F-8FFC-64E34726846B}" type="pres">
      <dgm:prSet presAssocID="{065B6046-7A4E-8E48-AA49-573C2346A18E}" presName="compNode" presStyleCnt="0"/>
      <dgm:spPr/>
    </dgm:pt>
    <dgm:pt modelId="{82DE7667-C199-0E46-A7AD-9451C14E70DC}" type="pres">
      <dgm:prSet presAssocID="{065B6046-7A4E-8E48-AA49-573C2346A18E}" presName="bgRect" presStyleLbl="bgShp" presStyleIdx="1" presStyleCnt="3"/>
      <dgm:spPr/>
    </dgm:pt>
    <dgm:pt modelId="{D4B0C141-687B-094B-A7A7-93CF34E940BA}" type="pres">
      <dgm:prSet presAssocID="{065B6046-7A4E-8E48-AA49-573C2346A1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ock with solid fill"/>
        </a:ext>
      </dgm:extLst>
    </dgm:pt>
    <dgm:pt modelId="{0A27758E-8F1A-534D-BA9B-45998FA826E6}" type="pres">
      <dgm:prSet presAssocID="{065B6046-7A4E-8E48-AA49-573C2346A18E}" presName="spaceRect" presStyleCnt="0"/>
      <dgm:spPr/>
    </dgm:pt>
    <dgm:pt modelId="{E7D5F867-4C75-4B4D-9C20-5EC672E1E691}" type="pres">
      <dgm:prSet presAssocID="{065B6046-7A4E-8E48-AA49-573C2346A18E}" presName="parTx" presStyleLbl="revTx" presStyleIdx="1" presStyleCnt="3">
        <dgm:presLayoutVars>
          <dgm:chMax val="0"/>
          <dgm:chPref val="0"/>
        </dgm:presLayoutVars>
      </dgm:prSet>
      <dgm:spPr/>
    </dgm:pt>
    <dgm:pt modelId="{29C7A7E8-3DF2-A94E-A0B8-1E0A8F127E35}" type="pres">
      <dgm:prSet presAssocID="{D7666CF5-6B31-F74B-B76D-66E87D941A91}" presName="sibTrans" presStyleCnt="0"/>
      <dgm:spPr/>
    </dgm:pt>
    <dgm:pt modelId="{ABDEAD53-D056-471F-B16F-502B92A0DEEA}" type="pres">
      <dgm:prSet presAssocID="{7D7F5761-D383-4884-B56E-0DF2E77ADC71}" presName="compNode" presStyleCnt="0"/>
      <dgm:spPr/>
    </dgm:pt>
    <dgm:pt modelId="{4916C066-12CA-440C-8D18-E9464B1D9E8E}" type="pres">
      <dgm:prSet presAssocID="{7D7F5761-D383-4884-B56E-0DF2E77ADC71}" presName="bgRect" presStyleLbl="bgShp" presStyleIdx="2" presStyleCnt="3"/>
      <dgm:spPr/>
    </dgm:pt>
    <dgm:pt modelId="{7DC6EDF9-73B4-4BF8-87E0-B548C37E2391}" type="pres">
      <dgm:prSet presAssocID="{7D7F5761-D383-4884-B56E-0DF2E77ADC7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Internet with solid fill"/>
        </a:ext>
      </dgm:extLst>
    </dgm:pt>
    <dgm:pt modelId="{3A0ACFA8-9B02-438D-9C2D-96F82E80CA74}" type="pres">
      <dgm:prSet presAssocID="{7D7F5761-D383-4884-B56E-0DF2E77ADC71}" presName="spaceRect" presStyleCnt="0"/>
      <dgm:spPr/>
    </dgm:pt>
    <dgm:pt modelId="{9D1F3BAD-61BC-4F50-AF00-39C429A92CD4}" type="pres">
      <dgm:prSet presAssocID="{7D7F5761-D383-4884-B56E-0DF2E77ADC71}" presName="parTx" presStyleLbl="revTx" presStyleIdx="2" presStyleCnt="3">
        <dgm:presLayoutVars>
          <dgm:chMax val="0"/>
          <dgm:chPref val="0"/>
        </dgm:presLayoutVars>
      </dgm:prSet>
      <dgm:spPr/>
    </dgm:pt>
  </dgm:ptLst>
  <dgm:cxnLst>
    <dgm:cxn modelId="{0C69921C-DA03-44AB-980C-2A39BF5955B0}" srcId="{38790904-A115-438F-B113-BFACB887671C}" destId="{1AD0DA79-BEAD-4F08-831D-00BC84996C80}" srcOrd="0" destOrd="0" parTransId="{B8C501AC-D351-4BFF-949C-241BC7A6BE3F}" sibTransId="{510225CA-DC47-47F3-A7AB-94D2731953F2}"/>
    <dgm:cxn modelId="{8B4D8A60-BF30-475C-96F6-EFB049ACEC0C}" type="presOf" srcId="{7D7F5761-D383-4884-B56E-0DF2E77ADC71}" destId="{9D1F3BAD-61BC-4F50-AF00-39C429A92CD4}" srcOrd="0" destOrd="0" presId="urn:microsoft.com/office/officeart/2018/2/layout/IconVerticalSolidList"/>
    <dgm:cxn modelId="{61C6E6A5-3CB5-4055-A420-3B7BF7343C7E}" type="presOf" srcId="{065B6046-7A4E-8E48-AA49-573C2346A18E}" destId="{E7D5F867-4C75-4B4D-9C20-5EC672E1E691}" srcOrd="0" destOrd="0" presId="urn:microsoft.com/office/officeart/2018/2/layout/IconVerticalSolidList"/>
    <dgm:cxn modelId="{938ACDCC-DD7F-4415-A351-F555479334C0}" srcId="{38790904-A115-438F-B113-BFACB887671C}" destId="{7D7F5761-D383-4884-B56E-0DF2E77ADC71}" srcOrd="2" destOrd="0" parTransId="{451E8575-5891-4EB0-9619-F9D98897621A}" sibTransId="{68084053-D250-498F-A1D4-7B1E2433C618}"/>
    <dgm:cxn modelId="{74FF08DD-E148-4B97-9CE7-43FB542A8C1C}" type="presOf" srcId="{38790904-A115-438F-B113-BFACB887671C}" destId="{D1A93C28-EDA5-4647-BEFE-CD5841C3A3CA}" srcOrd="0" destOrd="0" presId="urn:microsoft.com/office/officeart/2018/2/layout/IconVerticalSolidList"/>
    <dgm:cxn modelId="{5925F1E6-3AA1-4907-8731-8E9694AFDD8F}" type="presOf" srcId="{1AD0DA79-BEAD-4F08-831D-00BC84996C80}" destId="{FD8DDF61-5E97-4D9D-84E0-59F433C0CB93}" srcOrd="0" destOrd="0" presId="urn:microsoft.com/office/officeart/2018/2/layout/IconVerticalSolidList"/>
    <dgm:cxn modelId="{411EABF8-2ACB-EC4B-95A4-F5BD6FE59AFE}" srcId="{38790904-A115-438F-B113-BFACB887671C}" destId="{065B6046-7A4E-8E48-AA49-573C2346A18E}" srcOrd="1" destOrd="0" parTransId="{4E22422C-CD94-5642-88F2-141DD8CABEFC}" sibTransId="{D7666CF5-6B31-F74B-B76D-66E87D941A91}"/>
    <dgm:cxn modelId="{3BE6CA10-1BE2-4485-96C3-A952DF7FCE4A}" type="presParOf" srcId="{D1A93C28-EDA5-4647-BEFE-CD5841C3A3CA}" destId="{55094D2C-0B48-453B-A94B-CA385164F873}" srcOrd="0" destOrd="0" presId="urn:microsoft.com/office/officeart/2018/2/layout/IconVerticalSolidList"/>
    <dgm:cxn modelId="{0FC5595B-75C1-4C76-8252-FA85BE474EFF}" type="presParOf" srcId="{55094D2C-0B48-453B-A94B-CA385164F873}" destId="{3D0A0395-2B3E-45A8-800C-8CD1077F7844}" srcOrd="0" destOrd="0" presId="urn:microsoft.com/office/officeart/2018/2/layout/IconVerticalSolidList"/>
    <dgm:cxn modelId="{04FBD92B-5021-46D4-BAEE-D2C202BE625B}" type="presParOf" srcId="{55094D2C-0B48-453B-A94B-CA385164F873}" destId="{8D4F8C33-3B6C-4711-9B23-4142B6508A4D}" srcOrd="1" destOrd="0" presId="urn:microsoft.com/office/officeart/2018/2/layout/IconVerticalSolidList"/>
    <dgm:cxn modelId="{7E1777DF-6F34-495D-97D9-167272BD3EF0}" type="presParOf" srcId="{55094D2C-0B48-453B-A94B-CA385164F873}" destId="{49A04084-39AB-49D7-B99B-2DE716F7814D}" srcOrd="2" destOrd="0" presId="urn:microsoft.com/office/officeart/2018/2/layout/IconVerticalSolidList"/>
    <dgm:cxn modelId="{FB62CB5F-56B5-44E2-9495-1744B7C9A6A5}" type="presParOf" srcId="{55094D2C-0B48-453B-A94B-CA385164F873}" destId="{FD8DDF61-5E97-4D9D-84E0-59F433C0CB93}" srcOrd="3" destOrd="0" presId="urn:microsoft.com/office/officeart/2018/2/layout/IconVerticalSolidList"/>
    <dgm:cxn modelId="{92D984FB-7529-4C16-A67F-F0A5B18831DB}" type="presParOf" srcId="{D1A93C28-EDA5-4647-BEFE-CD5841C3A3CA}" destId="{C9A0A284-6E5F-48AD-8807-5CF1F2E51E1B}" srcOrd="1" destOrd="0" presId="urn:microsoft.com/office/officeart/2018/2/layout/IconVerticalSolidList"/>
    <dgm:cxn modelId="{3C367BFB-B285-4133-8C4D-E99E7F567CE7}" type="presParOf" srcId="{D1A93C28-EDA5-4647-BEFE-CD5841C3A3CA}" destId="{DE12338D-4A41-C14F-8FFC-64E34726846B}" srcOrd="2" destOrd="0" presId="urn:microsoft.com/office/officeart/2018/2/layout/IconVerticalSolidList"/>
    <dgm:cxn modelId="{698E1438-8345-4B64-8EFD-CDE13070106C}" type="presParOf" srcId="{DE12338D-4A41-C14F-8FFC-64E34726846B}" destId="{82DE7667-C199-0E46-A7AD-9451C14E70DC}" srcOrd="0" destOrd="0" presId="urn:microsoft.com/office/officeart/2018/2/layout/IconVerticalSolidList"/>
    <dgm:cxn modelId="{5011D3A4-88EA-4E60-9040-78BA6C1E0889}" type="presParOf" srcId="{DE12338D-4A41-C14F-8FFC-64E34726846B}" destId="{D4B0C141-687B-094B-A7A7-93CF34E940BA}" srcOrd="1" destOrd="0" presId="urn:microsoft.com/office/officeart/2018/2/layout/IconVerticalSolidList"/>
    <dgm:cxn modelId="{2FE666F3-A137-4410-9A70-D87B584EAECD}" type="presParOf" srcId="{DE12338D-4A41-C14F-8FFC-64E34726846B}" destId="{0A27758E-8F1A-534D-BA9B-45998FA826E6}" srcOrd="2" destOrd="0" presId="urn:microsoft.com/office/officeart/2018/2/layout/IconVerticalSolidList"/>
    <dgm:cxn modelId="{9D607348-A689-4585-856B-D90C9F50A9A2}" type="presParOf" srcId="{DE12338D-4A41-C14F-8FFC-64E34726846B}" destId="{E7D5F867-4C75-4B4D-9C20-5EC672E1E691}" srcOrd="3" destOrd="0" presId="urn:microsoft.com/office/officeart/2018/2/layout/IconVerticalSolidList"/>
    <dgm:cxn modelId="{53FC597A-AFAE-431A-B955-C11A6BB9D3D0}" type="presParOf" srcId="{D1A93C28-EDA5-4647-BEFE-CD5841C3A3CA}" destId="{29C7A7E8-3DF2-A94E-A0B8-1E0A8F127E35}" srcOrd="3" destOrd="0" presId="urn:microsoft.com/office/officeart/2018/2/layout/IconVerticalSolidList"/>
    <dgm:cxn modelId="{A65CAC83-FFC6-4F94-B470-21AA0D96F8CE}" type="presParOf" srcId="{D1A93C28-EDA5-4647-BEFE-CD5841C3A3CA}" destId="{ABDEAD53-D056-471F-B16F-502B92A0DEEA}" srcOrd="4" destOrd="0" presId="urn:microsoft.com/office/officeart/2018/2/layout/IconVerticalSolidList"/>
    <dgm:cxn modelId="{C608260F-4403-47BC-A7FB-29CC234BB938}" type="presParOf" srcId="{ABDEAD53-D056-471F-B16F-502B92A0DEEA}" destId="{4916C066-12CA-440C-8D18-E9464B1D9E8E}" srcOrd="0" destOrd="0" presId="urn:microsoft.com/office/officeart/2018/2/layout/IconVerticalSolidList"/>
    <dgm:cxn modelId="{CC132E8E-2917-4123-85AC-78484D718DC3}" type="presParOf" srcId="{ABDEAD53-D056-471F-B16F-502B92A0DEEA}" destId="{7DC6EDF9-73B4-4BF8-87E0-B548C37E2391}" srcOrd="1" destOrd="0" presId="urn:microsoft.com/office/officeart/2018/2/layout/IconVerticalSolidList"/>
    <dgm:cxn modelId="{2357910D-2B40-408B-B3BF-B2757E427E22}" type="presParOf" srcId="{ABDEAD53-D056-471F-B16F-502B92A0DEEA}" destId="{3A0ACFA8-9B02-438D-9C2D-96F82E80CA74}" srcOrd="2" destOrd="0" presId="urn:microsoft.com/office/officeart/2018/2/layout/IconVerticalSolidList"/>
    <dgm:cxn modelId="{24152C47-55A1-4ED9-9322-D9E0434BC535}" type="presParOf" srcId="{ABDEAD53-D056-471F-B16F-502B92A0DEEA}" destId="{9D1F3BAD-61BC-4F50-AF00-39C429A92CD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A0395-2B3E-45A8-800C-8CD1077F7844}">
      <dsp:nvSpPr>
        <dsp:cNvPr id="0" name=""/>
        <dsp:cNvSpPr/>
      </dsp:nvSpPr>
      <dsp:spPr>
        <a:xfrm>
          <a:off x="0" y="2212"/>
          <a:ext cx="7104549" cy="11213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F8C33-3B6C-4711-9B23-4142B6508A4D}">
      <dsp:nvSpPr>
        <dsp:cNvPr id="0" name=""/>
        <dsp:cNvSpPr/>
      </dsp:nvSpPr>
      <dsp:spPr>
        <a:xfrm>
          <a:off x="339215" y="254521"/>
          <a:ext cx="616755" cy="6167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8DDF61-5E97-4D9D-84E0-59F433C0CB93}">
      <dsp:nvSpPr>
        <dsp:cNvPr id="0" name=""/>
        <dsp:cNvSpPr/>
      </dsp:nvSpPr>
      <dsp:spPr>
        <a:xfrm>
          <a:off x="1295187" y="2212"/>
          <a:ext cx="5809361" cy="1121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79" tIns="118679" rIns="118679" bIns="118679" numCol="1" spcCol="1270" anchor="ctr" anchorCtr="0">
          <a:noAutofit/>
        </a:bodyPr>
        <a:lstStyle/>
        <a:p>
          <a:pPr marL="0" lvl="0" indent="0" algn="l" defTabSz="977900">
            <a:lnSpc>
              <a:spcPct val="100000"/>
            </a:lnSpc>
            <a:spcBef>
              <a:spcPct val="0"/>
            </a:spcBef>
            <a:spcAft>
              <a:spcPct val="35000"/>
            </a:spcAft>
            <a:buNone/>
          </a:pPr>
          <a:r>
            <a:rPr lang="en-US" sz="2200" kern="1200" dirty="0"/>
            <a:t>Billing and collecting of all property taxes for Lincoln County</a:t>
          </a:r>
        </a:p>
      </dsp:txBody>
      <dsp:txXfrm>
        <a:off x="1295187" y="2212"/>
        <a:ext cx="5809361" cy="1121374"/>
      </dsp:txXfrm>
    </dsp:sp>
    <dsp:sp modelId="{4916C066-12CA-440C-8D18-E9464B1D9E8E}">
      <dsp:nvSpPr>
        <dsp:cNvPr id="0" name=""/>
        <dsp:cNvSpPr/>
      </dsp:nvSpPr>
      <dsp:spPr>
        <a:xfrm>
          <a:off x="0" y="1403930"/>
          <a:ext cx="7104549" cy="112137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6EDF9-73B4-4BF8-87E0-B548C37E2391}">
      <dsp:nvSpPr>
        <dsp:cNvPr id="0" name=""/>
        <dsp:cNvSpPr/>
      </dsp:nvSpPr>
      <dsp:spPr>
        <a:xfrm>
          <a:off x="339215" y="1656239"/>
          <a:ext cx="616755" cy="61675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1F3BAD-61BC-4F50-AF00-39C429A92CD4}">
      <dsp:nvSpPr>
        <dsp:cNvPr id="0" name=""/>
        <dsp:cNvSpPr/>
      </dsp:nvSpPr>
      <dsp:spPr>
        <a:xfrm>
          <a:off x="1295187" y="1403930"/>
          <a:ext cx="5809361" cy="1121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79" tIns="118679" rIns="118679" bIns="118679" numCol="1" spcCol="1270" anchor="ctr" anchorCtr="0">
          <a:noAutofit/>
        </a:bodyPr>
        <a:lstStyle/>
        <a:p>
          <a:pPr marL="0" lvl="0" indent="0" algn="l" defTabSz="977900">
            <a:lnSpc>
              <a:spcPct val="100000"/>
            </a:lnSpc>
            <a:spcBef>
              <a:spcPct val="0"/>
            </a:spcBef>
            <a:spcAft>
              <a:spcPct val="35000"/>
            </a:spcAft>
            <a:buNone/>
          </a:pPr>
          <a:r>
            <a:rPr lang="en-US" sz="2200" kern="1200" dirty="0"/>
            <a:t>47,000 tax statements will be mailed out</a:t>
          </a:r>
        </a:p>
      </dsp:txBody>
      <dsp:txXfrm>
        <a:off x="1295187" y="1403930"/>
        <a:ext cx="5809361" cy="1121374"/>
      </dsp:txXfrm>
    </dsp:sp>
    <dsp:sp modelId="{61D7AE13-428F-9C41-8E67-BFE46A8FFC54}">
      <dsp:nvSpPr>
        <dsp:cNvPr id="0" name=""/>
        <dsp:cNvSpPr/>
      </dsp:nvSpPr>
      <dsp:spPr>
        <a:xfrm>
          <a:off x="0" y="2805647"/>
          <a:ext cx="7104549" cy="112137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AF246D-7F3D-4F4E-AE89-8AD75E627B59}">
      <dsp:nvSpPr>
        <dsp:cNvPr id="0" name=""/>
        <dsp:cNvSpPr/>
      </dsp:nvSpPr>
      <dsp:spPr>
        <a:xfrm>
          <a:off x="339215" y="3057956"/>
          <a:ext cx="616755" cy="616755"/>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82684C-43A0-4F43-8176-0189DAB54486}">
      <dsp:nvSpPr>
        <dsp:cNvPr id="0" name=""/>
        <dsp:cNvSpPr/>
      </dsp:nvSpPr>
      <dsp:spPr>
        <a:xfrm>
          <a:off x="1295187" y="2805647"/>
          <a:ext cx="5809361" cy="1121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79" tIns="118679" rIns="118679" bIns="118679" numCol="1" spcCol="1270" anchor="ctr" anchorCtr="0">
          <a:noAutofit/>
        </a:bodyPr>
        <a:lstStyle/>
        <a:p>
          <a:pPr marL="0" lvl="0" indent="0" algn="l" defTabSz="977900">
            <a:lnSpc>
              <a:spcPct val="100000"/>
            </a:lnSpc>
            <a:spcBef>
              <a:spcPct val="0"/>
            </a:spcBef>
            <a:spcAft>
              <a:spcPct val="35000"/>
            </a:spcAft>
            <a:buNone/>
          </a:pPr>
          <a:r>
            <a:rPr lang="en-US" sz="2200" kern="1200" dirty="0"/>
            <a:t>Statutory 3% discount results in high volume collections by the due date</a:t>
          </a:r>
        </a:p>
      </dsp:txBody>
      <dsp:txXfrm>
        <a:off x="1295187" y="2805647"/>
        <a:ext cx="5809361" cy="1121374"/>
      </dsp:txXfrm>
    </dsp:sp>
    <dsp:sp modelId="{C8C0A223-D182-FD4C-9CB0-08422F3FE6F1}">
      <dsp:nvSpPr>
        <dsp:cNvPr id="0" name=""/>
        <dsp:cNvSpPr/>
      </dsp:nvSpPr>
      <dsp:spPr>
        <a:xfrm>
          <a:off x="0" y="4207365"/>
          <a:ext cx="7104549" cy="112137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9DE803-391E-A945-8341-57A0616D4059}">
      <dsp:nvSpPr>
        <dsp:cNvPr id="0" name=""/>
        <dsp:cNvSpPr/>
      </dsp:nvSpPr>
      <dsp:spPr>
        <a:xfrm>
          <a:off x="339215" y="4459674"/>
          <a:ext cx="616755" cy="61675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090E32-7F4E-3A49-8F15-F99EA1B65B45}">
      <dsp:nvSpPr>
        <dsp:cNvPr id="0" name=""/>
        <dsp:cNvSpPr/>
      </dsp:nvSpPr>
      <dsp:spPr>
        <a:xfrm>
          <a:off x="1295187" y="4207365"/>
          <a:ext cx="5809361" cy="1121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679" tIns="118679" rIns="118679" bIns="118679" numCol="1" spcCol="1270" anchor="ctr" anchorCtr="0">
          <a:noAutofit/>
        </a:bodyPr>
        <a:lstStyle/>
        <a:p>
          <a:pPr marL="0" lvl="0" indent="0" algn="l" defTabSz="977900">
            <a:lnSpc>
              <a:spcPct val="100000"/>
            </a:lnSpc>
            <a:spcBef>
              <a:spcPct val="0"/>
            </a:spcBef>
            <a:spcAft>
              <a:spcPct val="35000"/>
            </a:spcAft>
            <a:buNone/>
          </a:pPr>
          <a:r>
            <a:rPr lang="en-US" sz="2200" kern="1200" dirty="0"/>
            <a:t>22/23 taxes were 89% collected by Nov 15th</a:t>
          </a:r>
        </a:p>
      </dsp:txBody>
      <dsp:txXfrm>
        <a:off x="1295187" y="4207365"/>
        <a:ext cx="5809361" cy="1121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A0395-2B3E-45A8-800C-8CD1077F7844}">
      <dsp:nvSpPr>
        <dsp:cNvPr id="0" name=""/>
        <dsp:cNvSpPr/>
      </dsp:nvSpPr>
      <dsp:spPr>
        <a:xfrm>
          <a:off x="0" y="0"/>
          <a:ext cx="7315200" cy="8522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F8C33-3B6C-4711-9B23-4142B6508A4D}">
      <dsp:nvSpPr>
        <dsp:cNvPr id="0" name=""/>
        <dsp:cNvSpPr/>
      </dsp:nvSpPr>
      <dsp:spPr>
        <a:xfrm>
          <a:off x="257794" y="195748"/>
          <a:ext cx="468716" cy="46871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8DDF61-5E97-4D9D-84E0-59F433C0CB93}">
      <dsp:nvSpPr>
        <dsp:cNvPr id="0" name=""/>
        <dsp:cNvSpPr/>
      </dsp:nvSpPr>
      <dsp:spPr>
        <a:xfrm>
          <a:off x="984305" y="4000"/>
          <a:ext cx="6330894" cy="8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2" tIns="90192" rIns="90192" bIns="90192" numCol="1" spcCol="1270" anchor="ctr" anchorCtr="0">
          <a:noAutofit/>
        </a:bodyPr>
        <a:lstStyle/>
        <a:p>
          <a:pPr marL="0" lvl="0" indent="0" algn="l" defTabSz="844550">
            <a:lnSpc>
              <a:spcPct val="100000"/>
            </a:lnSpc>
            <a:spcBef>
              <a:spcPct val="0"/>
            </a:spcBef>
            <a:spcAft>
              <a:spcPct val="35000"/>
            </a:spcAft>
            <a:buNone/>
          </a:pPr>
          <a:r>
            <a:rPr lang="en-US" sz="1900" kern="1200" dirty="0"/>
            <a:t>Generating and mailing Installment and Delinquency notices</a:t>
          </a:r>
        </a:p>
      </dsp:txBody>
      <dsp:txXfrm>
        <a:off x="984305" y="4000"/>
        <a:ext cx="6330894" cy="852212"/>
      </dsp:txXfrm>
    </dsp:sp>
    <dsp:sp modelId="{50A5203E-FDBE-8F4D-9E91-18A266A19D91}">
      <dsp:nvSpPr>
        <dsp:cNvPr id="0" name=""/>
        <dsp:cNvSpPr/>
      </dsp:nvSpPr>
      <dsp:spPr>
        <a:xfrm>
          <a:off x="0" y="1069266"/>
          <a:ext cx="7315200" cy="8522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59CCF3-927B-6045-B580-7ECDA145787D}">
      <dsp:nvSpPr>
        <dsp:cNvPr id="0" name=""/>
        <dsp:cNvSpPr/>
      </dsp:nvSpPr>
      <dsp:spPr>
        <a:xfrm>
          <a:off x="257794" y="1261013"/>
          <a:ext cx="468716" cy="46871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AB8CEC-0ADF-4B4C-9F0C-8820A4199CBA}">
      <dsp:nvSpPr>
        <dsp:cNvPr id="0" name=""/>
        <dsp:cNvSpPr/>
      </dsp:nvSpPr>
      <dsp:spPr>
        <a:xfrm>
          <a:off x="984305" y="1069266"/>
          <a:ext cx="6330894" cy="8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2" tIns="90192" rIns="90192" bIns="90192" numCol="1" spcCol="1270" anchor="ctr" anchorCtr="0">
          <a:noAutofit/>
        </a:bodyPr>
        <a:lstStyle/>
        <a:p>
          <a:pPr marL="0" lvl="0" indent="0" algn="l" defTabSz="844550">
            <a:lnSpc>
              <a:spcPct val="100000"/>
            </a:lnSpc>
            <a:spcBef>
              <a:spcPct val="0"/>
            </a:spcBef>
            <a:spcAft>
              <a:spcPct val="35000"/>
            </a:spcAft>
            <a:buNone/>
          </a:pPr>
          <a:r>
            <a:rPr lang="en-US" sz="1900" kern="1200" dirty="0"/>
            <a:t>Processing foreclosures on accounts four years past due</a:t>
          </a:r>
        </a:p>
      </dsp:txBody>
      <dsp:txXfrm>
        <a:off x="984305" y="1069266"/>
        <a:ext cx="6330894" cy="852212"/>
      </dsp:txXfrm>
    </dsp:sp>
    <dsp:sp modelId="{4916C066-12CA-440C-8D18-E9464B1D9E8E}">
      <dsp:nvSpPr>
        <dsp:cNvPr id="0" name=""/>
        <dsp:cNvSpPr/>
      </dsp:nvSpPr>
      <dsp:spPr>
        <a:xfrm>
          <a:off x="0" y="2134531"/>
          <a:ext cx="7315200" cy="8522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6EDF9-73B4-4BF8-87E0-B548C37E2391}">
      <dsp:nvSpPr>
        <dsp:cNvPr id="0" name=""/>
        <dsp:cNvSpPr/>
      </dsp:nvSpPr>
      <dsp:spPr>
        <a:xfrm>
          <a:off x="257794" y="2326279"/>
          <a:ext cx="468716" cy="4687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1F3BAD-61BC-4F50-AF00-39C429A92CD4}">
      <dsp:nvSpPr>
        <dsp:cNvPr id="0" name=""/>
        <dsp:cNvSpPr/>
      </dsp:nvSpPr>
      <dsp:spPr>
        <a:xfrm>
          <a:off x="984305" y="2134531"/>
          <a:ext cx="6330894" cy="8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2" tIns="90192" rIns="90192" bIns="90192" numCol="1" spcCol="1270" anchor="ctr" anchorCtr="0">
          <a:noAutofit/>
        </a:bodyPr>
        <a:lstStyle/>
        <a:p>
          <a:pPr marL="0" lvl="0" indent="0" algn="l" defTabSz="844550">
            <a:lnSpc>
              <a:spcPct val="100000"/>
            </a:lnSpc>
            <a:spcBef>
              <a:spcPct val="0"/>
            </a:spcBef>
            <a:spcAft>
              <a:spcPct val="35000"/>
            </a:spcAft>
            <a:buNone/>
          </a:pPr>
          <a:r>
            <a:rPr lang="en-US" sz="1900" kern="1200" dirty="0"/>
            <a:t>Providing refunds on overpaid and double paid accounts</a:t>
          </a:r>
        </a:p>
      </dsp:txBody>
      <dsp:txXfrm>
        <a:off x="984305" y="2134531"/>
        <a:ext cx="6330894" cy="852212"/>
      </dsp:txXfrm>
    </dsp:sp>
    <dsp:sp modelId="{0B0DD0D4-B466-1E4F-8E70-EC2CE2716B1C}">
      <dsp:nvSpPr>
        <dsp:cNvPr id="0" name=""/>
        <dsp:cNvSpPr/>
      </dsp:nvSpPr>
      <dsp:spPr>
        <a:xfrm>
          <a:off x="0" y="3199796"/>
          <a:ext cx="7315200" cy="8522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EBD98-B2B8-1644-9552-85944A105C78}">
      <dsp:nvSpPr>
        <dsp:cNvPr id="0" name=""/>
        <dsp:cNvSpPr/>
      </dsp:nvSpPr>
      <dsp:spPr>
        <a:xfrm>
          <a:off x="257794" y="3391544"/>
          <a:ext cx="468716" cy="4687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C446CC-CC25-C044-92D3-D5C40A6F0898}">
      <dsp:nvSpPr>
        <dsp:cNvPr id="0" name=""/>
        <dsp:cNvSpPr/>
      </dsp:nvSpPr>
      <dsp:spPr>
        <a:xfrm>
          <a:off x="984305" y="3199796"/>
          <a:ext cx="6330894" cy="8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2" tIns="90192" rIns="90192" bIns="90192" numCol="1" spcCol="1270" anchor="ctr" anchorCtr="0">
          <a:noAutofit/>
        </a:bodyPr>
        <a:lstStyle/>
        <a:p>
          <a:pPr marL="0" lvl="0" indent="0" algn="l" defTabSz="844550">
            <a:lnSpc>
              <a:spcPct val="100000"/>
            </a:lnSpc>
            <a:spcBef>
              <a:spcPct val="0"/>
            </a:spcBef>
            <a:spcAft>
              <a:spcPct val="35000"/>
            </a:spcAft>
            <a:buNone/>
          </a:pPr>
          <a:r>
            <a:rPr lang="en-US" sz="1900" kern="1200" dirty="0"/>
            <a:t>Monitoring accounts included in active bankruptcies</a:t>
          </a:r>
        </a:p>
      </dsp:txBody>
      <dsp:txXfrm>
        <a:off x="984305" y="3199796"/>
        <a:ext cx="6330894" cy="852212"/>
      </dsp:txXfrm>
    </dsp:sp>
    <dsp:sp modelId="{D260F268-383E-ED48-A0C8-C380A330A405}">
      <dsp:nvSpPr>
        <dsp:cNvPr id="0" name=""/>
        <dsp:cNvSpPr/>
      </dsp:nvSpPr>
      <dsp:spPr>
        <a:xfrm>
          <a:off x="0" y="4265061"/>
          <a:ext cx="7315200" cy="85221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09BAD2-8C88-A549-98F7-86B69B84F246}">
      <dsp:nvSpPr>
        <dsp:cNvPr id="0" name=""/>
        <dsp:cNvSpPr/>
      </dsp:nvSpPr>
      <dsp:spPr>
        <a:xfrm>
          <a:off x="257794" y="4456809"/>
          <a:ext cx="468716" cy="4687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5BC13F-DA13-A74C-9934-866415512D80}">
      <dsp:nvSpPr>
        <dsp:cNvPr id="0" name=""/>
        <dsp:cNvSpPr/>
      </dsp:nvSpPr>
      <dsp:spPr>
        <a:xfrm>
          <a:off x="984305" y="4265061"/>
          <a:ext cx="6330894" cy="85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92" tIns="90192" rIns="90192" bIns="90192" numCol="1" spcCol="1270" anchor="ctr" anchorCtr="0">
          <a:noAutofit/>
        </a:bodyPr>
        <a:lstStyle/>
        <a:p>
          <a:pPr marL="0" lvl="0" indent="0" algn="l" defTabSz="844550">
            <a:lnSpc>
              <a:spcPct val="100000"/>
            </a:lnSpc>
            <a:spcBef>
              <a:spcPct val="0"/>
            </a:spcBef>
            <a:spcAft>
              <a:spcPct val="35000"/>
            </a:spcAft>
            <a:buNone/>
          </a:pPr>
          <a:r>
            <a:rPr lang="en-US" sz="1900" kern="1200" dirty="0"/>
            <a:t>Processing BOPTA modification refunds</a:t>
          </a:r>
        </a:p>
      </dsp:txBody>
      <dsp:txXfrm>
        <a:off x="984305" y="4265061"/>
        <a:ext cx="6330894" cy="852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A0395-2B3E-45A8-800C-8CD1077F7844}">
      <dsp:nvSpPr>
        <dsp:cNvPr id="0" name=""/>
        <dsp:cNvSpPr/>
      </dsp:nvSpPr>
      <dsp:spPr>
        <a:xfrm>
          <a:off x="0" y="0"/>
          <a:ext cx="7104549" cy="154998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F8C33-3B6C-4711-9B23-4142B6508A4D}">
      <dsp:nvSpPr>
        <dsp:cNvPr id="0" name=""/>
        <dsp:cNvSpPr/>
      </dsp:nvSpPr>
      <dsp:spPr>
        <a:xfrm>
          <a:off x="468870" y="351512"/>
          <a:ext cx="853325" cy="85249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8DDF61-5E97-4D9D-84E0-59F433C0CB93}">
      <dsp:nvSpPr>
        <dsp:cNvPr id="0" name=""/>
        <dsp:cNvSpPr/>
      </dsp:nvSpPr>
      <dsp:spPr>
        <a:xfrm>
          <a:off x="1791066" y="2765"/>
          <a:ext cx="5147927" cy="155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200" tIns="164200" rIns="164200" bIns="164200"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Calibri" panose="020F0502020204030204" pitchFamily="34" charset="0"/>
              <a:cs typeface="Calibri" panose="020F0502020204030204" pitchFamily="34" charset="0"/>
            </a:rPr>
            <a:t>• </a:t>
          </a:r>
          <a:r>
            <a:rPr lang="en-US" sz="2500" kern="1200" dirty="0">
              <a:latin typeface="+mn-lt"/>
            </a:rPr>
            <a:t>Appointed Tax Collector</a:t>
          </a:r>
        </a:p>
        <a:p>
          <a:pPr marL="0" lvl="0" indent="0" algn="l" defTabSz="1111250">
            <a:lnSpc>
              <a:spcPct val="100000"/>
            </a:lnSpc>
            <a:spcBef>
              <a:spcPct val="0"/>
            </a:spcBef>
            <a:spcAft>
              <a:spcPct val="35000"/>
            </a:spcAft>
            <a:buNone/>
          </a:pPr>
          <a:r>
            <a:rPr lang="en-US" sz="2500" kern="1200" dirty="0">
              <a:latin typeface="Calibri" panose="020F0502020204030204" pitchFamily="34" charset="0"/>
              <a:cs typeface="Calibri" panose="020F0502020204030204" pitchFamily="34" charset="0"/>
            </a:rPr>
            <a:t>• </a:t>
          </a:r>
          <a:r>
            <a:rPr lang="en-US" sz="2500" kern="1200" dirty="0">
              <a:latin typeface="+mn-lt"/>
            </a:rPr>
            <a:t>Chief Deputy</a:t>
          </a:r>
        </a:p>
        <a:p>
          <a:pPr marL="0" lvl="0" indent="0" algn="l" defTabSz="1111250">
            <a:lnSpc>
              <a:spcPct val="100000"/>
            </a:lnSpc>
            <a:spcBef>
              <a:spcPct val="0"/>
            </a:spcBef>
            <a:spcAft>
              <a:spcPct val="35000"/>
            </a:spcAft>
            <a:buNone/>
          </a:pPr>
          <a:r>
            <a:rPr lang="en-US" sz="2500" kern="1200" dirty="0">
              <a:latin typeface="Calibri" panose="020F0502020204030204" pitchFamily="34" charset="0"/>
              <a:cs typeface="Calibri" panose="020F0502020204030204" pitchFamily="34" charset="0"/>
            </a:rPr>
            <a:t>• </a:t>
          </a:r>
          <a:r>
            <a:rPr lang="en-US" sz="2500" kern="1200" dirty="0">
              <a:latin typeface="+mn-lt"/>
            </a:rPr>
            <a:t>2</a:t>
          </a:r>
          <a:r>
            <a:rPr lang="en-US" sz="2500" kern="1200" dirty="0"/>
            <a:t> full time employees</a:t>
          </a:r>
        </a:p>
      </dsp:txBody>
      <dsp:txXfrm>
        <a:off x="1791066" y="2765"/>
        <a:ext cx="5147927" cy="1551500"/>
      </dsp:txXfrm>
    </dsp:sp>
    <dsp:sp modelId="{82DE7667-C199-0E46-A7AD-9451C14E70DC}">
      <dsp:nvSpPr>
        <dsp:cNvPr id="0" name=""/>
        <dsp:cNvSpPr/>
      </dsp:nvSpPr>
      <dsp:spPr>
        <a:xfrm>
          <a:off x="0" y="1889725"/>
          <a:ext cx="7104549" cy="154998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B0C141-687B-094B-A7A7-93CF34E940BA}">
      <dsp:nvSpPr>
        <dsp:cNvPr id="0" name=""/>
        <dsp:cNvSpPr/>
      </dsp:nvSpPr>
      <dsp:spPr>
        <a:xfrm>
          <a:off x="468870" y="2238472"/>
          <a:ext cx="853325" cy="85249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5F867-4C75-4B4D-9C20-5EC672E1E691}">
      <dsp:nvSpPr>
        <dsp:cNvPr id="0" name=""/>
        <dsp:cNvSpPr/>
      </dsp:nvSpPr>
      <dsp:spPr>
        <a:xfrm>
          <a:off x="1791066" y="1889725"/>
          <a:ext cx="5147927" cy="155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200" tIns="164200" rIns="164200" bIns="164200" numCol="1" spcCol="1270" anchor="ctr" anchorCtr="0">
          <a:noAutofit/>
        </a:bodyPr>
        <a:lstStyle/>
        <a:p>
          <a:pPr marL="0" lvl="0" indent="0" algn="l" defTabSz="1111250">
            <a:lnSpc>
              <a:spcPct val="100000"/>
            </a:lnSpc>
            <a:spcBef>
              <a:spcPct val="0"/>
            </a:spcBef>
            <a:spcAft>
              <a:spcPct val="35000"/>
            </a:spcAft>
            <a:buNone/>
          </a:pPr>
          <a:r>
            <a:rPr lang="en-US" sz="2500" kern="1200" dirty="0"/>
            <a:t>Seasonal employees assist in processing the high volume of payments</a:t>
          </a:r>
        </a:p>
      </dsp:txBody>
      <dsp:txXfrm>
        <a:off x="1791066" y="1889725"/>
        <a:ext cx="5147927" cy="1551500"/>
      </dsp:txXfrm>
    </dsp:sp>
    <dsp:sp modelId="{4916C066-12CA-440C-8D18-E9464B1D9E8E}">
      <dsp:nvSpPr>
        <dsp:cNvPr id="0" name=""/>
        <dsp:cNvSpPr/>
      </dsp:nvSpPr>
      <dsp:spPr>
        <a:xfrm>
          <a:off x="0" y="3776685"/>
          <a:ext cx="7104549" cy="154998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6EDF9-73B4-4BF8-87E0-B548C37E2391}">
      <dsp:nvSpPr>
        <dsp:cNvPr id="0" name=""/>
        <dsp:cNvSpPr/>
      </dsp:nvSpPr>
      <dsp:spPr>
        <a:xfrm>
          <a:off x="468870" y="4125432"/>
          <a:ext cx="853325" cy="85249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1F3BAD-61BC-4F50-AF00-39C429A92CD4}">
      <dsp:nvSpPr>
        <dsp:cNvPr id="0" name=""/>
        <dsp:cNvSpPr/>
      </dsp:nvSpPr>
      <dsp:spPr>
        <a:xfrm>
          <a:off x="1791066" y="3776685"/>
          <a:ext cx="5147927" cy="155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200" tIns="164200" rIns="164200" bIns="164200" numCol="1" spcCol="1270" anchor="ctr" anchorCtr="0">
          <a:noAutofit/>
        </a:bodyPr>
        <a:lstStyle/>
        <a:p>
          <a:pPr marL="0" lvl="0" indent="0" algn="l" defTabSz="1111250">
            <a:lnSpc>
              <a:spcPct val="100000"/>
            </a:lnSpc>
            <a:spcBef>
              <a:spcPct val="0"/>
            </a:spcBef>
            <a:spcAft>
              <a:spcPct val="35000"/>
            </a:spcAft>
            <a:buNone/>
          </a:pPr>
          <a:r>
            <a:rPr lang="en-US" sz="2500" kern="1200" dirty="0"/>
            <a:t>Seasonal helpers are former Lincoln County employees with 50+ combined years of experience</a:t>
          </a:r>
        </a:p>
      </dsp:txBody>
      <dsp:txXfrm>
        <a:off x="1791066" y="3776685"/>
        <a:ext cx="5147927" cy="1551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A0395-2B3E-45A8-800C-8CD1077F7844}">
      <dsp:nvSpPr>
        <dsp:cNvPr id="0" name=""/>
        <dsp:cNvSpPr/>
      </dsp:nvSpPr>
      <dsp:spPr>
        <a:xfrm>
          <a:off x="0" y="0"/>
          <a:ext cx="7315200" cy="14628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F8C33-3B6C-4711-9B23-4142B6508A4D}">
      <dsp:nvSpPr>
        <dsp:cNvPr id="0" name=""/>
        <dsp:cNvSpPr/>
      </dsp:nvSpPr>
      <dsp:spPr>
        <a:xfrm>
          <a:off x="442516" y="329769"/>
          <a:ext cx="804575" cy="8045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8DDF61-5E97-4D9D-84E0-59F433C0CB93}">
      <dsp:nvSpPr>
        <dsp:cNvPr id="0" name=""/>
        <dsp:cNvSpPr/>
      </dsp:nvSpPr>
      <dsp:spPr>
        <a:xfrm>
          <a:off x="1689608" y="625"/>
          <a:ext cx="5625591" cy="146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20" tIns="154820" rIns="154820" bIns="154820" numCol="1" spcCol="1270" anchor="ctr" anchorCtr="0">
          <a:noAutofit/>
        </a:bodyPr>
        <a:lstStyle/>
        <a:p>
          <a:pPr marL="0" lvl="0" indent="0" algn="l" defTabSz="1111250">
            <a:lnSpc>
              <a:spcPct val="100000"/>
            </a:lnSpc>
            <a:spcBef>
              <a:spcPct val="0"/>
            </a:spcBef>
            <a:spcAft>
              <a:spcPct val="35000"/>
            </a:spcAft>
            <a:buNone/>
          </a:pPr>
          <a:r>
            <a:rPr lang="en-US" sz="2500" kern="1200"/>
            <a:t>Public Access</a:t>
          </a:r>
          <a:endParaRPr lang="en-US" sz="2500" kern="1200" dirty="0"/>
        </a:p>
      </dsp:txBody>
      <dsp:txXfrm>
        <a:off x="1689608" y="625"/>
        <a:ext cx="5625591" cy="1462864"/>
      </dsp:txXfrm>
    </dsp:sp>
    <dsp:sp modelId="{82DE7667-C199-0E46-A7AD-9451C14E70DC}">
      <dsp:nvSpPr>
        <dsp:cNvPr id="0" name=""/>
        <dsp:cNvSpPr/>
      </dsp:nvSpPr>
      <dsp:spPr>
        <a:xfrm>
          <a:off x="0" y="1829205"/>
          <a:ext cx="7315200" cy="14628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B0C141-687B-094B-A7A7-93CF34E940BA}">
      <dsp:nvSpPr>
        <dsp:cNvPr id="0" name=""/>
        <dsp:cNvSpPr/>
      </dsp:nvSpPr>
      <dsp:spPr>
        <a:xfrm>
          <a:off x="442516" y="2158349"/>
          <a:ext cx="804575" cy="8045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5F867-4C75-4B4D-9C20-5EC672E1E691}">
      <dsp:nvSpPr>
        <dsp:cNvPr id="0" name=""/>
        <dsp:cNvSpPr/>
      </dsp:nvSpPr>
      <dsp:spPr>
        <a:xfrm>
          <a:off x="1689608" y="1829205"/>
          <a:ext cx="5625591" cy="146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20" tIns="154820" rIns="154820" bIns="154820" numCol="1" spcCol="1270" anchor="ctr" anchorCtr="0">
          <a:noAutofit/>
        </a:bodyPr>
        <a:lstStyle/>
        <a:p>
          <a:pPr marL="0" lvl="0" indent="0" algn="l" defTabSz="1111250">
            <a:lnSpc>
              <a:spcPct val="100000"/>
            </a:lnSpc>
            <a:spcBef>
              <a:spcPct val="0"/>
            </a:spcBef>
            <a:spcAft>
              <a:spcPct val="35000"/>
            </a:spcAft>
            <a:buNone/>
          </a:pPr>
          <a:r>
            <a:rPr lang="en-US" sz="2500" kern="1200"/>
            <a:t>24/7 access to real-time information</a:t>
          </a:r>
          <a:endParaRPr lang="en-US" sz="2500" kern="1200" dirty="0"/>
        </a:p>
      </dsp:txBody>
      <dsp:txXfrm>
        <a:off x="1689608" y="1829205"/>
        <a:ext cx="5625591" cy="1462864"/>
      </dsp:txXfrm>
    </dsp:sp>
    <dsp:sp modelId="{4916C066-12CA-440C-8D18-E9464B1D9E8E}">
      <dsp:nvSpPr>
        <dsp:cNvPr id="0" name=""/>
        <dsp:cNvSpPr/>
      </dsp:nvSpPr>
      <dsp:spPr>
        <a:xfrm>
          <a:off x="0" y="3657785"/>
          <a:ext cx="7315200" cy="146286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6EDF9-73B4-4BF8-87E0-B548C37E2391}">
      <dsp:nvSpPr>
        <dsp:cNvPr id="0" name=""/>
        <dsp:cNvSpPr/>
      </dsp:nvSpPr>
      <dsp:spPr>
        <a:xfrm>
          <a:off x="442516" y="3986930"/>
          <a:ext cx="804575" cy="80457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1F3BAD-61BC-4F50-AF00-39C429A92CD4}">
      <dsp:nvSpPr>
        <dsp:cNvPr id="0" name=""/>
        <dsp:cNvSpPr/>
      </dsp:nvSpPr>
      <dsp:spPr>
        <a:xfrm>
          <a:off x="1689608" y="3657785"/>
          <a:ext cx="5625591" cy="1462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20" tIns="154820" rIns="154820" bIns="154820" numCol="1" spcCol="1270" anchor="ctr" anchorCtr="0">
          <a:noAutofit/>
        </a:bodyPr>
        <a:lstStyle/>
        <a:p>
          <a:pPr marL="0" lvl="0" indent="0" algn="l" defTabSz="1111250">
            <a:lnSpc>
              <a:spcPct val="100000"/>
            </a:lnSpc>
            <a:spcBef>
              <a:spcPct val="0"/>
            </a:spcBef>
            <a:spcAft>
              <a:spcPct val="35000"/>
            </a:spcAft>
            <a:buNone/>
          </a:pPr>
          <a:r>
            <a:rPr lang="en-US" sz="2500" kern="1200"/>
            <a:t>Available from any computer or mobile device with internet access</a:t>
          </a:r>
          <a:endParaRPr lang="en-US" sz="2500" kern="1200" dirty="0"/>
        </a:p>
      </dsp:txBody>
      <dsp:txXfrm>
        <a:off x="1689608" y="3657785"/>
        <a:ext cx="5625591" cy="14628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A6E86-E323-F84C-9131-39ECA2B107B1}"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18726-DDE5-854A-8645-1F2875F52065}" type="slidenum">
              <a:rPr lang="en-US" smtClean="0"/>
              <a:t>‹#›</a:t>
            </a:fld>
            <a:endParaRPr lang="en-US"/>
          </a:p>
        </p:txBody>
      </p:sp>
    </p:spTree>
    <p:extLst>
      <p:ext uri="{BB962C8B-B14F-4D97-AF65-F5344CB8AC3E}">
        <p14:creationId xmlns:p14="http://schemas.microsoft.com/office/powerpoint/2010/main" val="1110860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D18726-DDE5-854A-8645-1F2875F52065}" type="slidenum">
              <a:rPr lang="en-US" smtClean="0"/>
              <a:t>1</a:t>
            </a:fld>
            <a:endParaRPr lang="en-US"/>
          </a:p>
        </p:txBody>
      </p:sp>
    </p:spTree>
    <p:extLst>
      <p:ext uri="{BB962C8B-B14F-4D97-AF65-F5344CB8AC3E}">
        <p14:creationId xmlns:p14="http://schemas.microsoft.com/office/powerpoint/2010/main" val="731399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new software came new options such as public access.  The public can now access their tax accounts 24/7 and see real time information. </a:t>
            </a:r>
          </a:p>
          <a:p>
            <a:endParaRPr lang="en-US" dirty="0"/>
          </a:p>
          <a:p>
            <a:r>
              <a:rPr lang="en-US" dirty="0"/>
              <a:t>Whether it’s researching property details, obtaining a tax statement, or seeing the payment history on an account, it can all now be done from any computer or mobile device with internet access.</a:t>
            </a:r>
          </a:p>
          <a:p>
            <a:endParaRPr lang="en-US" dirty="0"/>
          </a:p>
          <a:p>
            <a:r>
              <a:rPr lang="en-US" dirty="0"/>
              <a:t>With our tax payers not just living in Lincoln County, but many residing internationally - this has been an extremely convenient upgrade for everyone.</a:t>
            </a:r>
          </a:p>
        </p:txBody>
      </p:sp>
      <p:sp>
        <p:nvSpPr>
          <p:cNvPr id="4" name="Slide Number Placeholder 3"/>
          <p:cNvSpPr>
            <a:spLocks noGrp="1"/>
          </p:cNvSpPr>
          <p:nvPr>
            <p:ph type="sldNum" sz="quarter" idx="5"/>
          </p:nvPr>
        </p:nvSpPr>
        <p:spPr/>
        <p:txBody>
          <a:bodyPr/>
          <a:lstStyle/>
          <a:p>
            <a:fld id="{C2D18726-DDE5-854A-8645-1F2875F52065}" type="slidenum">
              <a:rPr lang="en-US" smtClean="0"/>
              <a:t>10</a:t>
            </a:fld>
            <a:endParaRPr lang="en-US"/>
          </a:p>
        </p:txBody>
      </p:sp>
    </p:spTree>
    <p:extLst>
      <p:ext uri="{BB962C8B-B14F-4D97-AF65-F5344CB8AC3E}">
        <p14:creationId xmlns:p14="http://schemas.microsoft.com/office/powerpoint/2010/main" val="4064671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advancement made by the Property Tax Department in recent years is the expansion of payment options.  We now offer online payment via debit and credit card, or electronic check.  The online payment portal can be accessed through a button on the new County homepage and for anyone not wanting to access the service for themselves, Tax Department staff will process debit and credit card payments via phone for our taxpayers.</a:t>
            </a:r>
          </a:p>
        </p:txBody>
      </p:sp>
      <p:sp>
        <p:nvSpPr>
          <p:cNvPr id="4" name="Slide Number Placeholder 3"/>
          <p:cNvSpPr>
            <a:spLocks noGrp="1"/>
          </p:cNvSpPr>
          <p:nvPr>
            <p:ph type="sldNum" sz="quarter" idx="5"/>
          </p:nvPr>
        </p:nvSpPr>
        <p:spPr/>
        <p:txBody>
          <a:bodyPr/>
          <a:lstStyle/>
          <a:p>
            <a:fld id="{C2D18726-DDE5-854A-8645-1F2875F52065}" type="slidenum">
              <a:rPr lang="en-US" smtClean="0"/>
              <a:t>11</a:t>
            </a:fld>
            <a:endParaRPr lang="en-US"/>
          </a:p>
        </p:txBody>
      </p:sp>
    </p:spTree>
    <p:extLst>
      <p:ext uri="{BB962C8B-B14F-4D97-AF65-F5344CB8AC3E}">
        <p14:creationId xmlns:p14="http://schemas.microsoft.com/office/powerpoint/2010/main" val="3815537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taxpayers choose electronic forms of payment to avoid both the delay of snail mail and the inconvenience of making a trip to the courthouse.  In the last four years, we have seen more than a 200% increase in electronic payment methods being used.  Nearly 10% of our collections now come in via an electronic payment type.</a:t>
            </a:r>
          </a:p>
        </p:txBody>
      </p:sp>
      <p:sp>
        <p:nvSpPr>
          <p:cNvPr id="4" name="Slide Number Placeholder 3"/>
          <p:cNvSpPr>
            <a:spLocks noGrp="1"/>
          </p:cNvSpPr>
          <p:nvPr>
            <p:ph type="sldNum" sz="quarter" idx="5"/>
          </p:nvPr>
        </p:nvSpPr>
        <p:spPr/>
        <p:txBody>
          <a:bodyPr/>
          <a:lstStyle/>
          <a:p>
            <a:fld id="{C2D18726-DDE5-854A-8645-1F2875F52065}" type="slidenum">
              <a:rPr lang="en-US" smtClean="0"/>
              <a:t>12</a:t>
            </a:fld>
            <a:endParaRPr lang="en-US"/>
          </a:p>
        </p:txBody>
      </p:sp>
    </p:spTree>
    <p:extLst>
      <p:ext uri="{BB962C8B-B14F-4D97-AF65-F5344CB8AC3E}">
        <p14:creationId xmlns:p14="http://schemas.microsoft.com/office/powerpoint/2010/main" val="193388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that prefer not to use electronic payment types, we do still accept payment in-person for both cash and checks.  In fact, the bulk of the payments we receive are still cash or check.</a:t>
            </a:r>
          </a:p>
          <a:p>
            <a:endParaRPr lang="en-US" dirty="0"/>
          </a:p>
          <a:p>
            <a:r>
              <a:rPr lang="en-US" dirty="0"/>
              <a:t>We also have two secure drop boxes – one in the parking lot next to the elections drop box, and one just outside our office where payments can be placed for collection.</a:t>
            </a:r>
          </a:p>
          <a:p>
            <a:endParaRPr lang="en-US" dirty="0"/>
          </a:p>
          <a:p>
            <a:r>
              <a:rPr lang="en-US" dirty="0"/>
              <a:t>Of course, snail mail is still an option that is widely utilized.</a:t>
            </a:r>
          </a:p>
        </p:txBody>
      </p:sp>
      <p:sp>
        <p:nvSpPr>
          <p:cNvPr id="4" name="Slide Number Placeholder 3"/>
          <p:cNvSpPr>
            <a:spLocks noGrp="1"/>
          </p:cNvSpPr>
          <p:nvPr>
            <p:ph type="sldNum" sz="quarter" idx="5"/>
          </p:nvPr>
        </p:nvSpPr>
        <p:spPr/>
        <p:txBody>
          <a:bodyPr/>
          <a:lstStyle/>
          <a:p>
            <a:fld id="{C2D18726-DDE5-854A-8645-1F2875F52065}" type="slidenum">
              <a:rPr lang="en-US" smtClean="0"/>
              <a:t>13</a:t>
            </a:fld>
            <a:endParaRPr lang="en-US"/>
          </a:p>
        </p:txBody>
      </p:sp>
    </p:spTree>
    <p:extLst>
      <p:ext uri="{BB962C8B-B14F-4D97-AF65-F5344CB8AC3E}">
        <p14:creationId xmlns:p14="http://schemas.microsoft.com/office/powerpoint/2010/main" val="3943632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Tax Department plays a vital role in ensuring the cities, schools, hospitals, fire departments and many other services in Lincoln County receive their funding.</a:t>
            </a:r>
          </a:p>
          <a:p>
            <a:endParaRPr lang="en-US" dirty="0"/>
          </a:p>
          <a:p>
            <a:r>
              <a:rPr lang="en-US" dirty="0"/>
              <a:t>Our goal is to provide the public with excellent, friendly, and respectful services.  We pride ourselves on meeting this goal each and every day.</a:t>
            </a:r>
          </a:p>
        </p:txBody>
      </p:sp>
      <p:sp>
        <p:nvSpPr>
          <p:cNvPr id="4" name="Slide Number Placeholder 3"/>
          <p:cNvSpPr>
            <a:spLocks noGrp="1"/>
          </p:cNvSpPr>
          <p:nvPr>
            <p:ph type="sldNum" sz="quarter" idx="5"/>
          </p:nvPr>
        </p:nvSpPr>
        <p:spPr/>
        <p:txBody>
          <a:bodyPr/>
          <a:lstStyle/>
          <a:p>
            <a:fld id="{C2D18726-DDE5-854A-8645-1F2875F52065}" type="slidenum">
              <a:rPr lang="en-US" smtClean="0"/>
              <a:t>14</a:t>
            </a:fld>
            <a:endParaRPr lang="en-US"/>
          </a:p>
        </p:txBody>
      </p:sp>
    </p:spTree>
    <p:extLst>
      <p:ext uri="{BB962C8B-B14F-4D97-AF65-F5344CB8AC3E}">
        <p14:creationId xmlns:p14="http://schemas.microsoft.com/office/powerpoint/2010/main" val="3584623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D18726-DDE5-854A-8645-1F2875F52065}" type="slidenum">
              <a:rPr lang="en-US" smtClean="0"/>
              <a:t>15</a:t>
            </a:fld>
            <a:endParaRPr lang="en-US"/>
          </a:p>
        </p:txBody>
      </p:sp>
    </p:spTree>
    <p:extLst>
      <p:ext uri="{BB962C8B-B14F-4D97-AF65-F5344CB8AC3E}">
        <p14:creationId xmlns:p14="http://schemas.microsoft.com/office/powerpoint/2010/main" val="2972205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D18726-DDE5-854A-8645-1F2875F52065}" type="slidenum">
              <a:rPr lang="en-US" smtClean="0"/>
              <a:t>16</a:t>
            </a:fld>
            <a:endParaRPr lang="en-US"/>
          </a:p>
        </p:txBody>
      </p:sp>
    </p:spTree>
    <p:extLst>
      <p:ext uri="{BB962C8B-B14F-4D97-AF65-F5344CB8AC3E}">
        <p14:creationId xmlns:p14="http://schemas.microsoft.com/office/powerpoint/2010/main" val="303453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Property Tax Department is responsible for the billing and collecting of all property taxes for Lincoln County.</a:t>
            </a:r>
          </a:p>
          <a:p>
            <a:endParaRPr lang="en-US" dirty="0"/>
          </a:p>
          <a:p>
            <a:r>
              <a:rPr lang="en-US" dirty="0"/>
              <a:t>Every year in October, we send out approximately 47,000 tax statements to bill for the new tax year.</a:t>
            </a:r>
          </a:p>
          <a:p>
            <a:endParaRPr lang="en-US" dirty="0"/>
          </a:p>
          <a:p>
            <a:r>
              <a:rPr lang="en-US" dirty="0"/>
              <a:t>Because statute provides that taxes paid in full by the due date of November 15th will receive a 3% discount, the bulk of the taxes will be paid by the due date.</a:t>
            </a:r>
          </a:p>
          <a:p>
            <a:endParaRPr lang="en-US" dirty="0"/>
          </a:p>
          <a:p>
            <a:r>
              <a:rPr lang="en-US" dirty="0"/>
              <a:t>For the current tax year, approximately 89% was collected by November 15th.</a:t>
            </a:r>
          </a:p>
        </p:txBody>
      </p:sp>
      <p:sp>
        <p:nvSpPr>
          <p:cNvPr id="4" name="Slide Number Placeholder 3"/>
          <p:cNvSpPr>
            <a:spLocks noGrp="1"/>
          </p:cNvSpPr>
          <p:nvPr>
            <p:ph type="sldNum" sz="quarter" idx="5"/>
          </p:nvPr>
        </p:nvSpPr>
        <p:spPr/>
        <p:txBody>
          <a:bodyPr/>
          <a:lstStyle/>
          <a:p>
            <a:fld id="{C2D18726-DDE5-854A-8645-1F2875F52065}" type="slidenum">
              <a:rPr lang="en-US" smtClean="0"/>
              <a:t>2</a:t>
            </a:fld>
            <a:endParaRPr lang="en-US"/>
          </a:p>
        </p:txBody>
      </p:sp>
    </p:spTree>
    <p:extLst>
      <p:ext uri="{BB962C8B-B14F-4D97-AF65-F5344CB8AC3E}">
        <p14:creationId xmlns:p14="http://schemas.microsoft.com/office/powerpoint/2010/main" val="52285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sending the annual tax statements, the Tax Department also generates and mails trimester statements and delinquency notices.  </a:t>
            </a:r>
          </a:p>
          <a:p>
            <a:endParaRPr lang="en-US" dirty="0"/>
          </a:p>
          <a:p>
            <a:r>
              <a:rPr lang="en-US" dirty="0"/>
              <a:t>We process foreclosures on properties that are four years behind in taxes, provide refunds to taxpayers on accounts that are overpaid or double paid, monitor accounts with active bankruptcies, and process BOPTA refunds (BOPTA being the Board of Property Tax Appeals).</a:t>
            </a:r>
          </a:p>
        </p:txBody>
      </p:sp>
      <p:sp>
        <p:nvSpPr>
          <p:cNvPr id="4" name="Slide Number Placeholder 3"/>
          <p:cNvSpPr>
            <a:spLocks noGrp="1"/>
          </p:cNvSpPr>
          <p:nvPr>
            <p:ph type="sldNum" sz="quarter" idx="5"/>
          </p:nvPr>
        </p:nvSpPr>
        <p:spPr/>
        <p:txBody>
          <a:bodyPr/>
          <a:lstStyle/>
          <a:p>
            <a:fld id="{C2D18726-DDE5-854A-8645-1F2875F52065}" type="slidenum">
              <a:rPr lang="en-US" smtClean="0"/>
              <a:t>3</a:t>
            </a:fld>
            <a:endParaRPr lang="en-US"/>
          </a:p>
        </p:txBody>
      </p:sp>
    </p:spTree>
    <p:extLst>
      <p:ext uri="{BB962C8B-B14F-4D97-AF65-F5344CB8AC3E}">
        <p14:creationId xmlns:p14="http://schemas.microsoft.com/office/powerpoint/2010/main" val="355892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permanent Tax Department staff consists of the appointed Tax Collector - who is also the elected Treasurer, the chief deputy, and 2 full-time employees.</a:t>
            </a:r>
          </a:p>
          <a:p>
            <a:endParaRPr lang="en-US" dirty="0"/>
          </a:p>
          <a:p>
            <a:r>
              <a:rPr lang="en-US" dirty="0"/>
              <a:t>During the busy tax season in October/November, we bring in two seasonal employees to assist in processing the high volume of payments</a:t>
            </a:r>
          </a:p>
          <a:p>
            <a:endParaRPr lang="en-US" dirty="0"/>
          </a:p>
          <a:p>
            <a:r>
              <a:rPr lang="en-US" dirty="0"/>
              <a:t>Our seasonal helpers are both retired employees of Lincoln County.  One that worked for HHS for 20 years, and one that worked for the Tax Department for over 30 years.</a:t>
            </a:r>
          </a:p>
          <a:p>
            <a:endParaRPr lang="en-US" dirty="0"/>
          </a:p>
          <a:p>
            <a:r>
              <a:rPr lang="en-US" dirty="0"/>
              <a:t>We are incredibly fortunate to have personnel with such experience available to us.</a:t>
            </a:r>
          </a:p>
        </p:txBody>
      </p:sp>
      <p:sp>
        <p:nvSpPr>
          <p:cNvPr id="4" name="Slide Number Placeholder 3"/>
          <p:cNvSpPr>
            <a:spLocks noGrp="1"/>
          </p:cNvSpPr>
          <p:nvPr>
            <p:ph type="sldNum" sz="quarter" idx="5"/>
          </p:nvPr>
        </p:nvSpPr>
        <p:spPr/>
        <p:txBody>
          <a:bodyPr/>
          <a:lstStyle/>
          <a:p>
            <a:fld id="{C2D18726-DDE5-854A-8645-1F2875F52065}" type="slidenum">
              <a:rPr lang="en-US" smtClean="0"/>
              <a:t>4</a:t>
            </a:fld>
            <a:endParaRPr lang="en-US"/>
          </a:p>
        </p:txBody>
      </p:sp>
    </p:spTree>
    <p:extLst>
      <p:ext uri="{BB962C8B-B14F-4D97-AF65-F5344CB8AC3E}">
        <p14:creationId xmlns:p14="http://schemas.microsoft.com/office/powerpoint/2010/main" val="4279307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Personnel Services make up the bulk of the Tax Department’s expenses, Materials costs contain big ticket items such as contractual services and postage.  Postage costs alone for the 2023/24 budget are forecasted at $35,000.</a:t>
            </a:r>
          </a:p>
        </p:txBody>
      </p:sp>
      <p:sp>
        <p:nvSpPr>
          <p:cNvPr id="4" name="Slide Number Placeholder 3"/>
          <p:cNvSpPr>
            <a:spLocks noGrp="1"/>
          </p:cNvSpPr>
          <p:nvPr>
            <p:ph type="sldNum" sz="quarter" idx="5"/>
          </p:nvPr>
        </p:nvSpPr>
        <p:spPr/>
        <p:txBody>
          <a:bodyPr/>
          <a:lstStyle/>
          <a:p>
            <a:fld id="{C2D18726-DDE5-854A-8645-1F2875F52065}" type="slidenum">
              <a:rPr lang="en-US" smtClean="0"/>
              <a:t>5</a:t>
            </a:fld>
            <a:endParaRPr lang="en-US"/>
          </a:p>
        </p:txBody>
      </p:sp>
    </p:spTree>
    <p:extLst>
      <p:ext uri="{BB962C8B-B14F-4D97-AF65-F5344CB8AC3E}">
        <p14:creationId xmlns:p14="http://schemas.microsoft.com/office/powerpoint/2010/main" val="181128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sources come primarily from property tax collections with a very tiny portion received from service charges.</a:t>
            </a:r>
          </a:p>
        </p:txBody>
      </p:sp>
      <p:sp>
        <p:nvSpPr>
          <p:cNvPr id="4" name="Slide Number Placeholder 3"/>
          <p:cNvSpPr>
            <a:spLocks noGrp="1"/>
          </p:cNvSpPr>
          <p:nvPr>
            <p:ph type="sldNum" sz="quarter" idx="5"/>
          </p:nvPr>
        </p:nvSpPr>
        <p:spPr/>
        <p:txBody>
          <a:bodyPr/>
          <a:lstStyle/>
          <a:p>
            <a:fld id="{C2D18726-DDE5-854A-8645-1F2875F52065}" type="slidenum">
              <a:rPr lang="en-US" smtClean="0"/>
              <a:t>6</a:t>
            </a:fld>
            <a:endParaRPr lang="en-US"/>
          </a:p>
        </p:txBody>
      </p:sp>
    </p:spTree>
    <p:extLst>
      <p:ext uri="{BB962C8B-B14F-4D97-AF65-F5344CB8AC3E}">
        <p14:creationId xmlns:p14="http://schemas.microsoft.com/office/powerpoint/2010/main" val="171088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Property Tax Department performs many services, our main function is to bill and collect property taxes.</a:t>
            </a:r>
          </a:p>
          <a:p>
            <a:endParaRPr lang="en-US" dirty="0"/>
          </a:p>
          <a:p>
            <a:r>
              <a:rPr lang="en-US" dirty="0"/>
              <a:t>As of April 30, 2023 our collection percentage for the current tax year of 2022/23 stands at 95.63%.  Historically, by June 30</a:t>
            </a:r>
            <a:r>
              <a:rPr lang="en-US" baseline="30000" dirty="0"/>
              <a:t>th</a:t>
            </a:r>
            <a:r>
              <a:rPr lang="en-US" dirty="0"/>
              <a:t> of each year, collections average 97.25%.  We expect to surpass that this year.</a:t>
            </a:r>
          </a:p>
          <a:p>
            <a:endParaRPr lang="en-US" dirty="0"/>
          </a:p>
          <a:p>
            <a:r>
              <a:rPr lang="en-US" dirty="0"/>
              <a:t>The revenue we collect is turned over monthly to the Treasurer’s Office to be distributed to the General Fund and local taxing districts.</a:t>
            </a:r>
          </a:p>
        </p:txBody>
      </p:sp>
      <p:sp>
        <p:nvSpPr>
          <p:cNvPr id="4" name="Slide Number Placeholder 3"/>
          <p:cNvSpPr>
            <a:spLocks noGrp="1"/>
          </p:cNvSpPr>
          <p:nvPr>
            <p:ph type="sldNum" sz="quarter" idx="5"/>
          </p:nvPr>
        </p:nvSpPr>
        <p:spPr/>
        <p:txBody>
          <a:bodyPr/>
          <a:lstStyle/>
          <a:p>
            <a:fld id="{C2D18726-DDE5-854A-8645-1F2875F52065}" type="slidenum">
              <a:rPr lang="en-US" smtClean="0"/>
              <a:t>7</a:t>
            </a:fld>
            <a:endParaRPr lang="en-US"/>
          </a:p>
        </p:txBody>
      </p:sp>
    </p:spTree>
    <p:extLst>
      <p:ext uri="{BB962C8B-B14F-4D97-AF65-F5344CB8AC3E}">
        <p14:creationId xmlns:p14="http://schemas.microsoft.com/office/powerpoint/2010/main" val="2436945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the fun stuff.  Let’s talk about some of our recent achievements.</a:t>
            </a:r>
          </a:p>
        </p:txBody>
      </p:sp>
      <p:sp>
        <p:nvSpPr>
          <p:cNvPr id="4" name="Slide Number Placeholder 3"/>
          <p:cNvSpPr>
            <a:spLocks noGrp="1"/>
          </p:cNvSpPr>
          <p:nvPr>
            <p:ph type="sldNum" sz="quarter" idx="5"/>
          </p:nvPr>
        </p:nvSpPr>
        <p:spPr/>
        <p:txBody>
          <a:bodyPr/>
          <a:lstStyle/>
          <a:p>
            <a:fld id="{C2D18726-DDE5-854A-8645-1F2875F52065}" type="slidenum">
              <a:rPr lang="en-US" smtClean="0"/>
              <a:t>8</a:t>
            </a:fld>
            <a:endParaRPr lang="en-US"/>
          </a:p>
        </p:txBody>
      </p:sp>
    </p:spTree>
    <p:extLst>
      <p:ext uri="{BB962C8B-B14F-4D97-AF65-F5344CB8AC3E}">
        <p14:creationId xmlns:p14="http://schemas.microsoft.com/office/powerpoint/2010/main" val="2881164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exciting upgrade the Tax Department has made recently is the unveiling of our new taxing software in June of 2022.  </a:t>
            </a:r>
          </a:p>
          <a:p>
            <a:endParaRPr lang="en-US" dirty="0"/>
          </a:p>
          <a:p>
            <a:r>
              <a:rPr lang="en-US" dirty="0"/>
              <a:t>This was a multi-year implementation project that we worked on in conjunction with the Assessor’s Office.  Switching from an AS400 DOS based program – affectionately termed ‘green screen’ by many of us longtime users, to a now web-based program proved challenging.</a:t>
            </a:r>
          </a:p>
          <a:p>
            <a:endParaRPr lang="en-US" dirty="0"/>
          </a:p>
          <a:p>
            <a:r>
              <a:rPr lang="en-US" dirty="0"/>
              <a:t>However, as we are now coming up on the one-year anniversary of our Go Live date, I think we would all confirm that all the hard work and effort was worth it.</a:t>
            </a:r>
          </a:p>
          <a:p>
            <a:endParaRPr lang="en-US" dirty="0"/>
          </a:p>
        </p:txBody>
      </p:sp>
      <p:sp>
        <p:nvSpPr>
          <p:cNvPr id="4" name="Slide Number Placeholder 3"/>
          <p:cNvSpPr>
            <a:spLocks noGrp="1"/>
          </p:cNvSpPr>
          <p:nvPr>
            <p:ph type="sldNum" sz="quarter" idx="5"/>
          </p:nvPr>
        </p:nvSpPr>
        <p:spPr/>
        <p:txBody>
          <a:bodyPr/>
          <a:lstStyle/>
          <a:p>
            <a:fld id="{C2D18726-DDE5-854A-8645-1F2875F52065}" type="slidenum">
              <a:rPr lang="en-US" smtClean="0"/>
              <a:t>9</a:t>
            </a:fld>
            <a:endParaRPr lang="en-US"/>
          </a:p>
        </p:txBody>
      </p:sp>
    </p:spTree>
    <p:extLst>
      <p:ext uri="{BB962C8B-B14F-4D97-AF65-F5344CB8AC3E}">
        <p14:creationId xmlns:p14="http://schemas.microsoft.com/office/powerpoint/2010/main" val="2875429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5/17/2023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3.jp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90E3-0718-032E-F582-2B964BC4F458}"/>
              </a:ext>
            </a:extLst>
          </p:cNvPr>
          <p:cNvSpPr>
            <a:spLocks noGrp="1"/>
          </p:cNvSpPr>
          <p:nvPr>
            <p:ph type="ctrTitle"/>
          </p:nvPr>
        </p:nvSpPr>
        <p:spPr/>
        <p:txBody>
          <a:bodyPr/>
          <a:lstStyle/>
          <a:p>
            <a:pPr algn="ctr"/>
            <a:r>
              <a:rPr lang="en-US" dirty="0"/>
              <a:t>Lincoln County Property Tax</a:t>
            </a:r>
            <a:br>
              <a:rPr lang="en-US" dirty="0"/>
            </a:br>
            <a:endParaRPr lang="en-US" dirty="0"/>
          </a:p>
        </p:txBody>
      </p:sp>
      <p:sp>
        <p:nvSpPr>
          <p:cNvPr id="3" name="Subtitle 2">
            <a:extLst>
              <a:ext uri="{FF2B5EF4-FFF2-40B4-BE49-F238E27FC236}">
                <a16:creationId xmlns:a16="http://schemas.microsoft.com/office/drawing/2014/main" id="{42517D00-D7F2-D205-37B8-646C34F2C596}"/>
              </a:ext>
            </a:extLst>
          </p:cNvPr>
          <p:cNvSpPr>
            <a:spLocks noGrp="1"/>
          </p:cNvSpPr>
          <p:nvPr>
            <p:ph type="subTitle" idx="1"/>
          </p:nvPr>
        </p:nvSpPr>
        <p:spPr>
          <a:xfrm>
            <a:off x="1100015" y="4288221"/>
            <a:ext cx="7315200" cy="1296425"/>
          </a:xfrm>
        </p:spPr>
        <p:txBody>
          <a:bodyPr>
            <a:normAutofit/>
          </a:bodyPr>
          <a:lstStyle/>
          <a:p>
            <a:r>
              <a:rPr lang="en-US" dirty="0"/>
              <a:t>Presented by</a:t>
            </a:r>
          </a:p>
          <a:p>
            <a:r>
              <a:rPr lang="en-US" dirty="0"/>
              <a:t>Amy Bendel, Chief Deputy Tax Treasurer</a:t>
            </a:r>
          </a:p>
        </p:txBody>
      </p:sp>
    </p:spTree>
    <p:extLst>
      <p:ext uri="{BB962C8B-B14F-4D97-AF65-F5344CB8AC3E}">
        <p14:creationId xmlns:p14="http://schemas.microsoft.com/office/powerpoint/2010/main" val="25360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AF96BE-2C70-EE1D-5796-8529F8FC5466}"/>
              </a:ext>
            </a:extLst>
          </p:cNvPr>
          <p:cNvSpPr>
            <a:spLocks noGrp="1"/>
          </p:cNvSpPr>
          <p:nvPr>
            <p:ph type="title"/>
          </p:nvPr>
        </p:nvSpPr>
        <p:spPr/>
        <p:txBody>
          <a:bodyPr vert="horz" lIns="91440" tIns="45720" rIns="91440" bIns="45720" rtlCol="0" anchor="ctr">
            <a:normAutofit/>
          </a:bodyPr>
          <a:lstStyle/>
          <a:p>
            <a:pPr algn="ctr"/>
            <a:r>
              <a:rPr lang="en-US" sz="3300" dirty="0">
                <a:solidFill>
                  <a:schemeClr val="bg1"/>
                </a:solidFill>
              </a:rPr>
              <a:t>Software Upgrade</a:t>
            </a:r>
          </a:p>
        </p:txBody>
      </p:sp>
      <p:graphicFrame>
        <p:nvGraphicFramePr>
          <p:cNvPr id="18" name="Content Placeholder 4">
            <a:extLst>
              <a:ext uri="{FF2B5EF4-FFF2-40B4-BE49-F238E27FC236}">
                <a16:creationId xmlns:a16="http://schemas.microsoft.com/office/drawing/2014/main" id="{471FC886-2205-CF29-32B4-8759F88795FE}"/>
              </a:ext>
            </a:extLst>
          </p:cNvPr>
          <p:cNvGraphicFramePr>
            <a:graphicFrameLocks noGrp="1"/>
          </p:cNvGraphicFramePr>
          <p:nvPr>
            <p:ph idx="1"/>
            <p:extLst>
              <p:ext uri="{D42A27DB-BD31-4B8C-83A1-F6EECF244321}">
                <p14:modId xmlns:p14="http://schemas.microsoft.com/office/powerpoint/2010/main" val="1910057863"/>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911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2953A-78C8-413B-A253-791E8188C394}"/>
              </a:ext>
            </a:extLst>
          </p:cNvPr>
          <p:cNvSpPr>
            <a:spLocks noGrp="1"/>
          </p:cNvSpPr>
          <p:nvPr>
            <p:ph type="title"/>
          </p:nvPr>
        </p:nvSpPr>
        <p:spPr/>
        <p:txBody>
          <a:bodyPr/>
          <a:lstStyle/>
          <a:p>
            <a:pPr algn="ctr"/>
            <a:r>
              <a:rPr lang="en-US" dirty="0"/>
              <a:t>Payment Options</a:t>
            </a:r>
          </a:p>
        </p:txBody>
      </p:sp>
      <p:pic>
        <p:nvPicPr>
          <p:cNvPr id="6" name="Content Placeholder 5" descr="Graphical user interface, website&#10;&#10;Description automatically generated">
            <a:extLst>
              <a:ext uri="{FF2B5EF4-FFF2-40B4-BE49-F238E27FC236}">
                <a16:creationId xmlns:a16="http://schemas.microsoft.com/office/drawing/2014/main" id="{7EFAAE40-5DFC-436E-924F-C7EF8EDC0EAF}"/>
              </a:ext>
            </a:extLst>
          </p:cNvPr>
          <p:cNvPicPr>
            <a:picLocks noGrp="1" noChangeAspect="1"/>
          </p:cNvPicPr>
          <p:nvPr>
            <p:ph sz="half" idx="1"/>
          </p:nvPr>
        </p:nvPicPr>
        <p:blipFill>
          <a:blip r:embed="rId3"/>
          <a:stretch>
            <a:fillRect/>
          </a:stretch>
        </p:blipFill>
        <p:spPr>
          <a:xfrm>
            <a:off x="3702049" y="762000"/>
            <a:ext cx="8109419" cy="4229100"/>
          </a:xfrm>
        </p:spPr>
      </p:pic>
      <p:pic>
        <p:nvPicPr>
          <p:cNvPr id="8" name="Graphic 7" descr="Arrow: Clockwise curve outline">
            <a:extLst>
              <a:ext uri="{FF2B5EF4-FFF2-40B4-BE49-F238E27FC236}">
                <a16:creationId xmlns:a16="http://schemas.microsoft.com/office/drawing/2014/main" id="{CB6D066B-05A6-4AA9-BBFC-A74C59BF66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0701" y="4991100"/>
            <a:ext cx="914400" cy="914400"/>
          </a:xfrm>
          <a:prstGeom prst="rect">
            <a:avLst/>
          </a:prstGeom>
        </p:spPr>
      </p:pic>
    </p:spTree>
    <p:extLst>
      <p:ext uri="{BB962C8B-B14F-4D97-AF65-F5344CB8AC3E}">
        <p14:creationId xmlns:p14="http://schemas.microsoft.com/office/powerpoint/2010/main" val="201058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3630-6859-4921-A0B8-7E1252319F83}"/>
              </a:ext>
            </a:extLst>
          </p:cNvPr>
          <p:cNvSpPr>
            <a:spLocks noGrp="1"/>
          </p:cNvSpPr>
          <p:nvPr>
            <p:ph type="title"/>
          </p:nvPr>
        </p:nvSpPr>
        <p:spPr/>
        <p:txBody>
          <a:bodyPr/>
          <a:lstStyle/>
          <a:p>
            <a:pPr algn="ctr"/>
            <a:r>
              <a:rPr lang="en-US" dirty="0"/>
              <a:t>Electronic Payments</a:t>
            </a:r>
          </a:p>
        </p:txBody>
      </p:sp>
      <p:graphicFrame>
        <p:nvGraphicFramePr>
          <p:cNvPr id="6" name="Content Placeholder 5">
            <a:extLst>
              <a:ext uri="{FF2B5EF4-FFF2-40B4-BE49-F238E27FC236}">
                <a16:creationId xmlns:a16="http://schemas.microsoft.com/office/drawing/2014/main" id="{66415E04-71AA-4FB0-9F4F-F6C4A0FA97FA}"/>
              </a:ext>
            </a:extLst>
          </p:cNvPr>
          <p:cNvGraphicFramePr>
            <a:graphicFrameLocks noGrp="1"/>
          </p:cNvGraphicFramePr>
          <p:nvPr>
            <p:ph idx="1"/>
            <p:extLst>
              <p:ext uri="{D42A27DB-BD31-4B8C-83A1-F6EECF244321}">
                <p14:modId xmlns:p14="http://schemas.microsoft.com/office/powerpoint/2010/main" val="1960615506"/>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801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53A8-77DE-44BA-94CF-71EFE0D37A49}"/>
              </a:ext>
            </a:extLst>
          </p:cNvPr>
          <p:cNvSpPr>
            <a:spLocks noGrp="1"/>
          </p:cNvSpPr>
          <p:nvPr>
            <p:ph type="title"/>
          </p:nvPr>
        </p:nvSpPr>
        <p:spPr/>
        <p:txBody>
          <a:bodyPr/>
          <a:lstStyle/>
          <a:p>
            <a:pPr algn="ctr"/>
            <a:r>
              <a:rPr lang="en-US" dirty="0"/>
              <a:t>Payment Methods</a:t>
            </a:r>
          </a:p>
        </p:txBody>
      </p:sp>
      <p:graphicFrame>
        <p:nvGraphicFramePr>
          <p:cNvPr id="5" name="Content Placeholder 4">
            <a:extLst>
              <a:ext uri="{FF2B5EF4-FFF2-40B4-BE49-F238E27FC236}">
                <a16:creationId xmlns:a16="http://schemas.microsoft.com/office/drawing/2014/main" id="{C2257562-73B0-4365-B708-62AB9128CDD3}"/>
              </a:ext>
            </a:extLst>
          </p:cNvPr>
          <p:cNvGraphicFramePr>
            <a:graphicFrameLocks noGrp="1"/>
          </p:cNvGraphicFramePr>
          <p:nvPr>
            <p:ph idx="1"/>
            <p:extLst>
              <p:ext uri="{D42A27DB-BD31-4B8C-83A1-F6EECF244321}">
                <p14:modId xmlns:p14="http://schemas.microsoft.com/office/powerpoint/2010/main" val="3957194531"/>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182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3" name="Rectangle 52">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666FFD-030E-462E-9016-33D81CEBAC73}"/>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a:t>Property taxes fund our County</a:t>
            </a:r>
          </a:p>
        </p:txBody>
      </p:sp>
      <p:pic>
        <p:nvPicPr>
          <p:cNvPr id="31" name="Content Placeholder 30" descr="Fire engine in front of the station">
            <a:extLst>
              <a:ext uri="{FF2B5EF4-FFF2-40B4-BE49-F238E27FC236}">
                <a16:creationId xmlns:a16="http://schemas.microsoft.com/office/drawing/2014/main" id="{2E873FC3-6598-4B1A-9F3E-E937DBF857D1}"/>
              </a:ext>
            </a:extLst>
          </p:cNvPr>
          <p:cNvPicPr>
            <a:picLocks noGrp="1" noChangeAspect="1"/>
          </p:cNvPicPr>
          <p:nvPr>
            <p:ph sz="half" idx="2"/>
          </p:nvPr>
        </p:nvPicPr>
        <p:blipFill rotWithShape="1">
          <a:blip r:embed="rId3"/>
          <a:srcRect l="18169" r="18637"/>
          <a:stretch/>
        </p:blipFill>
        <p:spPr>
          <a:xfrm>
            <a:off x="1063691" y="496722"/>
            <a:ext cx="3331905" cy="3532575"/>
          </a:xfrm>
          <a:prstGeom prst="rect">
            <a:avLst/>
          </a:prstGeom>
        </p:spPr>
      </p:pic>
      <p:pic>
        <p:nvPicPr>
          <p:cNvPr id="29" name="Content Placeholder 28" descr="School desk with books and pencils with chalkboard in background">
            <a:extLst>
              <a:ext uri="{FF2B5EF4-FFF2-40B4-BE49-F238E27FC236}">
                <a16:creationId xmlns:a16="http://schemas.microsoft.com/office/drawing/2014/main" id="{6DEB7799-0953-40C8-A121-4B386CC34129}"/>
              </a:ext>
            </a:extLst>
          </p:cNvPr>
          <p:cNvPicPr>
            <a:picLocks noGrp="1" noChangeAspect="1"/>
          </p:cNvPicPr>
          <p:nvPr>
            <p:ph sz="half" idx="1"/>
          </p:nvPr>
        </p:nvPicPr>
        <p:blipFill rotWithShape="1">
          <a:blip r:embed="rId4"/>
          <a:srcRect l="37112" r="1" b="1"/>
          <a:stretch/>
        </p:blipFill>
        <p:spPr>
          <a:xfrm>
            <a:off x="4717329" y="494739"/>
            <a:ext cx="3331905" cy="3536540"/>
          </a:xfrm>
          <a:prstGeom prst="rect">
            <a:avLst/>
          </a:prstGeom>
        </p:spPr>
      </p:pic>
      <p:pic>
        <p:nvPicPr>
          <p:cNvPr id="33" name="Picture 32" descr="Device on a finger">
            <a:extLst>
              <a:ext uri="{FF2B5EF4-FFF2-40B4-BE49-F238E27FC236}">
                <a16:creationId xmlns:a16="http://schemas.microsoft.com/office/drawing/2014/main" id="{A102010E-EE89-44DE-9CE9-3318013C5BC5}"/>
              </a:ext>
            </a:extLst>
          </p:cNvPr>
          <p:cNvPicPr>
            <a:picLocks noChangeAspect="1"/>
          </p:cNvPicPr>
          <p:nvPr/>
        </p:nvPicPr>
        <p:blipFill rotWithShape="1">
          <a:blip r:embed="rId5"/>
          <a:srcRect r="36987" b="1"/>
          <a:stretch/>
        </p:blipFill>
        <p:spPr>
          <a:xfrm>
            <a:off x="8370967" y="498274"/>
            <a:ext cx="3331906" cy="3529470"/>
          </a:xfrm>
          <a:prstGeom prst="rect">
            <a:avLst/>
          </a:prstGeom>
        </p:spPr>
      </p:pic>
    </p:spTree>
    <p:extLst>
      <p:ext uri="{BB962C8B-B14F-4D97-AF65-F5344CB8AC3E}">
        <p14:creationId xmlns:p14="http://schemas.microsoft.com/office/powerpoint/2010/main" val="2741210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8A88085-E24B-4240-8F03-69951C08AC13}"/>
              </a:ext>
            </a:extLst>
          </p:cNvPr>
          <p:cNvSpPr>
            <a:spLocks noGrp="1"/>
          </p:cNvSpPr>
          <p:nvPr>
            <p:ph type="ctrTitle"/>
          </p:nvPr>
        </p:nvSpPr>
        <p:spPr>
          <a:xfrm>
            <a:off x="3722622" y="1298448"/>
            <a:ext cx="7187529" cy="2951819"/>
          </a:xfrm>
        </p:spPr>
        <p:txBody>
          <a:bodyPr anchor="b">
            <a:normAutofit/>
          </a:bodyPr>
          <a:lstStyle/>
          <a:p>
            <a:r>
              <a:rPr lang="en-US" sz="5800" dirty="0"/>
              <a:t>Questions?</a:t>
            </a:r>
          </a:p>
        </p:txBody>
      </p:sp>
      <p:sp>
        <p:nvSpPr>
          <p:cNvPr id="13" name="Rectangle 12">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8982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8A88085-E24B-4240-8F03-69951C08AC13}"/>
              </a:ext>
            </a:extLst>
          </p:cNvPr>
          <p:cNvSpPr>
            <a:spLocks noGrp="1"/>
          </p:cNvSpPr>
          <p:nvPr>
            <p:ph type="ctrTitle"/>
          </p:nvPr>
        </p:nvSpPr>
        <p:spPr>
          <a:xfrm>
            <a:off x="3722622" y="1298448"/>
            <a:ext cx="7187529" cy="2951819"/>
          </a:xfrm>
        </p:spPr>
        <p:txBody>
          <a:bodyPr anchor="b">
            <a:normAutofit/>
          </a:bodyPr>
          <a:lstStyle/>
          <a:p>
            <a:r>
              <a:rPr lang="en-US" sz="5800" dirty="0"/>
              <a:t>Thank You</a:t>
            </a:r>
          </a:p>
        </p:txBody>
      </p:sp>
      <p:sp>
        <p:nvSpPr>
          <p:cNvPr id="13" name="Rectangle 12">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86744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AF96BE-2C70-EE1D-5796-8529F8FC5466}"/>
              </a:ext>
            </a:extLst>
          </p:cNvPr>
          <p:cNvSpPr>
            <a:spLocks noGrp="1"/>
          </p:cNvSpPr>
          <p:nvPr>
            <p:ph type="title"/>
          </p:nvPr>
        </p:nvSpPr>
        <p:spPr>
          <a:xfrm>
            <a:off x="252919" y="1123837"/>
            <a:ext cx="2947482" cy="4601183"/>
          </a:xfrm>
        </p:spPr>
        <p:txBody>
          <a:bodyPr vert="horz" lIns="91440" tIns="45720" rIns="91440" bIns="45720" rtlCol="0" anchor="ctr">
            <a:normAutofit/>
          </a:bodyPr>
          <a:lstStyle/>
          <a:p>
            <a:pPr algn="ctr"/>
            <a:r>
              <a:rPr lang="en-US" sz="3300" dirty="0">
                <a:solidFill>
                  <a:schemeClr val="bg1"/>
                </a:solidFill>
              </a:rPr>
              <a:t>Tax</a:t>
            </a:r>
            <a:br>
              <a:rPr lang="en-US" sz="3300" dirty="0">
                <a:solidFill>
                  <a:schemeClr val="bg1"/>
                </a:solidFill>
              </a:rPr>
            </a:br>
            <a:r>
              <a:rPr lang="en-US" sz="3300" dirty="0">
                <a:solidFill>
                  <a:schemeClr val="bg1"/>
                </a:solidFill>
              </a:rPr>
              <a:t>Department Overview</a:t>
            </a:r>
          </a:p>
        </p:txBody>
      </p:sp>
      <p:graphicFrame>
        <p:nvGraphicFramePr>
          <p:cNvPr id="18" name="Content Placeholder 4">
            <a:extLst>
              <a:ext uri="{FF2B5EF4-FFF2-40B4-BE49-F238E27FC236}">
                <a16:creationId xmlns:a16="http://schemas.microsoft.com/office/drawing/2014/main" id="{471FC886-2205-CF29-32B4-8759F88795FE}"/>
              </a:ext>
            </a:extLst>
          </p:cNvPr>
          <p:cNvGraphicFramePr>
            <a:graphicFrameLocks noGrp="1"/>
          </p:cNvGraphicFramePr>
          <p:nvPr>
            <p:ph idx="1"/>
            <p:extLst>
              <p:ext uri="{D42A27DB-BD31-4B8C-83A1-F6EECF244321}">
                <p14:modId xmlns:p14="http://schemas.microsoft.com/office/powerpoint/2010/main" val="1834437221"/>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619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AF96BE-2C70-EE1D-5796-8529F8FC5466}"/>
              </a:ext>
            </a:extLst>
          </p:cNvPr>
          <p:cNvSpPr>
            <a:spLocks noGrp="1"/>
          </p:cNvSpPr>
          <p:nvPr>
            <p:ph type="title"/>
          </p:nvPr>
        </p:nvSpPr>
        <p:spPr/>
        <p:txBody>
          <a:bodyPr vert="horz" lIns="91440" tIns="45720" rIns="91440" bIns="45720" rtlCol="0" anchor="ctr">
            <a:normAutofit/>
          </a:bodyPr>
          <a:lstStyle/>
          <a:p>
            <a:pPr algn="ctr"/>
            <a:r>
              <a:rPr lang="en-US" sz="3300" dirty="0">
                <a:solidFill>
                  <a:schemeClr val="bg1"/>
                </a:solidFill>
              </a:rPr>
              <a:t>Responsibilities</a:t>
            </a:r>
          </a:p>
        </p:txBody>
      </p:sp>
      <p:graphicFrame>
        <p:nvGraphicFramePr>
          <p:cNvPr id="18" name="Content Placeholder 4">
            <a:extLst>
              <a:ext uri="{FF2B5EF4-FFF2-40B4-BE49-F238E27FC236}">
                <a16:creationId xmlns:a16="http://schemas.microsoft.com/office/drawing/2014/main" id="{471FC886-2205-CF29-32B4-8759F88795FE}"/>
              </a:ext>
            </a:extLst>
          </p:cNvPr>
          <p:cNvGraphicFramePr>
            <a:graphicFrameLocks noGrp="1"/>
          </p:cNvGraphicFramePr>
          <p:nvPr>
            <p:ph idx="1"/>
            <p:extLst>
              <p:ext uri="{D42A27DB-BD31-4B8C-83A1-F6EECF244321}">
                <p14:modId xmlns:p14="http://schemas.microsoft.com/office/powerpoint/2010/main" val="2921883051"/>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185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AF96BE-2C70-EE1D-5796-8529F8FC5466}"/>
              </a:ext>
            </a:extLst>
          </p:cNvPr>
          <p:cNvSpPr>
            <a:spLocks noGrp="1"/>
          </p:cNvSpPr>
          <p:nvPr>
            <p:ph type="title"/>
          </p:nvPr>
        </p:nvSpPr>
        <p:spPr>
          <a:xfrm>
            <a:off x="252919" y="1123837"/>
            <a:ext cx="2947482" cy="4601183"/>
          </a:xfrm>
        </p:spPr>
        <p:txBody>
          <a:bodyPr vert="horz" lIns="91440" tIns="45720" rIns="91440" bIns="45720" rtlCol="0" anchor="ctr">
            <a:normAutofit/>
          </a:bodyPr>
          <a:lstStyle/>
          <a:p>
            <a:pPr algn="ctr"/>
            <a:r>
              <a:rPr lang="en-US" sz="3300" dirty="0">
                <a:solidFill>
                  <a:schemeClr val="bg1"/>
                </a:solidFill>
              </a:rPr>
              <a:t>Staff</a:t>
            </a:r>
          </a:p>
        </p:txBody>
      </p:sp>
      <p:graphicFrame>
        <p:nvGraphicFramePr>
          <p:cNvPr id="18" name="Content Placeholder 4">
            <a:extLst>
              <a:ext uri="{FF2B5EF4-FFF2-40B4-BE49-F238E27FC236}">
                <a16:creationId xmlns:a16="http://schemas.microsoft.com/office/drawing/2014/main" id="{471FC886-2205-CF29-32B4-8759F88795FE}"/>
              </a:ext>
            </a:extLst>
          </p:cNvPr>
          <p:cNvGraphicFramePr>
            <a:graphicFrameLocks noGrp="1"/>
          </p:cNvGraphicFramePr>
          <p:nvPr>
            <p:ph idx="1"/>
            <p:extLst>
              <p:ext uri="{D42A27DB-BD31-4B8C-83A1-F6EECF244321}">
                <p14:modId xmlns:p14="http://schemas.microsoft.com/office/powerpoint/2010/main" val="1186111098"/>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6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D66C-CC18-41A8-8273-F672CC523829}"/>
              </a:ext>
            </a:extLst>
          </p:cNvPr>
          <p:cNvSpPr>
            <a:spLocks noGrp="1"/>
          </p:cNvSpPr>
          <p:nvPr>
            <p:ph type="title"/>
          </p:nvPr>
        </p:nvSpPr>
        <p:spPr/>
        <p:txBody>
          <a:bodyPr/>
          <a:lstStyle/>
          <a:p>
            <a:pPr algn="ctr"/>
            <a:r>
              <a:rPr lang="en-US" dirty="0"/>
              <a:t>Expenses</a:t>
            </a:r>
          </a:p>
        </p:txBody>
      </p:sp>
      <p:graphicFrame>
        <p:nvGraphicFramePr>
          <p:cNvPr id="8" name="Content Placeholder 7">
            <a:extLst>
              <a:ext uri="{FF2B5EF4-FFF2-40B4-BE49-F238E27FC236}">
                <a16:creationId xmlns:a16="http://schemas.microsoft.com/office/drawing/2014/main" id="{5419991A-A72A-49B9-92A1-0B49F2045530}"/>
              </a:ext>
            </a:extLst>
          </p:cNvPr>
          <p:cNvGraphicFramePr>
            <a:graphicFrameLocks noGrp="1"/>
          </p:cNvGraphicFramePr>
          <p:nvPr>
            <p:ph idx="1"/>
            <p:extLst>
              <p:ext uri="{D42A27DB-BD31-4B8C-83A1-F6EECF244321}">
                <p14:modId xmlns:p14="http://schemas.microsoft.com/office/powerpoint/2010/main" val="3023803341"/>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2382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87AF-4D56-4E2B-90FD-238BC4BC11BA}"/>
              </a:ext>
            </a:extLst>
          </p:cNvPr>
          <p:cNvSpPr>
            <a:spLocks noGrp="1"/>
          </p:cNvSpPr>
          <p:nvPr>
            <p:ph type="title"/>
          </p:nvPr>
        </p:nvSpPr>
        <p:spPr/>
        <p:txBody>
          <a:bodyPr/>
          <a:lstStyle/>
          <a:p>
            <a:pPr algn="ctr"/>
            <a:r>
              <a:rPr lang="en-US" dirty="0"/>
              <a:t>Funding Sources</a:t>
            </a:r>
          </a:p>
        </p:txBody>
      </p:sp>
      <p:pic>
        <p:nvPicPr>
          <p:cNvPr id="5" name="Content Placeholder 4" descr="Jars of coins">
            <a:extLst>
              <a:ext uri="{FF2B5EF4-FFF2-40B4-BE49-F238E27FC236}">
                <a16:creationId xmlns:a16="http://schemas.microsoft.com/office/drawing/2014/main" id="{BE3150FF-8F8C-4D90-A5F2-D014EAFC908C}"/>
              </a:ext>
            </a:extLst>
          </p:cNvPr>
          <p:cNvPicPr>
            <a:picLocks noGrp="1" noChangeAspect="1"/>
          </p:cNvPicPr>
          <p:nvPr>
            <p:ph idx="1"/>
          </p:nvPr>
        </p:nvPicPr>
        <p:blipFill>
          <a:blip r:embed="rId3"/>
          <a:stretch>
            <a:fillRect/>
          </a:stretch>
        </p:blipFill>
        <p:spPr>
          <a:xfrm>
            <a:off x="3868738" y="985837"/>
            <a:ext cx="7315200" cy="4876800"/>
          </a:xfrm>
        </p:spPr>
      </p:pic>
    </p:spTree>
    <p:extLst>
      <p:ext uri="{BB962C8B-B14F-4D97-AF65-F5344CB8AC3E}">
        <p14:creationId xmlns:p14="http://schemas.microsoft.com/office/powerpoint/2010/main" val="350737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843AE-695B-4D07-A320-C70410F7BC96}"/>
              </a:ext>
            </a:extLst>
          </p:cNvPr>
          <p:cNvSpPr>
            <a:spLocks noGrp="1"/>
          </p:cNvSpPr>
          <p:nvPr>
            <p:ph type="title"/>
          </p:nvPr>
        </p:nvSpPr>
        <p:spPr/>
        <p:txBody>
          <a:bodyPr/>
          <a:lstStyle/>
          <a:p>
            <a:pPr algn="ctr"/>
            <a:r>
              <a:rPr lang="en-US" dirty="0"/>
              <a:t>Property Tax Collections</a:t>
            </a:r>
          </a:p>
        </p:txBody>
      </p:sp>
      <p:graphicFrame>
        <p:nvGraphicFramePr>
          <p:cNvPr id="4" name="Content Placeholder 3">
            <a:extLst>
              <a:ext uri="{FF2B5EF4-FFF2-40B4-BE49-F238E27FC236}">
                <a16:creationId xmlns:a16="http://schemas.microsoft.com/office/drawing/2014/main" id="{31843658-1C80-4B91-ADA8-DEB80787FDEE}"/>
              </a:ext>
            </a:extLst>
          </p:cNvPr>
          <p:cNvGraphicFramePr>
            <a:graphicFrameLocks noGrp="1"/>
          </p:cNvGraphicFramePr>
          <p:nvPr>
            <p:ph idx="1"/>
            <p:extLst>
              <p:ext uri="{D42A27DB-BD31-4B8C-83A1-F6EECF244321}">
                <p14:modId xmlns:p14="http://schemas.microsoft.com/office/powerpoint/2010/main" val="1530979082"/>
              </p:ext>
            </p:extLst>
          </p:nvPr>
        </p:nvGraphicFramePr>
        <p:xfrm>
          <a:off x="3868738" y="863600"/>
          <a:ext cx="7315200" cy="52369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6426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CD1D3E-8291-4283-B548-60DBBA4F8C2E}"/>
              </a:ext>
            </a:extLst>
          </p:cNvPr>
          <p:cNvSpPr>
            <a:spLocks noGrp="1"/>
          </p:cNvSpPr>
          <p:nvPr>
            <p:ph type="title"/>
          </p:nvPr>
        </p:nvSpPr>
        <p:spPr/>
        <p:txBody>
          <a:bodyPr/>
          <a:lstStyle/>
          <a:p>
            <a:r>
              <a:rPr lang="en-US" dirty="0"/>
              <a:t>Achievements</a:t>
            </a:r>
          </a:p>
        </p:txBody>
      </p:sp>
      <p:pic>
        <p:nvPicPr>
          <p:cNvPr id="7" name="Content Placeholder 6" descr="Plants growing out of soil">
            <a:extLst>
              <a:ext uri="{FF2B5EF4-FFF2-40B4-BE49-F238E27FC236}">
                <a16:creationId xmlns:a16="http://schemas.microsoft.com/office/drawing/2014/main" id="{C3563A5E-DE0E-41C5-8A21-62834973305A}"/>
              </a:ext>
            </a:extLst>
          </p:cNvPr>
          <p:cNvPicPr>
            <a:picLocks noGrp="1" noChangeAspect="1"/>
          </p:cNvPicPr>
          <p:nvPr>
            <p:ph idx="1"/>
          </p:nvPr>
        </p:nvPicPr>
        <p:blipFill>
          <a:blip r:embed="rId3"/>
          <a:srcRect/>
          <a:stretch/>
        </p:blipFill>
        <p:spPr>
          <a:xfrm>
            <a:off x="4112155" y="1144559"/>
            <a:ext cx="6828366" cy="4559356"/>
          </a:xfrm>
        </p:spPr>
      </p:pic>
    </p:spTree>
    <p:extLst>
      <p:ext uri="{BB962C8B-B14F-4D97-AF65-F5344CB8AC3E}">
        <p14:creationId xmlns:p14="http://schemas.microsoft.com/office/powerpoint/2010/main" val="83828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99E40C-34AD-3420-5981-BA5EE486CFE4}"/>
              </a:ext>
            </a:extLst>
          </p:cNvPr>
          <p:cNvSpPr>
            <a:spLocks noGrp="1"/>
          </p:cNvSpPr>
          <p:nvPr>
            <p:ph type="title"/>
          </p:nvPr>
        </p:nvSpPr>
        <p:spPr/>
        <p:txBody>
          <a:bodyPr>
            <a:normAutofit/>
          </a:bodyPr>
          <a:lstStyle/>
          <a:p>
            <a:pPr algn="ctr"/>
            <a:r>
              <a:rPr lang="en-US" sz="3200" dirty="0"/>
              <a:t>Old &amp; Outdated</a:t>
            </a:r>
            <a:br>
              <a:rPr lang="en-US" sz="3200" dirty="0"/>
            </a:br>
            <a:br>
              <a:rPr lang="en-US" sz="3200" dirty="0"/>
            </a:br>
            <a:r>
              <a:rPr lang="en-US" sz="3200"/>
              <a:t>vs.</a:t>
            </a:r>
            <a:br>
              <a:rPr lang="en-US" sz="3200"/>
            </a:br>
            <a:br>
              <a:rPr lang="en-US" sz="3200" dirty="0"/>
            </a:br>
            <a:r>
              <a:rPr lang="en-US" sz="3200" dirty="0"/>
              <a:t>New &amp; Improved</a:t>
            </a:r>
          </a:p>
        </p:txBody>
      </p:sp>
      <p:sp>
        <p:nvSpPr>
          <p:cNvPr id="7" name="Text Placeholder 6">
            <a:extLst>
              <a:ext uri="{FF2B5EF4-FFF2-40B4-BE49-F238E27FC236}">
                <a16:creationId xmlns:a16="http://schemas.microsoft.com/office/drawing/2014/main" id="{17CA588A-466D-AC04-F336-79F3F2557996}"/>
              </a:ext>
            </a:extLst>
          </p:cNvPr>
          <p:cNvSpPr>
            <a:spLocks noGrp="1"/>
          </p:cNvSpPr>
          <p:nvPr>
            <p:ph type="body" idx="1"/>
          </p:nvPr>
        </p:nvSpPr>
        <p:spPr/>
        <p:txBody>
          <a:bodyPr/>
          <a:lstStyle/>
          <a:p>
            <a:pPr algn="ctr"/>
            <a:r>
              <a:rPr lang="en-US" sz="2800" dirty="0"/>
              <a:t>OTC</a:t>
            </a:r>
          </a:p>
          <a:p>
            <a:pPr algn="ctr"/>
            <a:r>
              <a:rPr lang="en-US" dirty="0"/>
              <a:t>Oregon Tax Collections</a:t>
            </a:r>
          </a:p>
        </p:txBody>
      </p:sp>
      <p:pic>
        <p:nvPicPr>
          <p:cNvPr id="3" name="Content Placeholder 2" descr="A screenshot of a computer&#10;&#10;Description automatically generated with medium confidence">
            <a:extLst>
              <a:ext uri="{FF2B5EF4-FFF2-40B4-BE49-F238E27FC236}">
                <a16:creationId xmlns:a16="http://schemas.microsoft.com/office/drawing/2014/main" id="{AD3C0A79-A037-430A-93C2-C5FB7FE33BBA}"/>
              </a:ext>
            </a:extLst>
          </p:cNvPr>
          <p:cNvPicPr>
            <a:picLocks noGrp="1" noChangeAspect="1"/>
          </p:cNvPicPr>
          <p:nvPr>
            <p:ph sz="half" idx="2"/>
          </p:nvPr>
        </p:nvPicPr>
        <p:blipFill>
          <a:blip r:embed="rId3"/>
          <a:stretch>
            <a:fillRect/>
          </a:stretch>
        </p:blipFill>
        <p:spPr>
          <a:xfrm>
            <a:off x="3771900" y="2162175"/>
            <a:ext cx="3570288" cy="2867654"/>
          </a:xfrm>
        </p:spPr>
      </p:pic>
      <p:sp>
        <p:nvSpPr>
          <p:cNvPr id="9" name="Text Placeholder 8">
            <a:extLst>
              <a:ext uri="{FF2B5EF4-FFF2-40B4-BE49-F238E27FC236}">
                <a16:creationId xmlns:a16="http://schemas.microsoft.com/office/drawing/2014/main" id="{4FE193DF-57FD-60AD-E19A-D41BD3211AEA}"/>
              </a:ext>
            </a:extLst>
          </p:cNvPr>
          <p:cNvSpPr>
            <a:spLocks noGrp="1"/>
          </p:cNvSpPr>
          <p:nvPr>
            <p:ph type="body" sz="quarter" idx="3"/>
          </p:nvPr>
        </p:nvSpPr>
        <p:spPr/>
        <p:txBody>
          <a:bodyPr/>
          <a:lstStyle/>
          <a:p>
            <a:pPr algn="ctr"/>
            <a:r>
              <a:rPr lang="en-US" sz="2800" dirty="0"/>
              <a:t>ATP</a:t>
            </a:r>
          </a:p>
          <a:p>
            <a:pPr algn="ctr"/>
            <a:r>
              <a:rPr lang="en-US" dirty="0"/>
              <a:t>Assessment &amp; Tax Pro</a:t>
            </a:r>
          </a:p>
        </p:txBody>
      </p:sp>
      <p:pic>
        <p:nvPicPr>
          <p:cNvPr id="6" name="Content Placeholder 5" descr="Graphical user interface, application&#10;&#10;Description automatically generated">
            <a:extLst>
              <a:ext uri="{FF2B5EF4-FFF2-40B4-BE49-F238E27FC236}">
                <a16:creationId xmlns:a16="http://schemas.microsoft.com/office/drawing/2014/main" id="{5ACCBA35-B9BF-4ADE-8878-18ACE75EE7DB}"/>
              </a:ext>
            </a:extLst>
          </p:cNvPr>
          <p:cNvPicPr>
            <a:picLocks noGrp="1" noChangeAspect="1"/>
          </p:cNvPicPr>
          <p:nvPr>
            <p:ph sz="quarter" idx="4"/>
          </p:nvPr>
        </p:nvPicPr>
        <p:blipFill>
          <a:blip r:embed="rId4"/>
          <a:stretch>
            <a:fillRect/>
          </a:stretch>
        </p:blipFill>
        <p:spPr>
          <a:xfrm>
            <a:off x="7694382" y="2162176"/>
            <a:ext cx="3599093" cy="2859068"/>
          </a:xfrm>
        </p:spPr>
      </p:pic>
    </p:spTree>
    <p:extLst>
      <p:ext uri="{BB962C8B-B14F-4D97-AF65-F5344CB8AC3E}">
        <p14:creationId xmlns:p14="http://schemas.microsoft.com/office/powerpoint/2010/main" val="182106344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1157</TotalTime>
  <Words>1121</Words>
  <Application>Microsoft Office PowerPoint</Application>
  <PresentationFormat>Widescreen</PresentationFormat>
  <Paragraphs>107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Corbel</vt:lpstr>
      <vt:lpstr>Wingdings 2</vt:lpstr>
      <vt:lpstr>Frame</vt:lpstr>
      <vt:lpstr>Lincoln County Property Tax </vt:lpstr>
      <vt:lpstr>Tax Department Overview</vt:lpstr>
      <vt:lpstr>Responsibilities</vt:lpstr>
      <vt:lpstr>Staff</vt:lpstr>
      <vt:lpstr>Expenses</vt:lpstr>
      <vt:lpstr>Funding Sources</vt:lpstr>
      <vt:lpstr>Property Tax Collections</vt:lpstr>
      <vt:lpstr>Achievements</vt:lpstr>
      <vt:lpstr>Old &amp; Outdated  vs.  New &amp; Improved</vt:lpstr>
      <vt:lpstr>Software Upgrade</vt:lpstr>
      <vt:lpstr>Payment Options</vt:lpstr>
      <vt:lpstr>Electronic Payments</vt:lpstr>
      <vt:lpstr>Payment Methods</vt:lpstr>
      <vt:lpstr>Property taxes fund our County</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County Property Tax</dc:title>
  <dc:creator>amy bendel</dc:creator>
  <cp:lastModifiedBy>Jayne Welch</cp:lastModifiedBy>
  <cp:revision>15</cp:revision>
  <dcterms:created xsi:type="dcterms:W3CDTF">2023-05-12T06:00:07Z</dcterms:created>
  <dcterms:modified xsi:type="dcterms:W3CDTF">2023-05-17T17:12:38Z</dcterms:modified>
</cp:coreProperties>
</file>