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4701" r:id="rId1"/>
  </p:sldMasterIdLst>
  <p:notesMasterIdLst>
    <p:notesMasterId r:id="rId16"/>
  </p:notesMasterIdLst>
  <p:sldIdLst>
    <p:sldId id="256" r:id="rId2"/>
    <p:sldId id="257" r:id="rId3"/>
    <p:sldId id="275" r:id="rId4"/>
    <p:sldId id="276" r:id="rId5"/>
    <p:sldId id="273" r:id="rId6"/>
    <p:sldId id="272" r:id="rId7"/>
    <p:sldId id="274" r:id="rId8"/>
    <p:sldId id="280" r:id="rId9"/>
    <p:sldId id="277" r:id="rId10"/>
    <p:sldId id="278" r:id="rId11"/>
    <p:sldId id="261" r:id="rId12"/>
    <p:sldId id="263" r:id="rId13"/>
    <p:sldId id="279"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50426" autoAdjust="0"/>
  </p:normalViewPr>
  <p:slideViewPr>
    <p:cSldViewPr snapToGrid="0">
      <p:cViewPr varScale="1">
        <p:scale>
          <a:sx n="53" d="100"/>
          <a:sy n="53" d="100"/>
        </p:scale>
        <p:origin x="2118"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Property Tax</a:t>
            </a:r>
            <a:r>
              <a:rPr lang="en-US" baseline="0" dirty="0"/>
              <a:t> Distributions by Quarter</a:t>
            </a:r>
          </a:p>
          <a:p>
            <a:pPr>
              <a:defRPr/>
            </a:pPr>
            <a:r>
              <a:rPr lang="en-US" sz="1400" baseline="0" dirty="0"/>
              <a:t>Includes: all advanced levy, weekly (November only), and monthly distributions</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Sheet1!$A$2:$A$6</c:f>
              <c:strCache>
                <c:ptCount val="5"/>
                <c:pt idx="0">
                  <c:v>1st Quarter</c:v>
                </c:pt>
                <c:pt idx="1">
                  <c:v>2nd Quarter</c:v>
                </c:pt>
                <c:pt idx="2">
                  <c:v>3rd Quarter</c:v>
                </c:pt>
                <c:pt idx="3">
                  <c:v>*4th Quarter</c:v>
                </c:pt>
                <c:pt idx="4">
                  <c:v>Total</c:v>
                </c:pt>
              </c:strCache>
            </c:strRef>
          </c:cat>
          <c:val>
            <c:numRef>
              <c:f>Sheet1!$B$2:$B$6</c:f>
              <c:numCache>
                <c:formatCode>_("$"* #,##0.00_);_("$"* \(#,##0.00\);_("$"* "-"??_);_(@_)</c:formatCode>
                <c:ptCount val="5"/>
                <c:pt idx="0">
                  <c:v>1509187.83</c:v>
                </c:pt>
                <c:pt idx="1">
                  <c:v>117890708.23999999</c:v>
                </c:pt>
                <c:pt idx="2">
                  <c:v>4800656.74</c:v>
                </c:pt>
                <c:pt idx="3">
                  <c:v>4671093.78</c:v>
                </c:pt>
                <c:pt idx="4">
                  <c:v>128871646.58999999</c:v>
                </c:pt>
              </c:numCache>
            </c:numRef>
          </c:val>
          <c:extLst>
            <c:ext xmlns:c16="http://schemas.microsoft.com/office/drawing/2014/chart" uri="{C3380CC4-5D6E-409C-BE32-E72D297353CC}">
              <c16:uniqueId val="{00000000-CDBF-4796-B291-FD9E1A989805}"/>
            </c:ext>
          </c:extLst>
        </c:ser>
        <c:ser>
          <c:idx val="1"/>
          <c:order val="1"/>
          <c:tx>
            <c:strRef>
              <c:f>Sheet1!$C$1</c:f>
              <c:strCache>
                <c:ptCount val="1"/>
                <c:pt idx="0">
                  <c:v>2021-22</c:v>
                </c:pt>
              </c:strCache>
            </c:strRef>
          </c:tx>
          <c:spPr>
            <a:solidFill>
              <a:schemeClr val="accent2"/>
            </a:solidFill>
            <a:ln>
              <a:noFill/>
            </a:ln>
            <a:effectLst/>
          </c:spPr>
          <c:invertIfNegative val="0"/>
          <c:cat>
            <c:strRef>
              <c:f>Sheet1!$A$2:$A$6</c:f>
              <c:strCache>
                <c:ptCount val="5"/>
                <c:pt idx="0">
                  <c:v>1st Quarter</c:v>
                </c:pt>
                <c:pt idx="1">
                  <c:v>2nd Quarter</c:v>
                </c:pt>
                <c:pt idx="2">
                  <c:v>3rd Quarter</c:v>
                </c:pt>
                <c:pt idx="3">
                  <c:v>*4th Quarter</c:v>
                </c:pt>
                <c:pt idx="4">
                  <c:v>Total</c:v>
                </c:pt>
              </c:strCache>
            </c:strRef>
          </c:cat>
          <c:val>
            <c:numRef>
              <c:f>Sheet1!$C$2:$C$6</c:f>
              <c:numCache>
                <c:formatCode>_("$"* #,##0.00_);_("$"* \(#,##0.00\);_("$"* "-"??_);_(@_)</c:formatCode>
                <c:ptCount val="5"/>
                <c:pt idx="0">
                  <c:v>2864000.95</c:v>
                </c:pt>
                <c:pt idx="1">
                  <c:v>121804527.77</c:v>
                </c:pt>
                <c:pt idx="2">
                  <c:v>4083334.92</c:v>
                </c:pt>
                <c:pt idx="3">
                  <c:v>3957025.22</c:v>
                </c:pt>
                <c:pt idx="4">
                  <c:v>132708888.86</c:v>
                </c:pt>
              </c:numCache>
            </c:numRef>
          </c:val>
          <c:extLst>
            <c:ext xmlns:c16="http://schemas.microsoft.com/office/drawing/2014/chart" uri="{C3380CC4-5D6E-409C-BE32-E72D297353CC}">
              <c16:uniqueId val="{00000001-CDBF-4796-B291-FD9E1A989805}"/>
            </c:ext>
          </c:extLst>
        </c:ser>
        <c:ser>
          <c:idx val="2"/>
          <c:order val="2"/>
          <c:tx>
            <c:strRef>
              <c:f>Sheet1!$D$1</c:f>
              <c:strCache>
                <c:ptCount val="1"/>
                <c:pt idx="0">
                  <c:v>2022-23</c:v>
                </c:pt>
              </c:strCache>
            </c:strRef>
          </c:tx>
          <c:spPr>
            <a:solidFill>
              <a:schemeClr val="accent3"/>
            </a:solidFill>
            <a:ln>
              <a:noFill/>
            </a:ln>
            <a:effectLst/>
          </c:spPr>
          <c:invertIfNegative val="0"/>
          <c:cat>
            <c:strRef>
              <c:f>Sheet1!$A$2:$A$6</c:f>
              <c:strCache>
                <c:ptCount val="5"/>
                <c:pt idx="0">
                  <c:v>1st Quarter</c:v>
                </c:pt>
                <c:pt idx="1">
                  <c:v>2nd Quarter</c:v>
                </c:pt>
                <c:pt idx="2">
                  <c:v>3rd Quarter</c:v>
                </c:pt>
                <c:pt idx="3">
                  <c:v>*4th Quarter</c:v>
                </c:pt>
                <c:pt idx="4">
                  <c:v>Total</c:v>
                </c:pt>
              </c:strCache>
            </c:strRef>
          </c:cat>
          <c:val>
            <c:numRef>
              <c:f>Sheet1!$D$2:$D$6</c:f>
              <c:numCache>
                <c:formatCode>_("$"* #,##0.00_);_("$"* \(#,##0.00\);_("$"* "-"??_);_(@_)</c:formatCode>
                <c:ptCount val="5"/>
                <c:pt idx="0">
                  <c:v>1211267.83</c:v>
                </c:pt>
                <c:pt idx="1">
                  <c:v>127160546.48999999</c:v>
                </c:pt>
                <c:pt idx="2">
                  <c:v>4835571.62</c:v>
                </c:pt>
                <c:pt idx="3">
                  <c:v>325588.15000000002</c:v>
                </c:pt>
                <c:pt idx="4">
                  <c:v>133532974.09</c:v>
                </c:pt>
              </c:numCache>
            </c:numRef>
          </c:val>
          <c:extLst>
            <c:ext xmlns:c16="http://schemas.microsoft.com/office/drawing/2014/chart" uri="{C3380CC4-5D6E-409C-BE32-E72D297353CC}">
              <c16:uniqueId val="{00000002-CDBF-4796-B291-FD9E1A989805}"/>
            </c:ext>
          </c:extLst>
        </c:ser>
        <c:dLbls>
          <c:showLegendKey val="0"/>
          <c:showVal val="0"/>
          <c:showCatName val="0"/>
          <c:showSerName val="0"/>
          <c:showPercent val="0"/>
          <c:showBubbleSize val="0"/>
        </c:dLbls>
        <c:gapWidth val="219"/>
        <c:overlap val="-27"/>
        <c:axId val="680105424"/>
        <c:axId val="680108336"/>
      </c:barChart>
      <c:catAx>
        <c:axId val="680105424"/>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1200" b="0" i="0" baseline="0" dirty="0">
                    <a:effectLst/>
                  </a:rPr>
                  <a:t>*4</a:t>
                </a:r>
                <a:r>
                  <a:rPr lang="en-US" sz="1200" b="0" i="0" baseline="30000" dirty="0">
                    <a:effectLst/>
                  </a:rPr>
                  <a:t>th</a:t>
                </a:r>
                <a:r>
                  <a:rPr lang="en-US" sz="1200" b="0" i="0" baseline="0" dirty="0">
                    <a:effectLst/>
                  </a:rPr>
                  <a:t> Quarter incomplete for 2022-23</a:t>
                </a:r>
                <a:endParaRPr lang="en-US" sz="1050" dirty="0">
                  <a:effectLst/>
                </a:endParaRPr>
              </a:p>
            </c:rich>
          </c:tx>
          <c:layout>
            <c:manualLayout>
              <c:xMode val="edge"/>
              <c:yMode val="edge"/>
              <c:x val="0.56564550524934387"/>
              <c:y val="0.92387110631629821"/>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108336"/>
        <c:crosses val="autoZero"/>
        <c:auto val="1"/>
        <c:lblAlgn val="ctr"/>
        <c:lblOffset val="100"/>
        <c:noMultiLvlLbl val="0"/>
      </c:catAx>
      <c:valAx>
        <c:axId val="6801083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Dollars in Millions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80105424"/>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manualLayout>
          <c:xMode val="edge"/>
          <c:yMode val="edge"/>
          <c:x val="0.33221415682414696"/>
          <c:y val="0.87733679601271164"/>
          <c:w val="0.3320993274278215"/>
          <c:h val="5.074751892839185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Transient</a:t>
            </a:r>
            <a:r>
              <a:rPr lang="en-US" baseline="0" dirty="0"/>
              <a:t> Room Tax Collections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Sheet1!$A$2:$A$5</c:f>
              <c:strCache>
                <c:ptCount val="4"/>
                <c:pt idx="0">
                  <c:v>1st Quarter</c:v>
                </c:pt>
                <c:pt idx="1">
                  <c:v>2nd Quarter</c:v>
                </c:pt>
                <c:pt idx="2">
                  <c:v>3rd Quarter</c:v>
                </c:pt>
                <c:pt idx="3">
                  <c:v>*4th Quarter</c:v>
                </c:pt>
              </c:strCache>
            </c:strRef>
          </c:cat>
          <c:val>
            <c:numRef>
              <c:f>Sheet1!$B$2:$B$5</c:f>
              <c:numCache>
                <c:formatCode>_("$"* #,##0.00_);_("$"* \(#,##0.00\);_("$"* "-"??_);_(@_)</c:formatCode>
                <c:ptCount val="4"/>
                <c:pt idx="0">
                  <c:v>1707638.2</c:v>
                </c:pt>
                <c:pt idx="1">
                  <c:v>948165.34</c:v>
                </c:pt>
                <c:pt idx="2">
                  <c:v>850142.78</c:v>
                </c:pt>
                <c:pt idx="3">
                  <c:v>1456229.29</c:v>
                </c:pt>
              </c:numCache>
            </c:numRef>
          </c:val>
          <c:extLst>
            <c:ext xmlns:c16="http://schemas.microsoft.com/office/drawing/2014/chart" uri="{C3380CC4-5D6E-409C-BE32-E72D297353CC}">
              <c16:uniqueId val="{00000000-11BE-4F03-A1AE-B57DC61D87A0}"/>
            </c:ext>
          </c:extLst>
        </c:ser>
        <c:ser>
          <c:idx val="1"/>
          <c:order val="1"/>
          <c:tx>
            <c:strRef>
              <c:f>Sheet1!$C$1</c:f>
              <c:strCache>
                <c:ptCount val="1"/>
                <c:pt idx="0">
                  <c:v>2021-22</c:v>
                </c:pt>
              </c:strCache>
            </c:strRef>
          </c:tx>
          <c:spPr>
            <a:solidFill>
              <a:schemeClr val="accent2"/>
            </a:solidFill>
            <a:ln>
              <a:noFill/>
            </a:ln>
            <a:effectLst/>
          </c:spPr>
          <c:invertIfNegative val="0"/>
          <c:cat>
            <c:strRef>
              <c:f>Sheet1!$A$2:$A$5</c:f>
              <c:strCache>
                <c:ptCount val="4"/>
                <c:pt idx="0">
                  <c:v>1st Quarter</c:v>
                </c:pt>
                <c:pt idx="1">
                  <c:v>2nd Quarter</c:v>
                </c:pt>
                <c:pt idx="2">
                  <c:v>3rd Quarter</c:v>
                </c:pt>
                <c:pt idx="3">
                  <c:v>*4th Quarter</c:v>
                </c:pt>
              </c:strCache>
            </c:strRef>
          </c:cat>
          <c:val>
            <c:numRef>
              <c:f>Sheet1!$C$2:$C$5</c:f>
              <c:numCache>
                <c:formatCode>_("$"* #,##0.00_);_("$"* \(#,##0.00\);_("$"* "-"??_);_(@_)</c:formatCode>
                <c:ptCount val="4"/>
                <c:pt idx="0">
                  <c:v>2303400.2400000002</c:v>
                </c:pt>
                <c:pt idx="1">
                  <c:v>1029193.01</c:v>
                </c:pt>
                <c:pt idx="2">
                  <c:v>872934.73</c:v>
                </c:pt>
                <c:pt idx="3">
                  <c:v>1482142.79</c:v>
                </c:pt>
              </c:numCache>
            </c:numRef>
          </c:val>
          <c:extLst>
            <c:ext xmlns:c16="http://schemas.microsoft.com/office/drawing/2014/chart" uri="{C3380CC4-5D6E-409C-BE32-E72D297353CC}">
              <c16:uniqueId val="{00000001-11BE-4F03-A1AE-B57DC61D87A0}"/>
            </c:ext>
          </c:extLst>
        </c:ser>
        <c:ser>
          <c:idx val="2"/>
          <c:order val="2"/>
          <c:tx>
            <c:strRef>
              <c:f>Sheet1!$D$1</c:f>
              <c:strCache>
                <c:ptCount val="1"/>
                <c:pt idx="0">
                  <c:v>2022-23</c:v>
                </c:pt>
              </c:strCache>
            </c:strRef>
          </c:tx>
          <c:spPr>
            <a:solidFill>
              <a:schemeClr val="accent3"/>
            </a:solidFill>
            <a:ln>
              <a:noFill/>
            </a:ln>
            <a:effectLst/>
          </c:spPr>
          <c:invertIfNegative val="0"/>
          <c:cat>
            <c:strRef>
              <c:f>Sheet1!$A$2:$A$5</c:f>
              <c:strCache>
                <c:ptCount val="4"/>
                <c:pt idx="0">
                  <c:v>1st Quarter</c:v>
                </c:pt>
                <c:pt idx="1">
                  <c:v>2nd Quarter</c:v>
                </c:pt>
                <c:pt idx="2">
                  <c:v>3rd Quarter</c:v>
                </c:pt>
                <c:pt idx="3">
                  <c:v>*4th Quarter</c:v>
                </c:pt>
              </c:strCache>
            </c:strRef>
          </c:cat>
          <c:val>
            <c:numRef>
              <c:f>Sheet1!$D$2:$D$5</c:f>
              <c:numCache>
                <c:formatCode>_("$"* #,##0.00_);_("$"* \(#,##0.00\);_("$"* "-"??_);_(@_)</c:formatCode>
                <c:ptCount val="4"/>
                <c:pt idx="0">
                  <c:v>2281265.37</c:v>
                </c:pt>
                <c:pt idx="1">
                  <c:v>877996.28</c:v>
                </c:pt>
                <c:pt idx="2">
                  <c:v>577191.31999999995</c:v>
                </c:pt>
                <c:pt idx="3">
                  <c:v>0</c:v>
                </c:pt>
              </c:numCache>
            </c:numRef>
          </c:val>
          <c:extLst>
            <c:ext xmlns:c16="http://schemas.microsoft.com/office/drawing/2014/chart" uri="{C3380CC4-5D6E-409C-BE32-E72D297353CC}">
              <c16:uniqueId val="{00000002-11BE-4F03-A1AE-B57DC61D87A0}"/>
            </c:ext>
          </c:extLst>
        </c:ser>
        <c:dLbls>
          <c:showLegendKey val="0"/>
          <c:showVal val="0"/>
          <c:showCatName val="0"/>
          <c:showSerName val="0"/>
          <c:showPercent val="0"/>
          <c:showBubbleSize val="0"/>
        </c:dLbls>
        <c:gapWidth val="219"/>
        <c:overlap val="-27"/>
        <c:axId val="1087934592"/>
        <c:axId val="1087938752"/>
      </c:barChart>
      <c:catAx>
        <c:axId val="1087934592"/>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*4</a:t>
                </a:r>
                <a:r>
                  <a:rPr lang="en-US" baseline="30000" dirty="0"/>
                  <a:t>th</a:t>
                </a:r>
                <a:r>
                  <a:rPr lang="en-US" baseline="0" dirty="0"/>
                  <a:t> Quarter for 2022-23 due 7/15</a:t>
                </a:r>
                <a:endParaRPr lang="en-US" dirty="0"/>
              </a:p>
            </c:rich>
          </c:tx>
          <c:layout>
            <c:manualLayout>
              <c:xMode val="edge"/>
              <c:yMode val="edge"/>
              <c:x val="0.59877898075240599"/>
              <c:y val="0.93490993095523789"/>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7938752"/>
        <c:crosses val="autoZero"/>
        <c:auto val="1"/>
        <c:lblAlgn val="ctr"/>
        <c:lblOffset val="100"/>
        <c:noMultiLvlLbl val="0"/>
      </c:catAx>
      <c:valAx>
        <c:axId val="1087938752"/>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87934592"/>
        <c:crosses val="autoZero"/>
        <c:crossBetween val="between"/>
      </c:valAx>
      <c:spPr>
        <a:noFill/>
        <a:ln>
          <a:noFill/>
        </a:ln>
        <a:effectLst/>
      </c:spPr>
    </c:plotArea>
    <c:legend>
      <c:legendPos val="b"/>
      <c:layout>
        <c:manualLayout>
          <c:xMode val="edge"/>
          <c:yMode val="edge"/>
          <c:x val="0.36346415682414696"/>
          <c:y val="0.89786371083909322"/>
          <c:w val="0.3320993274278215"/>
          <c:h val="4.808838617698513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2020-21</c:v>
                </c:pt>
              </c:strCache>
            </c:strRef>
          </c:tx>
          <c:spPr>
            <a:solidFill>
              <a:schemeClr val="accent1"/>
            </a:solidFill>
            <a:ln>
              <a:noFill/>
            </a:ln>
            <a:effectLst/>
          </c:spPr>
          <c:invertIfNegative val="0"/>
          <c:cat>
            <c:strRef>
              <c:f>Sheet1!$A$2:$A$6</c:f>
              <c:strCache>
                <c:ptCount val="5"/>
                <c:pt idx="0">
                  <c:v>1st Quarter</c:v>
                </c:pt>
                <c:pt idx="1">
                  <c:v>2nd Quarter</c:v>
                </c:pt>
                <c:pt idx="2">
                  <c:v>3rd Quarter</c:v>
                </c:pt>
                <c:pt idx="3">
                  <c:v>*4th Quarter</c:v>
                </c:pt>
                <c:pt idx="4">
                  <c:v>Total</c:v>
                </c:pt>
              </c:strCache>
            </c:strRef>
          </c:cat>
          <c:val>
            <c:numRef>
              <c:f>Sheet1!$B$2:$B$6</c:f>
              <c:numCache>
                <c:formatCode>_("$"* #,##0.00_);_("$"* \(#,##0.00\);_("$"* "-"??_);_(@_)</c:formatCode>
                <c:ptCount val="5"/>
                <c:pt idx="0">
                  <c:v>350958.38</c:v>
                </c:pt>
                <c:pt idx="1">
                  <c:v>672913.69</c:v>
                </c:pt>
                <c:pt idx="2">
                  <c:v>713860.29</c:v>
                </c:pt>
                <c:pt idx="3">
                  <c:v>372387.18</c:v>
                </c:pt>
                <c:pt idx="4">
                  <c:v>2110119.54</c:v>
                </c:pt>
              </c:numCache>
            </c:numRef>
          </c:val>
          <c:extLst>
            <c:ext xmlns:c16="http://schemas.microsoft.com/office/drawing/2014/chart" uri="{C3380CC4-5D6E-409C-BE32-E72D297353CC}">
              <c16:uniqueId val="{00000000-3CFA-4D8E-8A1B-3103B3910318}"/>
            </c:ext>
          </c:extLst>
        </c:ser>
        <c:ser>
          <c:idx val="1"/>
          <c:order val="1"/>
          <c:tx>
            <c:strRef>
              <c:f>Sheet1!$C$1</c:f>
              <c:strCache>
                <c:ptCount val="1"/>
                <c:pt idx="0">
                  <c:v>2021-22</c:v>
                </c:pt>
              </c:strCache>
            </c:strRef>
          </c:tx>
          <c:spPr>
            <a:solidFill>
              <a:schemeClr val="accent2"/>
            </a:solidFill>
            <a:ln>
              <a:noFill/>
            </a:ln>
            <a:effectLst/>
          </c:spPr>
          <c:invertIfNegative val="0"/>
          <c:cat>
            <c:strRef>
              <c:f>Sheet1!$A$2:$A$6</c:f>
              <c:strCache>
                <c:ptCount val="5"/>
                <c:pt idx="0">
                  <c:v>1st Quarter</c:v>
                </c:pt>
                <c:pt idx="1">
                  <c:v>2nd Quarter</c:v>
                </c:pt>
                <c:pt idx="2">
                  <c:v>3rd Quarter</c:v>
                </c:pt>
                <c:pt idx="3">
                  <c:v>*4th Quarter</c:v>
                </c:pt>
                <c:pt idx="4">
                  <c:v>Total</c:v>
                </c:pt>
              </c:strCache>
            </c:strRef>
          </c:cat>
          <c:val>
            <c:numRef>
              <c:f>Sheet1!$C$2:$C$6</c:f>
              <c:numCache>
                <c:formatCode>_("$"* #,##0.00_);_("$"* \(#,##0.00\);_("$"* "-"??_);_(@_)</c:formatCode>
                <c:ptCount val="5"/>
                <c:pt idx="0">
                  <c:v>7359.27</c:v>
                </c:pt>
                <c:pt idx="1">
                  <c:v>334516.38</c:v>
                </c:pt>
                <c:pt idx="2">
                  <c:v>185611.91</c:v>
                </c:pt>
                <c:pt idx="3">
                  <c:v>268829.96000000002</c:v>
                </c:pt>
                <c:pt idx="4">
                  <c:v>796317.52</c:v>
                </c:pt>
              </c:numCache>
            </c:numRef>
          </c:val>
          <c:extLst>
            <c:ext xmlns:c16="http://schemas.microsoft.com/office/drawing/2014/chart" uri="{C3380CC4-5D6E-409C-BE32-E72D297353CC}">
              <c16:uniqueId val="{00000001-3CFA-4D8E-8A1B-3103B3910318}"/>
            </c:ext>
          </c:extLst>
        </c:ser>
        <c:ser>
          <c:idx val="2"/>
          <c:order val="2"/>
          <c:tx>
            <c:strRef>
              <c:f>Sheet1!$D$1</c:f>
              <c:strCache>
                <c:ptCount val="1"/>
                <c:pt idx="0">
                  <c:v>2022-23</c:v>
                </c:pt>
              </c:strCache>
            </c:strRef>
          </c:tx>
          <c:spPr>
            <a:solidFill>
              <a:schemeClr val="accent3"/>
            </a:solidFill>
            <a:ln>
              <a:noFill/>
            </a:ln>
            <a:effectLst/>
          </c:spPr>
          <c:invertIfNegative val="0"/>
          <c:cat>
            <c:strRef>
              <c:f>Sheet1!$A$2:$A$6</c:f>
              <c:strCache>
                <c:ptCount val="5"/>
                <c:pt idx="0">
                  <c:v>1st Quarter</c:v>
                </c:pt>
                <c:pt idx="1">
                  <c:v>2nd Quarter</c:v>
                </c:pt>
                <c:pt idx="2">
                  <c:v>3rd Quarter</c:v>
                </c:pt>
                <c:pt idx="3">
                  <c:v>*4th Quarter</c:v>
                </c:pt>
                <c:pt idx="4">
                  <c:v>Total</c:v>
                </c:pt>
              </c:strCache>
            </c:strRef>
          </c:cat>
          <c:val>
            <c:numRef>
              <c:f>Sheet1!$D$2:$D$6</c:f>
              <c:numCache>
                <c:formatCode>_("$"* #,##0.00_);_("$"* \(#,##0.00\);_("$"* "-"??_);_(@_)</c:formatCode>
                <c:ptCount val="5"/>
                <c:pt idx="0">
                  <c:v>400890.55</c:v>
                </c:pt>
                <c:pt idx="1">
                  <c:v>58723.97</c:v>
                </c:pt>
                <c:pt idx="2">
                  <c:v>284715.49</c:v>
                </c:pt>
                <c:pt idx="4">
                  <c:v>744330.01</c:v>
                </c:pt>
              </c:numCache>
            </c:numRef>
          </c:val>
          <c:extLst>
            <c:ext xmlns:c16="http://schemas.microsoft.com/office/drawing/2014/chart" uri="{C3380CC4-5D6E-409C-BE32-E72D297353CC}">
              <c16:uniqueId val="{00000002-3CFA-4D8E-8A1B-3103B3910318}"/>
            </c:ext>
          </c:extLst>
        </c:ser>
        <c:dLbls>
          <c:showLegendKey val="0"/>
          <c:showVal val="0"/>
          <c:showCatName val="0"/>
          <c:showSerName val="0"/>
          <c:showPercent val="0"/>
          <c:showBubbleSize val="0"/>
        </c:dLbls>
        <c:gapWidth val="219"/>
        <c:overlap val="-27"/>
        <c:axId val="416158704"/>
        <c:axId val="416156624"/>
      </c:barChart>
      <c:catAx>
        <c:axId val="416158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156624"/>
        <c:crosses val="autoZero"/>
        <c:auto val="1"/>
        <c:lblAlgn val="ctr"/>
        <c:lblOffset val="100"/>
        <c:noMultiLvlLbl val="0"/>
      </c:catAx>
      <c:valAx>
        <c:axId val="41615662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158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790904-A115-438F-B113-BFACB887671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AD0DA79-BEAD-4F08-831D-00BC84996C80}">
      <dgm:prSet/>
      <dgm:spPr/>
      <dgm:t>
        <a:bodyPr/>
        <a:lstStyle/>
        <a:p>
          <a:r>
            <a:rPr lang="en-US"/>
            <a:t>The Treasurer is Elected</a:t>
          </a:r>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r>
            <a:rPr lang="en-US"/>
            <a:t>Fiduciary responsibility </a:t>
          </a:r>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FAB01565-AB66-1C4A-A8B2-C4752594B92A}">
      <dgm:prSet/>
      <dgm:spPr/>
      <dgm:t>
        <a:bodyPr/>
        <a:lstStyle/>
        <a:p>
          <a:r>
            <a:rPr lang="en-US"/>
            <a:t>Protects and Secures investment of public funds</a:t>
          </a:r>
        </a:p>
      </dgm:t>
    </dgm:pt>
    <dgm:pt modelId="{8C6982E3-2083-FD47-BCB7-FC911BA4D71D}" type="parTrans" cxnId="{C420EA22-F798-6D47-8723-26C26A57A922}">
      <dgm:prSet/>
      <dgm:spPr/>
      <dgm:t>
        <a:bodyPr/>
        <a:lstStyle/>
        <a:p>
          <a:endParaRPr lang="en-US"/>
        </a:p>
      </dgm:t>
    </dgm:pt>
    <dgm:pt modelId="{DAE219FD-1C6D-F54B-9602-EA2B026A2EFF}" type="sibTrans" cxnId="{C420EA22-F798-6D47-8723-26C26A57A922}">
      <dgm:prSet/>
      <dgm:spPr/>
      <dgm:t>
        <a:bodyPr/>
        <a:lstStyle/>
        <a:p>
          <a:endParaRPr lang="en-US"/>
        </a:p>
      </dgm:t>
    </dgm:pt>
    <dgm:pt modelId="{FE04D609-A3CB-6140-AE47-355DC219855C}">
      <dgm:prSet/>
      <dgm:spPr/>
      <dgm:t>
        <a:bodyPr/>
        <a:lstStyle/>
        <a:p>
          <a:r>
            <a:rPr lang="en-US"/>
            <a:t>Receives, Deposits and Monitors County room tax revenue</a:t>
          </a:r>
        </a:p>
      </dgm:t>
    </dgm:pt>
    <dgm:pt modelId="{6A56E256-D961-7C46-B3C8-3249FB182D74}" type="parTrans" cxnId="{FB120EB9-E243-BC42-A352-8A8E0250D8AF}">
      <dgm:prSet/>
      <dgm:spPr/>
      <dgm:t>
        <a:bodyPr/>
        <a:lstStyle/>
        <a:p>
          <a:endParaRPr lang="en-US"/>
        </a:p>
      </dgm:t>
    </dgm:pt>
    <dgm:pt modelId="{6471D592-0454-AA4D-B5AE-8D556054EF4B}" type="sibTrans" cxnId="{FB120EB9-E243-BC42-A352-8A8E0250D8AF}">
      <dgm:prSet/>
      <dgm:spPr/>
      <dgm:t>
        <a:bodyPr/>
        <a:lstStyle/>
        <a:p>
          <a:endParaRPr lang="en-US"/>
        </a:p>
      </dgm:t>
    </dgm:pt>
    <dgm:pt modelId="{3CF3EFB0-46D1-48C5-BF75-6808B1F0CE6B}" type="pres">
      <dgm:prSet presAssocID="{38790904-A115-438F-B113-BFACB887671C}" presName="outerComposite" presStyleCnt="0">
        <dgm:presLayoutVars>
          <dgm:chMax val="5"/>
          <dgm:dir/>
          <dgm:resizeHandles val="exact"/>
        </dgm:presLayoutVars>
      </dgm:prSet>
      <dgm:spPr/>
    </dgm:pt>
    <dgm:pt modelId="{1CAF4868-6878-4DDB-B1F8-AEBE863714AE}" type="pres">
      <dgm:prSet presAssocID="{38790904-A115-438F-B113-BFACB887671C}" presName="dummyMaxCanvas" presStyleCnt="0">
        <dgm:presLayoutVars/>
      </dgm:prSet>
      <dgm:spPr/>
    </dgm:pt>
    <dgm:pt modelId="{1D569D67-CACD-42D4-89A3-4560096EC950}" type="pres">
      <dgm:prSet presAssocID="{38790904-A115-438F-B113-BFACB887671C}" presName="FourNodes_1" presStyleLbl="node1" presStyleIdx="0" presStyleCnt="4">
        <dgm:presLayoutVars>
          <dgm:bulletEnabled val="1"/>
        </dgm:presLayoutVars>
      </dgm:prSet>
      <dgm:spPr/>
    </dgm:pt>
    <dgm:pt modelId="{4485708A-F9D6-482E-9E9C-E1FF1EFCA57D}" type="pres">
      <dgm:prSet presAssocID="{38790904-A115-438F-B113-BFACB887671C}" presName="FourNodes_2" presStyleLbl="node1" presStyleIdx="1" presStyleCnt="4">
        <dgm:presLayoutVars>
          <dgm:bulletEnabled val="1"/>
        </dgm:presLayoutVars>
      </dgm:prSet>
      <dgm:spPr/>
    </dgm:pt>
    <dgm:pt modelId="{5A88DEA9-F192-4E2B-A173-DE3DADF454AE}" type="pres">
      <dgm:prSet presAssocID="{38790904-A115-438F-B113-BFACB887671C}" presName="FourNodes_3" presStyleLbl="node1" presStyleIdx="2" presStyleCnt="4">
        <dgm:presLayoutVars>
          <dgm:bulletEnabled val="1"/>
        </dgm:presLayoutVars>
      </dgm:prSet>
      <dgm:spPr/>
    </dgm:pt>
    <dgm:pt modelId="{646206BD-8906-4CE3-B5EC-324D51AEDCC6}" type="pres">
      <dgm:prSet presAssocID="{38790904-A115-438F-B113-BFACB887671C}" presName="FourNodes_4" presStyleLbl="node1" presStyleIdx="3" presStyleCnt="4">
        <dgm:presLayoutVars>
          <dgm:bulletEnabled val="1"/>
        </dgm:presLayoutVars>
      </dgm:prSet>
      <dgm:spPr/>
    </dgm:pt>
    <dgm:pt modelId="{C9DE0897-0C24-4B94-AF11-AA79B9FE9123}" type="pres">
      <dgm:prSet presAssocID="{38790904-A115-438F-B113-BFACB887671C}" presName="FourConn_1-2" presStyleLbl="fgAccFollowNode1" presStyleIdx="0" presStyleCnt="3">
        <dgm:presLayoutVars>
          <dgm:bulletEnabled val="1"/>
        </dgm:presLayoutVars>
      </dgm:prSet>
      <dgm:spPr/>
    </dgm:pt>
    <dgm:pt modelId="{E250DCFE-77D6-4F4A-B27D-A3C802E8A7C6}" type="pres">
      <dgm:prSet presAssocID="{38790904-A115-438F-B113-BFACB887671C}" presName="FourConn_2-3" presStyleLbl="fgAccFollowNode1" presStyleIdx="1" presStyleCnt="3">
        <dgm:presLayoutVars>
          <dgm:bulletEnabled val="1"/>
        </dgm:presLayoutVars>
      </dgm:prSet>
      <dgm:spPr/>
    </dgm:pt>
    <dgm:pt modelId="{DAFF0839-B78F-414F-AF02-E08410BCD1C2}" type="pres">
      <dgm:prSet presAssocID="{38790904-A115-438F-B113-BFACB887671C}" presName="FourConn_3-4" presStyleLbl="fgAccFollowNode1" presStyleIdx="2" presStyleCnt="3">
        <dgm:presLayoutVars>
          <dgm:bulletEnabled val="1"/>
        </dgm:presLayoutVars>
      </dgm:prSet>
      <dgm:spPr/>
    </dgm:pt>
    <dgm:pt modelId="{7C099AC5-80CF-4ED5-B5B5-F229979E0D6A}" type="pres">
      <dgm:prSet presAssocID="{38790904-A115-438F-B113-BFACB887671C}" presName="FourNodes_1_text" presStyleLbl="node1" presStyleIdx="3" presStyleCnt="4">
        <dgm:presLayoutVars>
          <dgm:bulletEnabled val="1"/>
        </dgm:presLayoutVars>
      </dgm:prSet>
      <dgm:spPr/>
    </dgm:pt>
    <dgm:pt modelId="{86EE1E68-4CAE-4848-96A4-85532394445F}" type="pres">
      <dgm:prSet presAssocID="{38790904-A115-438F-B113-BFACB887671C}" presName="FourNodes_2_text" presStyleLbl="node1" presStyleIdx="3" presStyleCnt="4">
        <dgm:presLayoutVars>
          <dgm:bulletEnabled val="1"/>
        </dgm:presLayoutVars>
      </dgm:prSet>
      <dgm:spPr/>
    </dgm:pt>
    <dgm:pt modelId="{F207F092-F118-44BA-A63B-EB180143BC19}" type="pres">
      <dgm:prSet presAssocID="{38790904-A115-438F-B113-BFACB887671C}" presName="FourNodes_3_text" presStyleLbl="node1" presStyleIdx="3" presStyleCnt="4">
        <dgm:presLayoutVars>
          <dgm:bulletEnabled val="1"/>
        </dgm:presLayoutVars>
      </dgm:prSet>
      <dgm:spPr/>
    </dgm:pt>
    <dgm:pt modelId="{8A01A69E-704B-4FC9-BFA4-2C172C3179F9}" type="pres">
      <dgm:prSet presAssocID="{38790904-A115-438F-B113-BFACB887671C}" presName="FourNodes_4_text" presStyleLbl="node1" presStyleIdx="3" presStyleCnt="4">
        <dgm:presLayoutVars>
          <dgm:bulletEnabled val="1"/>
        </dgm:presLayoutVars>
      </dgm:prSet>
      <dgm:spPr/>
    </dgm:pt>
  </dgm:ptLst>
  <dgm:cxnLst>
    <dgm:cxn modelId="{4D283B02-8798-4E5E-A27E-96710624B3E3}" type="presOf" srcId="{FAB01565-AB66-1C4A-A8B2-C4752594B92A}" destId="{5A88DEA9-F192-4E2B-A173-DE3DADF454AE}" srcOrd="0" destOrd="0" presId="urn:microsoft.com/office/officeart/2005/8/layout/vProcess5"/>
    <dgm:cxn modelId="{3A097308-AB43-4B22-8775-74F7754ABB6F}" type="presOf" srcId="{7D7F5761-D383-4884-B56E-0DF2E77ADC71}" destId="{86EE1E68-4CAE-4848-96A4-85532394445F}" srcOrd="1" destOrd="0" presId="urn:microsoft.com/office/officeart/2005/8/layout/vProcess5"/>
    <dgm:cxn modelId="{6D797808-0DF1-4D18-9D45-100A14902C0D}" type="presOf" srcId="{FE04D609-A3CB-6140-AE47-355DC219855C}" destId="{646206BD-8906-4CE3-B5EC-324D51AEDCC6}" srcOrd="0" destOrd="0" presId="urn:microsoft.com/office/officeart/2005/8/layout/vProcess5"/>
    <dgm:cxn modelId="{0C69921C-DA03-44AB-980C-2A39BF5955B0}" srcId="{38790904-A115-438F-B113-BFACB887671C}" destId="{1AD0DA79-BEAD-4F08-831D-00BC84996C80}" srcOrd="0" destOrd="0" parTransId="{B8C501AC-D351-4BFF-949C-241BC7A6BE3F}" sibTransId="{510225CA-DC47-47F3-A7AB-94D2731953F2}"/>
    <dgm:cxn modelId="{51C9EC1D-0682-4813-8B6C-93A4ADE6AAF9}" type="presOf" srcId="{68084053-D250-498F-A1D4-7B1E2433C618}" destId="{E250DCFE-77D6-4F4A-B27D-A3C802E8A7C6}" srcOrd="0" destOrd="0" presId="urn:microsoft.com/office/officeart/2005/8/layout/vProcess5"/>
    <dgm:cxn modelId="{C420EA22-F798-6D47-8723-26C26A57A922}" srcId="{38790904-A115-438F-B113-BFACB887671C}" destId="{FAB01565-AB66-1C4A-A8B2-C4752594B92A}" srcOrd="2" destOrd="0" parTransId="{8C6982E3-2083-FD47-BCB7-FC911BA4D71D}" sibTransId="{DAE219FD-1C6D-F54B-9602-EA2B026A2EFF}"/>
    <dgm:cxn modelId="{C581D627-2B9A-4F4C-BEC0-9CFF21CB4D4C}" type="presOf" srcId="{FE04D609-A3CB-6140-AE47-355DC219855C}" destId="{8A01A69E-704B-4FC9-BFA4-2C172C3179F9}" srcOrd="1" destOrd="0" presId="urn:microsoft.com/office/officeart/2005/8/layout/vProcess5"/>
    <dgm:cxn modelId="{F4B5B03C-66CD-4C75-81F9-FB55584C71A5}" type="presOf" srcId="{510225CA-DC47-47F3-A7AB-94D2731953F2}" destId="{C9DE0897-0C24-4B94-AF11-AA79B9FE9123}" srcOrd="0" destOrd="0" presId="urn:microsoft.com/office/officeart/2005/8/layout/vProcess5"/>
    <dgm:cxn modelId="{13B6943F-4AAD-4871-8F2C-9372D809D70B}" type="presOf" srcId="{38790904-A115-438F-B113-BFACB887671C}" destId="{3CF3EFB0-46D1-48C5-BF75-6808B1F0CE6B}" srcOrd="0" destOrd="0" presId="urn:microsoft.com/office/officeart/2005/8/layout/vProcess5"/>
    <dgm:cxn modelId="{70F7AE8D-D51E-476F-900A-B277AE224E05}" type="presOf" srcId="{7D7F5761-D383-4884-B56E-0DF2E77ADC71}" destId="{4485708A-F9D6-482E-9E9C-E1FF1EFCA57D}" srcOrd="0" destOrd="0" presId="urn:microsoft.com/office/officeart/2005/8/layout/vProcess5"/>
    <dgm:cxn modelId="{E42B6C9D-763C-45AE-B473-97770F184A3A}" type="presOf" srcId="{DAE219FD-1C6D-F54B-9602-EA2B026A2EFF}" destId="{DAFF0839-B78F-414F-AF02-E08410BCD1C2}" srcOrd="0" destOrd="0" presId="urn:microsoft.com/office/officeart/2005/8/layout/vProcess5"/>
    <dgm:cxn modelId="{1A4EE6B5-AA05-49F3-9DF4-0653CEBE7DAE}" type="presOf" srcId="{FAB01565-AB66-1C4A-A8B2-C4752594B92A}" destId="{F207F092-F118-44BA-A63B-EB180143BC19}" srcOrd="1" destOrd="0" presId="urn:microsoft.com/office/officeart/2005/8/layout/vProcess5"/>
    <dgm:cxn modelId="{D15916B7-0773-4CD9-9F5D-93688753283F}" type="presOf" srcId="{1AD0DA79-BEAD-4F08-831D-00BC84996C80}" destId="{7C099AC5-80CF-4ED5-B5B5-F229979E0D6A}" srcOrd="1" destOrd="0" presId="urn:microsoft.com/office/officeart/2005/8/layout/vProcess5"/>
    <dgm:cxn modelId="{FB120EB9-E243-BC42-A352-8A8E0250D8AF}" srcId="{38790904-A115-438F-B113-BFACB887671C}" destId="{FE04D609-A3CB-6140-AE47-355DC219855C}" srcOrd="3" destOrd="0" parTransId="{6A56E256-D961-7C46-B3C8-3249FB182D74}" sibTransId="{6471D592-0454-AA4D-B5AE-8D556054EF4B}"/>
    <dgm:cxn modelId="{938ACDCC-DD7F-4415-A351-F555479334C0}" srcId="{38790904-A115-438F-B113-BFACB887671C}" destId="{7D7F5761-D383-4884-B56E-0DF2E77ADC71}" srcOrd="1" destOrd="0" parTransId="{451E8575-5891-4EB0-9619-F9D98897621A}" sibTransId="{68084053-D250-498F-A1D4-7B1E2433C618}"/>
    <dgm:cxn modelId="{22F12EE1-C44B-444A-A845-DC80DDDB0103}" type="presOf" srcId="{1AD0DA79-BEAD-4F08-831D-00BC84996C80}" destId="{1D569D67-CACD-42D4-89A3-4560096EC950}" srcOrd="0" destOrd="0" presId="urn:microsoft.com/office/officeart/2005/8/layout/vProcess5"/>
    <dgm:cxn modelId="{1475869C-90BF-4584-B458-9AE73E5D1DC6}" type="presParOf" srcId="{3CF3EFB0-46D1-48C5-BF75-6808B1F0CE6B}" destId="{1CAF4868-6878-4DDB-B1F8-AEBE863714AE}" srcOrd="0" destOrd="0" presId="urn:microsoft.com/office/officeart/2005/8/layout/vProcess5"/>
    <dgm:cxn modelId="{29B8B76B-7AB8-491F-969C-AFADDB5FBFFA}" type="presParOf" srcId="{3CF3EFB0-46D1-48C5-BF75-6808B1F0CE6B}" destId="{1D569D67-CACD-42D4-89A3-4560096EC950}" srcOrd="1" destOrd="0" presId="urn:microsoft.com/office/officeart/2005/8/layout/vProcess5"/>
    <dgm:cxn modelId="{7F1F9A52-9D99-408A-B1CD-1C20E300CB0F}" type="presParOf" srcId="{3CF3EFB0-46D1-48C5-BF75-6808B1F0CE6B}" destId="{4485708A-F9D6-482E-9E9C-E1FF1EFCA57D}" srcOrd="2" destOrd="0" presId="urn:microsoft.com/office/officeart/2005/8/layout/vProcess5"/>
    <dgm:cxn modelId="{B3822EC7-948D-4AC0-B9B0-AA4B045730A2}" type="presParOf" srcId="{3CF3EFB0-46D1-48C5-BF75-6808B1F0CE6B}" destId="{5A88DEA9-F192-4E2B-A173-DE3DADF454AE}" srcOrd="3" destOrd="0" presId="urn:microsoft.com/office/officeart/2005/8/layout/vProcess5"/>
    <dgm:cxn modelId="{C3A69F4B-B311-49B8-8A71-ECE77D1A4E8F}" type="presParOf" srcId="{3CF3EFB0-46D1-48C5-BF75-6808B1F0CE6B}" destId="{646206BD-8906-4CE3-B5EC-324D51AEDCC6}" srcOrd="4" destOrd="0" presId="urn:microsoft.com/office/officeart/2005/8/layout/vProcess5"/>
    <dgm:cxn modelId="{8523FA2A-D5AE-4CBB-9F2D-514DCE5B37EC}" type="presParOf" srcId="{3CF3EFB0-46D1-48C5-BF75-6808B1F0CE6B}" destId="{C9DE0897-0C24-4B94-AF11-AA79B9FE9123}" srcOrd="5" destOrd="0" presId="urn:microsoft.com/office/officeart/2005/8/layout/vProcess5"/>
    <dgm:cxn modelId="{C5AA912D-3B2E-4A89-B649-EADB77098533}" type="presParOf" srcId="{3CF3EFB0-46D1-48C5-BF75-6808B1F0CE6B}" destId="{E250DCFE-77D6-4F4A-B27D-A3C802E8A7C6}" srcOrd="6" destOrd="0" presId="urn:microsoft.com/office/officeart/2005/8/layout/vProcess5"/>
    <dgm:cxn modelId="{1274A8ED-EC13-40DF-B1F9-C6D4BF6FCAE8}" type="presParOf" srcId="{3CF3EFB0-46D1-48C5-BF75-6808B1F0CE6B}" destId="{DAFF0839-B78F-414F-AF02-E08410BCD1C2}" srcOrd="7" destOrd="0" presId="urn:microsoft.com/office/officeart/2005/8/layout/vProcess5"/>
    <dgm:cxn modelId="{3C379C8B-C86E-4197-9605-5278CFB8E34A}" type="presParOf" srcId="{3CF3EFB0-46D1-48C5-BF75-6808B1F0CE6B}" destId="{7C099AC5-80CF-4ED5-B5B5-F229979E0D6A}" srcOrd="8" destOrd="0" presId="urn:microsoft.com/office/officeart/2005/8/layout/vProcess5"/>
    <dgm:cxn modelId="{190F4CCB-C5D9-46A9-A7E4-9C90A5573D6A}" type="presParOf" srcId="{3CF3EFB0-46D1-48C5-BF75-6808B1F0CE6B}" destId="{86EE1E68-4CAE-4848-96A4-85532394445F}" srcOrd="9" destOrd="0" presId="urn:microsoft.com/office/officeart/2005/8/layout/vProcess5"/>
    <dgm:cxn modelId="{141EAD75-8595-4E8F-A888-2660CB6D113D}" type="presParOf" srcId="{3CF3EFB0-46D1-48C5-BF75-6808B1F0CE6B}" destId="{F207F092-F118-44BA-A63B-EB180143BC19}" srcOrd="10" destOrd="0" presId="urn:microsoft.com/office/officeart/2005/8/layout/vProcess5"/>
    <dgm:cxn modelId="{89454D7D-94DF-4E17-9E09-1D3C8D36053F}" type="presParOf" srcId="{3CF3EFB0-46D1-48C5-BF75-6808B1F0CE6B}" destId="{8A01A69E-704B-4FC9-BFA4-2C172C3179F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90904-A115-438F-B113-BFACB887671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AD0DA79-BEAD-4F08-831D-00BC84996C80}">
      <dgm:prSet/>
      <dgm:spPr/>
      <dgm:t>
        <a:bodyPr/>
        <a:lstStyle/>
        <a:p>
          <a:r>
            <a:rPr lang="en-US"/>
            <a:t>Elected Treasurer</a:t>
          </a:r>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r>
            <a:rPr lang="en-US"/>
            <a:t>1 full time employee</a:t>
          </a:r>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065B6046-7A4E-8E48-AA49-573C2346A18E}">
      <dgm:prSet/>
      <dgm:spPr/>
      <dgm:t>
        <a:bodyPr/>
        <a:lstStyle/>
        <a:p>
          <a:r>
            <a:rPr lang="en-US"/>
            <a:t>Chief Deputy</a:t>
          </a:r>
        </a:p>
      </dgm:t>
    </dgm:pt>
    <dgm:pt modelId="{4E22422C-CD94-5642-88F2-141DD8CABEFC}" type="parTrans" cxnId="{411EABF8-2ACB-EC4B-95A4-F5BD6FE59AFE}">
      <dgm:prSet/>
      <dgm:spPr/>
      <dgm:t>
        <a:bodyPr/>
        <a:lstStyle/>
        <a:p>
          <a:endParaRPr lang="en-US"/>
        </a:p>
      </dgm:t>
    </dgm:pt>
    <dgm:pt modelId="{D7666CF5-6B31-F74B-B76D-66E87D941A91}" type="sibTrans" cxnId="{411EABF8-2ACB-EC4B-95A4-F5BD6FE59AFE}">
      <dgm:prSet/>
      <dgm:spPr/>
      <dgm:t>
        <a:bodyPr/>
        <a:lstStyle/>
        <a:p>
          <a:endParaRPr lang="en-US"/>
        </a:p>
      </dgm:t>
    </dgm:pt>
    <dgm:pt modelId="{8E00957B-087E-4B0C-B0F4-BDBC192609FC}" type="pres">
      <dgm:prSet presAssocID="{38790904-A115-438F-B113-BFACB887671C}" presName="outerComposite" presStyleCnt="0">
        <dgm:presLayoutVars>
          <dgm:chMax val="5"/>
          <dgm:dir/>
          <dgm:resizeHandles val="exact"/>
        </dgm:presLayoutVars>
      </dgm:prSet>
      <dgm:spPr/>
    </dgm:pt>
    <dgm:pt modelId="{07D322DC-D2E8-4AAF-BD9C-36B2F4D443CC}" type="pres">
      <dgm:prSet presAssocID="{38790904-A115-438F-B113-BFACB887671C}" presName="dummyMaxCanvas" presStyleCnt="0">
        <dgm:presLayoutVars/>
      </dgm:prSet>
      <dgm:spPr/>
    </dgm:pt>
    <dgm:pt modelId="{395C2A15-FE71-448C-9FCD-B0797BE88241}" type="pres">
      <dgm:prSet presAssocID="{38790904-A115-438F-B113-BFACB887671C}" presName="ThreeNodes_1" presStyleLbl="node1" presStyleIdx="0" presStyleCnt="3">
        <dgm:presLayoutVars>
          <dgm:bulletEnabled val="1"/>
        </dgm:presLayoutVars>
      </dgm:prSet>
      <dgm:spPr/>
    </dgm:pt>
    <dgm:pt modelId="{667535A1-8D65-4E81-A241-8CB2B7BE595A}" type="pres">
      <dgm:prSet presAssocID="{38790904-A115-438F-B113-BFACB887671C}" presName="ThreeNodes_2" presStyleLbl="node1" presStyleIdx="1" presStyleCnt="3">
        <dgm:presLayoutVars>
          <dgm:bulletEnabled val="1"/>
        </dgm:presLayoutVars>
      </dgm:prSet>
      <dgm:spPr/>
    </dgm:pt>
    <dgm:pt modelId="{FAC77B18-7AD2-4905-8A39-F4D2B8A96E7D}" type="pres">
      <dgm:prSet presAssocID="{38790904-A115-438F-B113-BFACB887671C}" presName="ThreeNodes_3" presStyleLbl="node1" presStyleIdx="2" presStyleCnt="3">
        <dgm:presLayoutVars>
          <dgm:bulletEnabled val="1"/>
        </dgm:presLayoutVars>
      </dgm:prSet>
      <dgm:spPr/>
    </dgm:pt>
    <dgm:pt modelId="{2AFB3A64-2B91-4651-A19B-04A4954F4546}" type="pres">
      <dgm:prSet presAssocID="{38790904-A115-438F-B113-BFACB887671C}" presName="ThreeConn_1-2" presStyleLbl="fgAccFollowNode1" presStyleIdx="0" presStyleCnt="2">
        <dgm:presLayoutVars>
          <dgm:bulletEnabled val="1"/>
        </dgm:presLayoutVars>
      </dgm:prSet>
      <dgm:spPr/>
    </dgm:pt>
    <dgm:pt modelId="{2D737653-E7DD-4C66-B8F9-E78D6EED5369}" type="pres">
      <dgm:prSet presAssocID="{38790904-A115-438F-B113-BFACB887671C}" presName="ThreeConn_2-3" presStyleLbl="fgAccFollowNode1" presStyleIdx="1" presStyleCnt="2">
        <dgm:presLayoutVars>
          <dgm:bulletEnabled val="1"/>
        </dgm:presLayoutVars>
      </dgm:prSet>
      <dgm:spPr/>
    </dgm:pt>
    <dgm:pt modelId="{5C1DA116-0D30-47F4-9EA6-F69A656B7092}" type="pres">
      <dgm:prSet presAssocID="{38790904-A115-438F-B113-BFACB887671C}" presName="ThreeNodes_1_text" presStyleLbl="node1" presStyleIdx="2" presStyleCnt="3">
        <dgm:presLayoutVars>
          <dgm:bulletEnabled val="1"/>
        </dgm:presLayoutVars>
      </dgm:prSet>
      <dgm:spPr/>
    </dgm:pt>
    <dgm:pt modelId="{7EB414BA-D927-4191-8ABF-DA9BD7F4E31C}" type="pres">
      <dgm:prSet presAssocID="{38790904-A115-438F-B113-BFACB887671C}" presName="ThreeNodes_2_text" presStyleLbl="node1" presStyleIdx="2" presStyleCnt="3">
        <dgm:presLayoutVars>
          <dgm:bulletEnabled val="1"/>
        </dgm:presLayoutVars>
      </dgm:prSet>
      <dgm:spPr/>
    </dgm:pt>
    <dgm:pt modelId="{7F756A5E-3A52-4104-B744-18A189A89D1F}" type="pres">
      <dgm:prSet presAssocID="{38790904-A115-438F-B113-BFACB887671C}" presName="ThreeNodes_3_text" presStyleLbl="node1" presStyleIdx="2" presStyleCnt="3">
        <dgm:presLayoutVars>
          <dgm:bulletEnabled val="1"/>
        </dgm:presLayoutVars>
      </dgm:prSet>
      <dgm:spPr/>
    </dgm:pt>
  </dgm:ptLst>
  <dgm:cxnLst>
    <dgm:cxn modelId="{9321F103-45C9-468D-AFB7-4BFE5C3290CD}" type="presOf" srcId="{7D7F5761-D383-4884-B56E-0DF2E77ADC71}" destId="{FAC77B18-7AD2-4905-8A39-F4D2B8A96E7D}" srcOrd="0" destOrd="0" presId="urn:microsoft.com/office/officeart/2005/8/layout/vProcess5"/>
    <dgm:cxn modelId="{0C69921C-DA03-44AB-980C-2A39BF5955B0}" srcId="{38790904-A115-438F-B113-BFACB887671C}" destId="{1AD0DA79-BEAD-4F08-831D-00BC84996C80}" srcOrd="0" destOrd="0" parTransId="{B8C501AC-D351-4BFF-949C-241BC7A6BE3F}" sibTransId="{510225CA-DC47-47F3-A7AB-94D2731953F2}"/>
    <dgm:cxn modelId="{3FC00732-B9E4-4B0E-92C0-555037AD2626}" type="presOf" srcId="{1AD0DA79-BEAD-4F08-831D-00BC84996C80}" destId="{395C2A15-FE71-448C-9FCD-B0797BE88241}" srcOrd="0" destOrd="0" presId="urn:microsoft.com/office/officeart/2005/8/layout/vProcess5"/>
    <dgm:cxn modelId="{C229EB4A-840B-4DF2-A8D5-88E8596273FB}" type="presOf" srcId="{7D7F5761-D383-4884-B56E-0DF2E77ADC71}" destId="{7F756A5E-3A52-4104-B744-18A189A89D1F}" srcOrd="1" destOrd="0" presId="urn:microsoft.com/office/officeart/2005/8/layout/vProcess5"/>
    <dgm:cxn modelId="{6C11CD78-4326-4F3F-8487-DECB206F849B}" type="presOf" srcId="{510225CA-DC47-47F3-A7AB-94D2731953F2}" destId="{2AFB3A64-2B91-4651-A19B-04A4954F4546}" srcOrd="0" destOrd="0" presId="urn:microsoft.com/office/officeart/2005/8/layout/vProcess5"/>
    <dgm:cxn modelId="{3041295A-50B5-4661-8A4F-2BA39C7A900D}" type="presOf" srcId="{065B6046-7A4E-8E48-AA49-573C2346A18E}" destId="{7EB414BA-D927-4191-8ABF-DA9BD7F4E31C}" srcOrd="1" destOrd="0" presId="urn:microsoft.com/office/officeart/2005/8/layout/vProcess5"/>
    <dgm:cxn modelId="{1F43F387-5D41-4173-B429-CFC8AEB10E99}" type="presOf" srcId="{065B6046-7A4E-8E48-AA49-573C2346A18E}" destId="{667535A1-8D65-4E81-A241-8CB2B7BE595A}" srcOrd="0" destOrd="0" presId="urn:microsoft.com/office/officeart/2005/8/layout/vProcess5"/>
    <dgm:cxn modelId="{64AA939E-BC91-4B99-8791-EE1F3A8AB151}" type="presOf" srcId="{1AD0DA79-BEAD-4F08-831D-00BC84996C80}" destId="{5C1DA116-0D30-47F4-9EA6-F69A656B7092}" srcOrd="1" destOrd="0" presId="urn:microsoft.com/office/officeart/2005/8/layout/vProcess5"/>
    <dgm:cxn modelId="{148195C3-2CAD-43A0-8B85-9DFE2F044067}" type="presOf" srcId="{38790904-A115-438F-B113-BFACB887671C}" destId="{8E00957B-087E-4B0C-B0F4-BDBC192609FC}" srcOrd="0" destOrd="0" presId="urn:microsoft.com/office/officeart/2005/8/layout/vProcess5"/>
    <dgm:cxn modelId="{938ACDCC-DD7F-4415-A351-F555479334C0}" srcId="{38790904-A115-438F-B113-BFACB887671C}" destId="{7D7F5761-D383-4884-B56E-0DF2E77ADC71}" srcOrd="2" destOrd="0" parTransId="{451E8575-5891-4EB0-9619-F9D98897621A}" sibTransId="{68084053-D250-498F-A1D4-7B1E2433C618}"/>
    <dgm:cxn modelId="{CF8C7FF0-45A3-46D4-9218-48CB0C1E47E2}" type="presOf" srcId="{D7666CF5-6B31-F74B-B76D-66E87D941A91}" destId="{2D737653-E7DD-4C66-B8F9-E78D6EED5369}" srcOrd="0" destOrd="0" presId="urn:microsoft.com/office/officeart/2005/8/layout/vProcess5"/>
    <dgm:cxn modelId="{411EABF8-2ACB-EC4B-95A4-F5BD6FE59AFE}" srcId="{38790904-A115-438F-B113-BFACB887671C}" destId="{065B6046-7A4E-8E48-AA49-573C2346A18E}" srcOrd="1" destOrd="0" parTransId="{4E22422C-CD94-5642-88F2-141DD8CABEFC}" sibTransId="{D7666CF5-6B31-F74B-B76D-66E87D941A91}"/>
    <dgm:cxn modelId="{FC405DD3-A92E-4203-8FFE-810328FE6B7F}" type="presParOf" srcId="{8E00957B-087E-4B0C-B0F4-BDBC192609FC}" destId="{07D322DC-D2E8-4AAF-BD9C-36B2F4D443CC}" srcOrd="0" destOrd="0" presId="urn:microsoft.com/office/officeart/2005/8/layout/vProcess5"/>
    <dgm:cxn modelId="{64820E5A-7965-4F47-90FE-01B74BE6C83F}" type="presParOf" srcId="{8E00957B-087E-4B0C-B0F4-BDBC192609FC}" destId="{395C2A15-FE71-448C-9FCD-B0797BE88241}" srcOrd="1" destOrd="0" presId="urn:microsoft.com/office/officeart/2005/8/layout/vProcess5"/>
    <dgm:cxn modelId="{8650865E-F4E4-48C4-A270-CCD06A1D4F17}" type="presParOf" srcId="{8E00957B-087E-4B0C-B0F4-BDBC192609FC}" destId="{667535A1-8D65-4E81-A241-8CB2B7BE595A}" srcOrd="2" destOrd="0" presId="urn:microsoft.com/office/officeart/2005/8/layout/vProcess5"/>
    <dgm:cxn modelId="{EE6A97C9-93B6-49F3-BC56-30274A5D6F07}" type="presParOf" srcId="{8E00957B-087E-4B0C-B0F4-BDBC192609FC}" destId="{FAC77B18-7AD2-4905-8A39-F4D2B8A96E7D}" srcOrd="3" destOrd="0" presId="urn:microsoft.com/office/officeart/2005/8/layout/vProcess5"/>
    <dgm:cxn modelId="{E9782F3E-2D55-47DE-B05F-CBA224010EC7}" type="presParOf" srcId="{8E00957B-087E-4B0C-B0F4-BDBC192609FC}" destId="{2AFB3A64-2B91-4651-A19B-04A4954F4546}" srcOrd="4" destOrd="0" presId="urn:microsoft.com/office/officeart/2005/8/layout/vProcess5"/>
    <dgm:cxn modelId="{EC7974A8-285B-4470-938F-2561048E3CED}" type="presParOf" srcId="{8E00957B-087E-4B0C-B0F4-BDBC192609FC}" destId="{2D737653-E7DD-4C66-B8F9-E78D6EED5369}" srcOrd="5" destOrd="0" presId="urn:microsoft.com/office/officeart/2005/8/layout/vProcess5"/>
    <dgm:cxn modelId="{2BBC4BC6-7260-4E78-B0DF-B6F68089D754}" type="presParOf" srcId="{8E00957B-087E-4B0C-B0F4-BDBC192609FC}" destId="{5C1DA116-0D30-47F4-9EA6-F69A656B7092}" srcOrd="6" destOrd="0" presId="urn:microsoft.com/office/officeart/2005/8/layout/vProcess5"/>
    <dgm:cxn modelId="{2F13FF7C-CE04-456B-9347-C3D5AB16206D}" type="presParOf" srcId="{8E00957B-087E-4B0C-B0F4-BDBC192609FC}" destId="{7EB414BA-D927-4191-8ABF-DA9BD7F4E31C}" srcOrd="7" destOrd="0" presId="urn:microsoft.com/office/officeart/2005/8/layout/vProcess5"/>
    <dgm:cxn modelId="{DF18BA69-EDDA-4F9E-9D68-4ED28E639FEF}" type="presParOf" srcId="{8E00957B-087E-4B0C-B0F4-BDBC192609FC}" destId="{7F756A5E-3A52-4104-B744-18A189A89D1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790904-A115-438F-B113-BFACB887671C}"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1AD0DA79-BEAD-4F08-831D-00BC84996C80}">
      <dgm:prSet/>
      <dgm:spPr/>
      <dgm:t>
        <a:bodyPr/>
        <a:lstStyle/>
        <a:p>
          <a:r>
            <a:rPr lang="en-US"/>
            <a:t>Safekeeping of monies</a:t>
          </a:r>
        </a:p>
      </dgm:t>
    </dgm:pt>
    <dgm:pt modelId="{B8C501AC-D351-4BFF-949C-241BC7A6BE3F}" type="parTrans" cxnId="{0C69921C-DA03-44AB-980C-2A39BF5955B0}">
      <dgm:prSet/>
      <dgm:spPr/>
      <dgm:t>
        <a:bodyPr/>
        <a:lstStyle/>
        <a:p>
          <a:endParaRPr lang="en-US"/>
        </a:p>
      </dgm:t>
    </dgm:pt>
    <dgm:pt modelId="{510225CA-DC47-47F3-A7AB-94D2731953F2}" type="sibTrans" cxnId="{0C69921C-DA03-44AB-980C-2A39BF5955B0}">
      <dgm:prSet/>
      <dgm:spPr/>
      <dgm:t>
        <a:bodyPr/>
        <a:lstStyle/>
        <a:p>
          <a:endParaRPr lang="en-US"/>
        </a:p>
      </dgm:t>
    </dgm:pt>
    <dgm:pt modelId="{7D7F5761-D383-4884-B56E-0DF2E77ADC71}">
      <dgm:prSet/>
      <dgm:spPr/>
      <dgm:t>
        <a:bodyPr/>
        <a:lstStyle/>
        <a:p>
          <a:r>
            <a:rPr lang="en-US"/>
            <a:t>Professional customer service </a:t>
          </a:r>
        </a:p>
      </dgm:t>
    </dgm:pt>
    <dgm:pt modelId="{451E8575-5891-4EB0-9619-F9D98897621A}" type="parTrans" cxnId="{938ACDCC-DD7F-4415-A351-F555479334C0}">
      <dgm:prSet/>
      <dgm:spPr/>
      <dgm:t>
        <a:bodyPr/>
        <a:lstStyle/>
        <a:p>
          <a:endParaRPr lang="en-US"/>
        </a:p>
      </dgm:t>
    </dgm:pt>
    <dgm:pt modelId="{68084053-D250-498F-A1D4-7B1E2433C618}" type="sibTrans" cxnId="{938ACDCC-DD7F-4415-A351-F555479334C0}">
      <dgm:prSet/>
      <dgm:spPr/>
      <dgm:t>
        <a:bodyPr/>
        <a:lstStyle/>
        <a:p>
          <a:endParaRPr lang="en-US"/>
        </a:p>
      </dgm:t>
    </dgm:pt>
    <dgm:pt modelId="{065B6046-7A4E-8E48-AA49-573C2346A18E}">
      <dgm:prSet/>
      <dgm:spPr/>
      <dgm:t>
        <a:bodyPr/>
        <a:lstStyle/>
        <a:p>
          <a:r>
            <a:rPr lang="en-US"/>
            <a:t>Fostering working relationships</a:t>
          </a:r>
        </a:p>
      </dgm:t>
    </dgm:pt>
    <dgm:pt modelId="{4E22422C-CD94-5642-88F2-141DD8CABEFC}" type="parTrans" cxnId="{411EABF8-2ACB-EC4B-95A4-F5BD6FE59AFE}">
      <dgm:prSet/>
      <dgm:spPr/>
      <dgm:t>
        <a:bodyPr/>
        <a:lstStyle/>
        <a:p>
          <a:endParaRPr lang="en-US"/>
        </a:p>
      </dgm:t>
    </dgm:pt>
    <dgm:pt modelId="{D7666CF5-6B31-F74B-B76D-66E87D941A91}" type="sibTrans" cxnId="{411EABF8-2ACB-EC4B-95A4-F5BD6FE59AFE}">
      <dgm:prSet/>
      <dgm:spPr/>
      <dgm:t>
        <a:bodyPr/>
        <a:lstStyle/>
        <a:p>
          <a:endParaRPr lang="en-US"/>
        </a:p>
      </dgm:t>
    </dgm:pt>
    <dgm:pt modelId="{B98E22F1-9A54-4747-BCFD-195B4D59FCF8}" type="pres">
      <dgm:prSet presAssocID="{38790904-A115-438F-B113-BFACB887671C}" presName="outerComposite" presStyleCnt="0">
        <dgm:presLayoutVars>
          <dgm:chMax val="5"/>
          <dgm:dir/>
          <dgm:resizeHandles val="exact"/>
        </dgm:presLayoutVars>
      </dgm:prSet>
      <dgm:spPr/>
    </dgm:pt>
    <dgm:pt modelId="{D3CB8F3C-CB7B-4E3C-A746-8F85AF74CA2B}" type="pres">
      <dgm:prSet presAssocID="{38790904-A115-438F-B113-BFACB887671C}" presName="dummyMaxCanvas" presStyleCnt="0">
        <dgm:presLayoutVars/>
      </dgm:prSet>
      <dgm:spPr/>
    </dgm:pt>
    <dgm:pt modelId="{60502A7E-4664-4231-A4A6-DA01A6B60CA1}" type="pres">
      <dgm:prSet presAssocID="{38790904-A115-438F-B113-BFACB887671C}" presName="ThreeNodes_1" presStyleLbl="node1" presStyleIdx="0" presStyleCnt="3">
        <dgm:presLayoutVars>
          <dgm:bulletEnabled val="1"/>
        </dgm:presLayoutVars>
      </dgm:prSet>
      <dgm:spPr/>
    </dgm:pt>
    <dgm:pt modelId="{899E6143-A29E-47EC-82F3-107E24FA0B65}" type="pres">
      <dgm:prSet presAssocID="{38790904-A115-438F-B113-BFACB887671C}" presName="ThreeNodes_2" presStyleLbl="node1" presStyleIdx="1" presStyleCnt="3">
        <dgm:presLayoutVars>
          <dgm:bulletEnabled val="1"/>
        </dgm:presLayoutVars>
      </dgm:prSet>
      <dgm:spPr/>
    </dgm:pt>
    <dgm:pt modelId="{025BC7A1-0C46-49E0-BE38-0565358FBFEE}" type="pres">
      <dgm:prSet presAssocID="{38790904-A115-438F-B113-BFACB887671C}" presName="ThreeNodes_3" presStyleLbl="node1" presStyleIdx="2" presStyleCnt="3">
        <dgm:presLayoutVars>
          <dgm:bulletEnabled val="1"/>
        </dgm:presLayoutVars>
      </dgm:prSet>
      <dgm:spPr/>
    </dgm:pt>
    <dgm:pt modelId="{76C8F476-AEFC-4212-88CC-F7BC48632F79}" type="pres">
      <dgm:prSet presAssocID="{38790904-A115-438F-B113-BFACB887671C}" presName="ThreeConn_1-2" presStyleLbl="fgAccFollowNode1" presStyleIdx="0" presStyleCnt="2">
        <dgm:presLayoutVars>
          <dgm:bulletEnabled val="1"/>
        </dgm:presLayoutVars>
      </dgm:prSet>
      <dgm:spPr/>
    </dgm:pt>
    <dgm:pt modelId="{2775D9AB-8FF8-4D7C-9844-36E6FD70C1BB}" type="pres">
      <dgm:prSet presAssocID="{38790904-A115-438F-B113-BFACB887671C}" presName="ThreeConn_2-3" presStyleLbl="fgAccFollowNode1" presStyleIdx="1" presStyleCnt="2">
        <dgm:presLayoutVars>
          <dgm:bulletEnabled val="1"/>
        </dgm:presLayoutVars>
      </dgm:prSet>
      <dgm:spPr/>
    </dgm:pt>
    <dgm:pt modelId="{A3E3BAEA-0F40-4842-A10A-51906E56516F}" type="pres">
      <dgm:prSet presAssocID="{38790904-A115-438F-B113-BFACB887671C}" presName="ThreeNodes_1_text" presStyleLbl="node1" presStyleIdx="2" presStyleCnt="3">
        <dgm:presLayoutVars>
          <dgm:bulletEnabled val="1"/>
        </dgm:presLayoutVars>
      </dgm:prSet>
      <dgm:spPr/>
    </dgm:pt>
    <dgm:pt modelId="{1DAB072D-65D1-41CA-B7F8-B79BE8719390}" type="pres">
      <dgm:prSet presAssocID="{38790904-A115-438F-B113-BFACB887671C}" presName="ThreeNodes_2_text" presStyleLbl="node1" presStyleIdx="2" presStyleCnt="3">
        <dgm:presLayoutVars>
          <dgm:bulletEnabled val="1"/>
        </dgm:presLayoutVars>
      </dgm:prSet>
      <dgm:spPr/>
    </dgm:pt>
    <dgm:pt modelId="{EDA0F3C3-4B2B-430A-8993-F177E528CC25}" type="pres">
      <dgm:prSet presAssocID="{38790904-A115-438F-B113-BFACB887671C}" presName="ThreeNodes_3_text" presStyleLbl="node1" presStyleIdx="2" presStyleCnt="3">
        <dgm:presLayoutVars>
          <dgm:bulletEnabled val="1"/>
        </dgm:presLayoutVars>
      </dgm:prSet>
      <dgm:spPr/>
    </dgm:pt>
  </dgm:ptLst>
  <dgm:cxnLst>
    <dgm:cxn modelId="{0C69921C-DA03-44AB-980C-2A39BF5955B0}" srcId="{38790904-A115-438F-B113-BFACB887671C}" destId="{1AD0DA79-BEAD-4F08-831D-00BC84996C80}" srcOrd="0" destOrd="0" parTransId="{B8C501AC-D351-4BFF-949C-241BC7A6BE3F}" sibTransId="{510225CA-DC47-47F3-A7AB-94D2731953F2}"/>
    <dgm:cxn modelId="{AE86F926-6565-4C68-9A7E-7352D6A9EB4B}" type="presOf" srcId="{1AD0DA79-BEAD-4F08-831D-00BC84996C80}" destId="{60502A7E-4664-4231-A4A6-DA01A6B60CA1}" srcOrd="0" destOrd="0" presId="urn:microsoft.com/office/officeart/2005/8/layout/vProcess5"/>
    <dgm:cxn modelId="{A42B856C-FBF3-4001-B5A3-2B5EEBA3FC82}" type="presOf" srcId="{1AD0DA79-BEAD-4F08-831D-00BC84996C80}" destId="{A3E3BAEA-0F40-4842-A10A-51906E56516F}" srcOrd="1" destOrd="0" presId="urn:microsoft.com/office/officeart/2005/8/layout/vProcess5"/>
    <dgm:cxn modelId="{AF1AB9BA-F5B8-499F-BD6D-5A768F0A1800}" type="presOf" srcId="{065B6046-7A4E-8E48-AA49-573C2346A18E}" destId="{1DAB072D-65D1-41CA-B7F8-B79BE8719390}" srcOrd="1" destOrd="0" presId="urn:microsoft.com/office/officeart/2005/8/layout/vProcess5"/>
    <dgm:cxn modelId="{938ACDCC-DD7F-4415-A351-F555479334C0}" srcId="{38790904-A115-438F-B113-BFACB887671C}" destId="{7D7F5761-D383-4884-B56E-0DF2E77ADC71}" srcOrd="2" destOrd="0" parTransId="{451E8575-5891-4EB0-9619-F9D98897621A}" sibTransId="{68084053-D250-498F-A1D4-7B1E2433C618}"/>
    <dgm:cxn modelId="{EC7AE7CE-C0BE-44E2-8D1C-FB411342CC23}" type="presOf" srcId="{7D7F5761-D383-4884-B56E-0DF2E77ADC71}" destId="{025BC7A1-0C46-49E0-BE38-0565358FBFEE}" srcOrd="0" destOrd="0" presId="urn:microsoft.com/office/officeart/2005/8/layout/vProcess5"/>
    <dgm:cxn modelId="{A425BAD5-53D1-4D00-8AAC-6A4AACDD044B}" type="presOf" srcId="{D7666CF5-6B31-F74B-B76D-66E87D941A91}" destId="{2775D9AB-8FF8-4D7C-9844-36E6FD70C1BB}" srcOrd="0" destOrd="0" presId="urn:microsoft.com/office/officeart/2005/8/layout/vProcess5"/>
    <dgm:cxn modelId="{14BB8CE8-8CF9-406E-A599-560C9F65920A}" type="presOf" srcId="{065B6046-7A4E-8E48-AA49-573C2346A18E}" destId="{899E6143-A29E-47EC-82F3-107E24FA0B65}" srcOrd="0" destOrd="0" presId="urn:microsoft.com/office/officeart/2005/8/layout/vProcess5"/>
    <dgm:cxn modelId="{B0520FF8-0A77-41AB-A323-71C4F757EEAC}" type="presOf" srcId="{38790904-A115-438F-B113-BFACB887671C}" destId="{B98E22F1-9A54-4747-BCFD-195B4D59FCF8}" srcOrd="0" destOrd="0" presId="urn:microsoft.com/office/officeart/2005/8/layout/vProcess5"/>
    <dgm:cxn modelId="{411EABF8-2ACB-EC4B-95A4-F5BD6FE59AFE}" srcId="{38790904-A115-438F-B113-BFACB887671C}" destId="{065B6046-7A4E-8E48-AA49-573C2346A18E}" srcOrd="1" destOrd="0" parTransId="{4E22422C-CD94-5642-88F2-141DD8CABEFC}" sibTransId="{D7666CF5-6B31-F74B-B76D-66E87D941A91}"/>
    <dgm:cxn modelId="{E7EC62FA-130D-45BC-8435-068AF8B3D993}" type="presOf" srcId="{7D7F5761-D383-4884-B56E-0DF2E77ADC71}" destId="{EDA0F3C3-4B2B-430A-8993-F177E528CC25}" srcOrd="1" destOrd="0" presId="urn:microsoft.com/office/officeart/2005/8/layout/vProcess5"/>
    <dgm:cxn modelId="{41AAFDFF-A29D-44C5-80A1-A462F51A9742}" type="presOf" srcId="{510225CA-DC47-47F3-A7AB-94D2731953F2}" destId="{76C8F476-AEFC-4212-88CC-F7BC48632F79}" srcOrd="0" destOrd="0" presId="urn:microsoft.com/office/officeart/2005/8/layout/vProcess5"/>
    <dgm:cxn modelId="{54F2B7F3-8E71-4721-92FC-027155A92444}" type="presParOf" srcId="{B98E22F1-9A54-4747-BCFD-195B4D59FCF8}" destId="{D3CB8F3C-CB7B-4E3C-A746-8F85AF74CA2B}" srcOrd="0" destOrd="0" presId="urn:microsoft.com/office/officeart/2005/8/layout/vProcess5"/>
    <dgm:cxn modelId="{15083E61-25AC-40EA-B545-C99486DCE539}" type="presParOf" srcId="{B98E22F1-9A54-4747-BCFD-195B4D59FCF8}" destId="{60502A7E-4664-4231-A4A6-DA01A6B60CA1}" srcOrd="1" destOrd="0" presId="urn:microsoft.com/office/officeart/2005/8/layout/vProcess5"/>
    <dgm:cxn modelId="{A5CD537B-C3D7-43E0-99B4-3F8463E05B75}" type="presParOf" srcId="{B98E22F1-9A54-4747-BCFD-195B4D59FCF8}" destId="{899E6143-A29E-47EC-82F3-107E24FA0B65}" srcOrd="2" destOrd="0" presId="urn:microsoft.com/office/officeart/2005/8/layout/vProcess5"/>
    <dgm:cxn modelId="{066F5074-9B9D-40D1-8532-0B15732F3C27}" type="presParOf" srcId="{B98E22F1-9A54-4747-BCFD-195B4D59FCF8}" destId="{025BC7A1-0C46-49E0-BE38-0565358FBFEE}" srcOrd="3" destOrd="0" presId="urn:microsoft.com/office/officeart/2005/8/layout/vProcess5"/>
    <dgm:cxn modelId="{54488E7D-8510-4AF3-8B94-E246CF08C7F2}" type="presParOf" srcId="{B98E22F1-9A54-4747-BCFD-195B4D59FCF8}" destId="{76C8F476-AEFC-4212-88CC-F7BC48632F79}" srcOrd="4" destOrd="0" presId="urn:microsoft.com/office/officeart/2005/8/layout/vProcess5"/>
    <dgm:cxn modelId="{FEF0190B-5DB1-423F-BE80-139B4127F0E4}" type="presParOf" srcId="{B98E22F1-9A54-4747-BCFD-195B4D59FCF8}" destId="{2775D9AB-8FF8-4D7C-9844-36E6FD70C1BB}" srcOrd="5" destOrd="0" presId="urn:microsoft.com/office/officeart/2005/8/layout/vProcess5"/>
    <dgm:cxn modelId="{7C107D06-67AD-4318-BA5C-3732F434041E}" type="presParOf" srcId="{B98E22F1-9A54-4747-BCFD-195B4D59FCF8}" destId="{A3E3BAEA-0F40-4842-A10A-51906E56516F}" srcOrd="6" destOrd="0" presId="urn:microsoft.com/office/officeart/2005/8/layout/vProcess5"/>
    <dgm:cxn modelId="{44BCBDD3-B2A7-4370-8351-74A5B69D77B1}" type="presParOf" srcId="{B98E22F1-9A54-4747-BCFD-195B4D59FCF8}" destId="{1DAB072D-65D1-41CA-B7F8-B79BE8719390}" srcOrd="7" destOrd="0" presId="urn:microsoft.com/office/officeart/2005/8/layout/vProcess5"/>
    <dgm:cxn modelId="{6C5F73F7-AA62-4571-8C00-4C147527911D}" type="presParOf" srcId="{B98E22F1-9A54-4747-BCFD-195B4D59FCF8}" destId="{EDA0F3C3-4B2B-430A-8993-F177E528CC2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69D67-CACD-42D4-89A3-4560096EC950}">
      <dsp:nvSpPr>
        <dsp:cNvPr id="0" name=""/>
        <dsp:cNvSpPr/>
      </dsp:nvSpPr>
      <dsp:spPr>
        <a:xfrm>
          <a:off x="0" y="0"/>
          <a:ext cx="7694506" cy="900566"/>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The Treasurer is Elected</a:t>
          </a:r>
        </a:p>
      </dsp:txBody>
      <dsp:txXfrm>
        <a:off x="26377" y="26377"/>
        <a:ext cx="6646626" cy="847812"/>
      </dsp:txXfrm>
    </dsp:sp>
    <dsp:sp modelId="{4485708A-F9D6-482E-9E9C-E1FF1EFCA57D}">
      <dsp:nvSpPr>
        <dsp:cNvPr id="0" name=""/>
        <dsp:cNvSpPr/>
      </dsp:nvSpPr>
      <dsp:spPr>
        <a:xfrm>
          <a:off x="644414" y="1064305"/>
          <a:ext cx="7694506" cy="900566"/>
        </a:xfrm>
        <a:prstGeom prst="roundRect">
          <a:avLst>
            <a:gd name="adj" fmla="val 10000"/>
          </a:avLst>
        </a:prstGeom>
        <a:solidFill>
          <a:schemeClr val="accent2">
            <a:hueOff val="-988095"/>
            <a:satOff val="4733"/>
            <a:lumOff val="437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Fiduciary responsibility </a:t>
          </a:r>
        </a:p>
      </dsp:txBody>
      <dsp:txXfrm>
        <a:off x="670791" y="1090682"/>
        <a:ext cx="6411969" cy="847812"/>
      </dsp:txXfrm>
    </dsp:sp>
    <dsp:sp modelId="{5A88DEA9-F192-4E2B-A173-DE3DADF454AE}">
      <dsp:nvSpPr>
        <dsp:cNvPr id="0" name=""/>
        <dsp:cNvSpPr/>
      </dsp:nvSpPr>
      <dsp:spPr>
        <a:xfrm>
          <a:off x="1279211" y="2128610"/>
          <a:ext cx="7694506" cy="900566"/>
        </a:xfrm>
        <a:prstGeom prst="roundRect">
          <a:avLst>
            <a:gd name="adj" fmla="val 10000"/>
          </a:avLst>
        </a:prstGeom>
        <a:solidFill>
          <a:schemeClr val="accent2">
            <a:hueOff val="-1976191"/>
            <a:satOff val="9467"/>
            <a:lumOff val="8758"/>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Protects and Secures investment of public funds</a:t>
          </a:r>
        </a:p>
      </dsp:txBody>
      <dsp:txXfrm>
        <a:off x="1305588" y="2154987"/>
        <a:ext cx="6421587" cy="847812"/>
      </dsp:txXfrm>
    </dsp:sp>
    <dsp:sp modelId="{646206BD-8906-4CE3-B5EC-324D51AEDCC6}">
      <dsp:nvSpPr>
        <dsp:cNvPr id="0" name=""/>
        <dsp:cNvSpPr/>
      </dsp:nvSpPr>
      <dsp:spPr>
        <a:xfrm>
          <a:off x="1923626" y="3192915"/>
          <a:ext cx="7694506" cy="900566"/>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Receives, Deposits and Monitors County room tax revenue</a:t>
          </a:r>
        </a:p>
      </dsp:txBody>
      <dsp:txXfrm>
        <a:off x="1950003" y="3219292"/>
        <a:ext cx="6411969" cy="847812"/>
      </dsp:txXfrm>
    </dsp:sp>
    <dsp:sp modelId="{C9DE0897-0C24-4B94-AF11-AA79B9FE9123}">
      <dsp:nvSpPr>
        <dsp:cNvPr id="0" name=""/>
        <dsp:cNvSpPr/>
      </dsp:nvSpPr>
      <dsp:spPr>
        <a:xfrm>
          <a:off x="7109138" y="689751"/>
          <a:ext cx="585367" cy="58536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240846" y="689751"/>
        <a:ext cx="321951" cy="440489"/>
      </dsp:txXfrm>
    </dsp:sp>
    <dsp:sp modelId="{E250DCFE-77D6-4F4A-B27D-A3C802E8A7C6}">
      <dsp:nvSpPr>
        <dsp:cNvPr id="0" name=""/>
        <dsp:cNvSpPr/>
      </dsp:nvSpPr>
      <dsp:spPr>
        <a:xfrm>
          <a:off x="7753553" y="1754057"/>
          <a:ext cx="585367" cy="585367"/>
        </a:xfrm>
        <a:prstGeom prst="downArrow">
          <a:avLst>
            <a:gd name="adj1" fmla="val 55000"/>
            <a:gd name="adj2" fmla="val 45000"/>
          </a:avLst>
        </a:prstGeom>
        <a:solidFill>
          <a:schemeClr val="accent2">
            <a:tint val="40000"/>
            <a:alpha val="90000"/>
            <a:hueOff val="-2045920"/>
            <a:satOff val="22554"/>
            <a:lumOff val="2148"/>
            <a:alphaOff val="0"/>
          </a:schemeClr>
        </a:solidFill>
        <a:ln w="19050" cap="rnd" cmpd="sng" algn="ctr">
          <a:solidFill>
            <a:schemeClr val="accent2">
              <a:tint val="40000"/>
              <a:alpha val="90000"/>
              <a:hueOff val="-2045920"/>
              <a:satOff val="22554"/>
              <a:lumOff val="21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7885261" y="1754057"/>
        <a:ext cx="321951" cy="440489"/>
      </dsp:txXfrm>
    </dsp:sp>
    <dsp:sp modelId="{DAFF0839-B78F-414F-AF02-E08410BCD1C2}">
      <dsp:nvSpPr>
        <dsp:cNvPr id="0" name=""/>
        <dsp:cNvSpPr/>
      </dsp:nvSpPr>
      <dsp:spPr>
        <a:xfrm>
          <a:off x="8388350" y="2818362"/>
          <a:ext cx="585367" cy="585367"/>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a:p>
      </dsp:txBody>
      <dsp:txXfrm>
        <a:off x="8520058" y="2818362"/>
        <a:ext cx="321951" cy="4404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2A15-FE71-448C-9FCD-B0797BE88241}">
      <dsp:nvSpPr>
        <dsp:cNvPr id="0" name=""/>
        <dsp:cNvSpPr/>
      </dsp:nvSpPr>
      <dsp:spPr>
        <a:xfrm>
          <a:off x="0" y="0"/>
          <a:ext cx="8175413" cy="1228044"/>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Elected Treasurer</a:t>
          </a:r>
        </a:p>
      </dsp:txBody>
      <dsp:txXfrm>
        <a:off x="35968" y="35968"/>
        <a:ext cx="6850257" cy="1156108"/>
      </dsp:txXfrm>
    </dsp:sp>
    <dsp:sp modelId="{667535A1-8D65-4E81-A241-8CB2B7BE595A}">
      <dsp:nvSpPr>
        <dsp:cNvPr id="0" name=""/>
        <dsp:cNvSpPr/>
      </dsp:nvSpPr>
      <dsp:spPr>
        <a:xfrm>
          <a:off x="721359" y="1432718"/>
          <a:ext cx="8175413" cy="1228044"/>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Chief Deputy</a:t>
          </a:r>
        </a:p>
      </dsp:txBody>
      <dsp:txXfrm>
        <a:off x="757327" y="1468686"/>
        <a:ext cx="6583888" cy="1156108"/>
      </dsp:txXfrm>
    </dsp:sp>
    <dsp:sp modelId="{FAC77B18-7AD2-4905-8A39-F4D2B8A96E7D}">
      <dsp:nvSpPr>
        <dsp:cNvPr id="0" name=""/>
        <dsp:cNvSpPr/>
      </dsp:nvSpPr>
      <dsp:spPr>
        <a:xfrm>
          <a:off x="1442719" y="2865437"/>
          <a:ext cx="8175413" cy="1228044"/>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l" defTabSz="2311400">
            <a:lnSpc>
              <a:spcPct val="90000"/>
            </a:lnSpc>
            <a:spcBef>
              <a:spcPct val="0"/>
            </a:spcBef>
            <a:spcAft>
              <a:spcPct val="35000"/>
            </a:spcAft>
            <a:buNone/>
          </a:pPr>
          <a:r>
            <a:rPr lang="en-US" sz="5200" kern="1200"/>
            <a:t>1 full time employee</a:t>
          </a:r>
        </a:p>
      </dsp:txBody>
      <dsp:txXfrm>
        <a:off x="1478687" y="2901405"/>
        <a:ext cx="6583888" cy="1156108"/>
      </dsp:txXfrm>
    </dsp:sp>
    <dsp:sp modelId="{2AFB3A64-2B91-4651-A19B-04A4954F4546}">
      <dsp:nvSpPr>
        <dsp:cNvPr id="0" name=""/>
        <dsp:cNvSpPr/>
      </dsp:nvSpPr>
      <dsp:spPr>
        <a:xfrm>
          <a:off x="7377184" y="931267"/>
          <a:ext cx="798228" cy="798228"/>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6785" y="931267"/>
        <a:ext cx="439026" cy="600667"/>
      </dsp:txXfrm>
    </dsp:sp>
    <dsp:sp modelId="{2D737653-E7DD-4C66-B8F9-E78D6EED5369}">
      <dsp:nvSpPr>
        <dsp:cNvPr id="0" name=""/>
        <dsp:cNvSpPr/>
      </dsp:nvSpPr>
      <dsp:spPr>
        <a:xfrm>
          <a:off x="8098544" y="2355798"/>
          <a:ext cx="798228" cy="798228"/>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8145" y="2355798"/>
        <a:ext cx="439026" cy="6006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02A7E-4664-4231-A4A6-DA01A6B60CA1}">
      <dsp:nvSpPr>
        <dsp:cNvPr id="0" name=""/>
        <dsp:cNvSpPr/>
      </dsp:nvSpPr>
      <dsp:spPr>
        <a:xfrm>
          <a:off x="0" y="0"/>
          <a:ext cx="8174513" cy="1228248"/>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Safekeeping of monies</a:t>
          </a:r>
        </a:p>
      </dsp:txBody>
      <dsp:txXfrm>
        <a:off x="35974" y="35974"/>
        <a:ext cx="6849138" cy="1156300"/>
      </dsp:txXfrm>
    </dsp:sp>
    <dsp:sp modelId="{899E6143-A29E-47EC-82F3-107E24FA0B65}">
      <dsp:nvSpPr>
        <dsp:cNvPr id="0" name=""/>
        <dsp:cNvSpPr/>
      </dsp:nvSpPr>
      <dsp:spPr>
        <a:xfrm>
          <a:off x="721280" y="1432956"/>
          <a:ext cx="8174513" cy="1228248"/>
        </a:xfrm>
        <a:prstGeom prst="roundRect">
          <a:avLst>
            <a:gd name="adj" fmla="val 10000"/>
          </a:avLst>
        </a:prstGeom>
        <a:solidFill>
          <a:schemeClr val="accent2">
            <a:hueOff val="-1482143"/>
            <a:satOff val="7100"/>
            <a:lumOff val="6569"/>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Fostering working relationships</a:t>
          </a:r>
        </a:p>
      </dsp:txBody>
      <dsp:txXfrm>
        <a:off x="757254" y="1468930"/>
        <a:ext cx="6582923" cy="1156300"/>
      </dsp:txXfrm>
    </dsp:sp>
    <dsp:sp modelId="{025BC7A1-0C46-49E0-BE38-0565358FBFEE}">
      <dsp:nvSpPr>
        <dsp:cNvPr id="0" name=""/>
        <dsp:cNvSpPr/>
      </dsp:nvSpPr>
      <dsp:spPr>
        <a:xfrm>
          <a:off x="1442561" y="2865913"/>
          <a:ext cx="8174513" cy="1228248"/>
        </a:xfrm>
        <a:prstGeom prst="roundRect">
          <a:avLst>
            <a:gd name="adj" fmla="val 10000"/>
          </a:avLst>
        </a:prstGeom>
        <a:solidFill>
          <a:schemeClr val="accent2">
            <a:hueOff val="-2964286"/>
            <a:satOff val="14200"/>
            <a:lumOff val="1313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marL="0" lvl="0" indent="0" algn="l" defTabSz="1555750">
            <a:lnSpc>
              <a:spcPct val="90000"/>
            </a:lnSpc>
            <a:spcBef>
              <a:spcPct val="0"/>
            </a:spcBef>
            <a:spcAft>
              <a:spcPct val="35000"/>
            </a:spcAft>
            <a:buNone/>
          </a:pPr>
          <a:r>
            <a:rPr lang="en-US" sz="3500" kern="1200"/>
            <a:t>Professional customer service </a:t>
          </a:r>
        </a:p>
      </dsp:txBody>
      <dsp:txXfrm>
        <a:off x="1478535" y="2901887"/>
        <a:ext cx="6582923" cy="1156300"/>
      </dsp:txXfrm>
    </dsp:sp>
    <dsp:sp modelId="{76C8F476-AEFC-4212-88CC-F7BC48632F79}">
      <dsp:nvSpPr>
        <dsp:cNvPr id="0" name=""/>
        <dsp:cNvSpPr/>
      </dsp:nvSpPr>
      <dsp:spPr>
        <a:xfrm>
          <a:off x="7376152" y="931421"/>
          <a:ext cx="798361" cy="798361"/>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555783" y="931421"/>
        <a:ext cx="439099" cy="600767"/>
      </dsp:txXfrm>
    </dsp:sp>
    <dsp:sp modelId="{2775D9AB-8FF8-4D7C-9844-36E6FD70C1BB}">
      <dsp:nvSpPr>
        <dsp:cNvPr id="0" name=""/>
        <dsp:cNvSpPr/>
      </dsp:nvSpPr>
      <dsp:spPr>
        <a:xfrm>
          <a:off x="8097432" y="2356190"/>
          <a:ext cx="798361" cy="798361"/>
        </a:xfrm>
        <a:prstGeom prst="downArrow">
          <a:avLst>
            <a:gd name="adj1" fmla="val 55000"/>
            <a:gd name="adj2" fmla="val 45000"/>
          </a:avLst>
        </a:prstGeom>
        <a:solidFill>
          <a:schemeClr val="accent2">
            <a:tint val="40000"/>
            <a:alpha val="90000"/>
            <a:hueOff val="-4091839"/>
            <a:satOff val="45107"/>
            <a:lumOff val="4296"/>
            <a:alphaOff val="0"/>
          </a:schemeClr>
        </a:solidFill>
        <a:ln w="19050" cap="rnd" cmpd="sng" algn="ctr">
          <a:solidFill>
            <a:schemeClr val="accent2">
              <a:tint val="40000"/>
              <a:alpha val="90000"/>
              <a:hueOff val="-4091839"/>
              <a:satOff val="45107"/>
              <a:lumOff val="429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77063" y="2356190"/>
        <a:ext cx="439099" cy="600767"/>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DA6E86-E323-F84C-9131-39ECA2B107B1}" type="datetimeFigureOut">
              <a:rPr lang="en-US" smtClean="0"/>
              <a:t>5/17/2023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D18726-DDE5-854A-8645-1F2875F52065}" type="slidenum">
              <a:rPr lang="en-US" smtClean="0"/>
              <a:t>‹#›</a:t>
            </a:fld>
            <a:endParaRPr lang="en-US" dirty="0"/>
          </a:p>
        </p:txBody>
      </p:sp>
    </p:spTree>
    <p:extLst>
      <p:ext uri="{BB962C8B-B14F-4D97-AF65-F5344CB8AC3E}">
        <p14:creationId xmlns:p14="http://schemas.microsoft.com/office/powerpoint/2010/main" val="11108609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1</a:t>
            </a:fld>
            <a:endParaRPr lang="en-US" dirty="0"/>
          </a:p>
        </p:txBody>
      </p:sp>
    </p:spTree>
    <p:extLst>
      <p:ext uri="{BB962C8B-B14F-4D97-AF65-F5344CB8AC3E}">
        <p14:creationId xmlns:p14="http://schemas.microsoft.com/office/powerpoint/2010/main" val="731399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Forecasting for the upcoming fiscal year, 84.7% of the expenses for the Treasurer’s Office will come from Personnel costs, with only 15.3% being attributed to materials.  Material costs include not only office supplies but also funds for travel and professional development.  It is my goal to have a highly trained and motivated staff that can assist both the public and County personnel in an efficient and competent manner.</a:t>
            </a:r>
          </a:p>
        </p:txBody>
      </p:sp>
      <p:sp>
        <p:nvSpPr>
          <p:cNvPr id="4" name="Slide Number Placeholder 3"/>
          <p:cNvSpPr>
            <a:spLocks noGrp="1"/>
          </p:cNvSpPr>
          <p:nvPr>
            <p:ph type="sldNum" sz="quarter" idx="5"/>
          </p:nvPr>
        </p:nvSpPr>
        <p:spPr/>
        <p:txBody>
          <a:bodyPr/>
          <a:lstStyle/>
          <a:p>
            <a:fld id="{C2D18726-DDE5-854A-8645-1F2875F52065}" type="slidenum">
              <a:rPr lang="en-US" smtClean="0"/>
              <a:t>10</a:t>
            </a:fld>
            <a:endParaRPr lang="en-US" dirty="0"/>
          </a:p>
        </p:txBody>
      </p:sp>
    </p:spTree>
    <p:extLst>
      <p:ext uri="{BB962C8B-B14F-4D97-AF65-F5344CB8AC3E}">
        <p14:creationId xmlns:p14="http://schemas.microsoft.com/office/powerpoint/2010/main" val="564622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accomplishment for my office that occurred this fiscal year was the successful transition of the County’s bank accounts to Umpqua Bank.  As you may know, Columbia Bank and Umpqua Bank recently merged.  However, our local branch of Columbia Bank – where most of the County’s banking was handled, was acquired by 1</a:t>
            </a:r>
            <a:r>
              <a:rPr lang="en-US" baseline="30000" dirty="0"/>
              <a:t>st</a:t>
            </a:r>
            <a:r>
              <a:rPr lang="en-US" dirty="0"/>
              <a:t> Security Bank of Washington.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Treasurer, I have a fiduciary responsibility to ensure the County funds are safe and secure.  As a result of all the banking movement, Umpqua Bank is now our primary banking institution.</a:t>
            </a:r>
          </a:p>
          <a:p>
            <a:endParaRPr lang="en-US" dirty="0"/>
          </a:p>
          <a:p>
            <a:r>
              <a:rPr lang="en-US" dirty="0"/>
              <a:t>With these financial transitions, the responsibility of certifying the banking regulations and fund transactions became a huge undertaking.  After dozens of hours of intense work for many months, I’m happy to say that we are finally nearing the end of our journey with this complex endeavor.  </a:t>
            </a:r>
          </a:p>
          <a:p>
            <a:endParaRPr lang="en-US" dirty="0"/>
          </a:p>
          <a:p>
            <a:r>
              <a:rPr lang="en-US" dirty="0"/>
              <a:t>At this time, I would like to take a moment to thank our local bank branches, and Treasury Management for all their hard work and assistance during this change.  I also would like to thank all those involved on a County level who participated in this project.</a:t>
            </a:r>
          </a:p>
        </p:txBody>
      </p:sp>
      <p:sp>
        <p:nvSpPr>
          <p:cNvPr id="4" name="Slide Number Placeholder 3"/>
          <p:cNvSpPr>
            <a:spLocks noGrp="1"/>
          </p:cNvSpPr>
          <p:nvPr>
            <p:ph type="sldNum" sz="quarter" idx="5"/>
          </p:nvPr>
        </p:nvSpPr>
        <p:spPr/>
        <p:txBody>
          <a:bodyPr/>
          <a:lstStyle/>
          <a:p>
            <a:fld id="{C2D18726-DDE5-854A-8645-1F2875F52065}" type="slidenum">
              <a:rPr lang="en-US" smtClean="0"/>
              <a:t>11</a:t>
            </a:fld>
            <a:endParaRPr lang="en-US" dirty="0"/>
          </a:p>
        </p:txBody>
      </p:sp>
    </p:spTree>
    <p:extLst>
      <p:ext uri="{BB962C8B-B14F-4D97-AF65-F5344CB8AC3E}">
        <p14:creationId xmlns:p14="http://schemas.microsoft.com/office/powerpoint/2010/main" val="2875429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to the future, I have several goals and objectives.  These include the continued safekeeping of our local government monies; fostering good working relationships with all our local banks and investment institutions, including inter-departments, and outside agencies.  And continuing to provide a high level of professional customer service to all departments, entities, and auditors.</a:t>
            </a:r>
          </a:p>
          <a:p>
            <a:endParaRPr lang="en-US" dirty="0"/>
          </a:p>
          <a:p>
            <a:r>
              <a:rPr lang="en-US" dirty="0"/>
              <a:t>As we near the end of this budget presentation, I think it is important to recognize staff in the Tax Office and Treasurer’s Office for their outstanding work and commitment to Lincoln County.  Together we get our important work done accurately, efficiently and professionally.</a:t>
            </a:r>
          </a:p>
        </p:txBody>
      </p:sp>
      <p:sp>
        <p:nvSpPr>
          <p:cNvPr id="4" name="Slide Number Placeholder 3"/>
          <p:cNvSpPr>
            <a:spLocks noGrp="1"/>
          </p:cNvSpPr>
          <p:nvPr>
            <p:ph type="sldNum" sz="quarter" idx="5"/>
          </p:nvPr>
        </p:nvSpPr>
        <p:spPr/>
        <p:txBody>
          <a:bodyPr/>
          <a:lstStyle/>
          <a:p>
            <a:fld id="{C2D18726-DDE5-854A-8645-1F2875F52065}" type="slidenum">
              <a:rPr lang="en-US" smtClean="0"/>
              <a:t>12</a:t>
            </a:fld>
            <a:endParaRPr lang="en-US" dirty="0"/>
          </a:p>
        </p:txBody>
      </p:sp>
    </p:spTree>
    <p:extLst>
      <p:ext uri="{BB962C8B-B14F-4D97-AF65-F5344CB8AC3E}">
        <p14:creationId xmlns:p14="http://schemas.microsoft.com/office/powerpoint/2010/main" val="40646715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14</a:t>
            </a:fld>
            <a:endParaRPr lang="en-US" dirty="0"/>
          </a:p>
        </p:txBody>
      </p:sp>
    </p:spTree>
    <p:extLst>
      <p:ext uri="{BB962C8B-B14F-4D97-AF65-F5344CB8AC3E}">
        <p14:creationId xmlns:p14="http://schemas.microsoft.com/office/powerpoint/2010/main" val="2972205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Treasurer is an elected position that upholds the commitment to deliver service with competence and high standards for all of Lincoln County.  This position has full fiduciary responsibility for safekeeping local government monies and investments.  </a:t>
            </a:r>
          </a:p>
          <a:p>
            <a:endParaRPr lang="en-US" dirty="0"/>
          </a:p>
          <a:p>
            <a:r>
              <a:rPr lang="en-US" dirty="0"/>
              <a:t>The Treasurer is responsible for maintaining accurate records, protecting and securing investments of public funds in accordance with Oregon statutes and the guidelines of the Lincoln County investment policy.  We also deposit and monitor County room tax revenue from the unincorporated areas of Lincoln County.</a:t>
            </a:r>
          </a:p>
          <a:p>
            <a:endParaRPr lang="en-US" dirty="0"/>
          </a:p>
          <a:p>
            <a:r>
              <a:rPr lang="en-US" dirty="0"/>
              <a:t>The Treasurer is also appointed by the Board of Commissioners as the Tax Collector.</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2</a:t>
            </a:fld>
            <a:endParaRPr lang="en-US" dirty="0"/>
          </a:p>
        </p:txBody>
      </p:sp>
    </p:spTree>
    <p:extLst>
      <p:ext uri="{BB962C8B-B14F-4D97-AF65-F5344CB8AC3E}">
        <p14:creationId xmlns:p14="http://schemas.microsoft.com/office/powerpoint/2010/main" val="522852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Staff of the Treasurer’s Office consists of myself, the Treasurer, Chief Deputy, and an Accounting Clerk.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Treasurer’s Office receipts and deposits all the funds collected by other departments as well as Federal and State agencies.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office funds operations of other departments such as Accounts Payable, County Excise Tax, County Insurance and Payroll.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reconcile monthly bank statements and process interest allocations to departments and </a:t>
            </a:r>
            <a:r>
              <a:rPr lang="en-US"/>
              <a:t>taxing districts.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3</a:t>
            </a:fld>
            <a:endParaRPr lang="en-US" dirty="0"/>
          </a:p>
        </p:txBody>
      </p:sp>
    </p:spTree>
    <p:extLst>
      <p:ext uri="{BB962C8B-B14F-4D97-AF65-F5344CB8AC3E}">
        <p14:creationId xmlns:p14="http://schemas.microsoft.com/office/powerpoint/2010/main" val="5481321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 sources come primarily from property tax collections and transient lodging tax from the unincorporated areas of Lincoln County.</a:t>
            </a:r>
          </a:p>
        </p:txBody>
      </p:sp>
      <p:sp>
        <p:nvSpPr>
          <p:cNvPr id="4" name="Slide Number Placeholder 3"/>
          <p:cNvSpPr>
            <a:spLocks noGrp="1"/>
          </p:cNvSpPr>
          <p:nvPr>
            <p:ph type="sldNum" sz="quarter" idx="5"/>
          </p:nvPr>
        </p:nvSpPr>
        <p:spPr/>
        <p:txBody>
          <a:bodyPr/>
          <a:lstStyle/>
          <a:p>
            <a:fld id="{C2D18726-DDE5-854A-8645-1F2875F52065}" type="slidenum">
              <a:rPr lang="en-US" smtClean="0"/>
              <a:t>4</a:t>
            </a:fld>
            <a:endParaRPr lang="en-US" dirty="0"/>
          </a:p>
        </p:txBody>
      </p:sp>
    </p:spTree>
    <p:extLst>
      <p:ext uri="{BB962C8B-B14F-4D97-AF65-F5344CB8AC3E}">
        <p14:creationId xmlns:p14="http://schemas.microsoft.com/office/powerpoint/2010/main" val="4244929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Monthly, we distribute property tax collections to the local taxing districts which include the cities, schools, hospitals, fire departments, road and water districts, and many other services in Lincoln County.  As you can see, the bulk of our collections happen in the 2</a:t>
            </a:r>
            <a:r>
              <a:rPr lang="en-US" baseline="30000" dirty="0"/>
              <a:t>nd</a:t>
            </a:r>
            <a:r>
              <a:rPr lang="en-US" dirty="0"/>
              <a:t> quarter – when tax statements are sent out.</a:t>
            </a:r>
          </a:p>
        </p:txBody>
      </p:sp>
      <p:sp>
        <p:nvSpPr>
          <p:cNvPr id="4" name="Slide Number Placeholder 3"/>
          <p:cNvSpPr>
            <a:spLocks noGrp="1"/>
          </p:cNvSpPr>
          <p:nvPr>
            <p:ph type="sldNum" sz="quarter" idx="5"/>
          </p:nvPr>
        </p:nvSpPr>
        <p:spPr/>
        <p:txBody>
          <a:bodyPr/>
          <a:lstStyle/>
          <a:p>
            <a:fld id="{C2D18726-DDE5-854A-8645-1F2875F52065}" type="slidenum">
              <a:rPr lang="en-US" smtClean="0"/>
              <a:t>5</a:t>
            </a:fld>
            <a:endParaRPr lang="en-US" dirty="0"/>
          </a:p>
        </p:txBody>
      </p:sp>
    </p:spTree>
    <p:extLst>
      <p:ext uri="{BB962C8B-B14F-4D97-AF65-F5344CB8AC3E}">
        <p14:creationId xmlns:p14="http://schemas.microsoft.com/office/powerpoint/2010/main" val="568182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Quarterly, we collect transient room tax payments.  In the first three quarters for the 2022/23 fiscal year, we have already collected over $3.7 million dollars.  These monies help to fund the Aquarium, Fair, and Economic Development projects in the unincorporated areas of Lincoln County and our General Fund.</a:t>
            </a:r>
          </a:p>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6</a:t>
            </a:fld>
            <a:endParaRPr lang="en-US" dirty="0"/>
          </a:p>
        </p:txBody>
      </p:sp>
    </p:spTree>
    <p:extLst>
      <p:ext uri="{BB962C8B-B14F-4D97-AF65-F5344CB8AC3E}">
        <p14:creationId xmlns:p14="http://schemas.microsoft.com/office/powerpoint/2010/main" val="4142747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also distribute funds received quarterly, from State and Federal agencies for timber harvesting. In the first three quarters for the 2022/23 fiscal year, we have distributed approximately $744,000 dollars. The timber harvest program helps to fund the Animal Shelter, Schools, Extension Office, County Transportation, Library, Port and the General Fund.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2D18726-DDE5-854A-8645-1F2875F52065}" type="slidenum">
              <a:rPr lang="en-US" smtClean="0"/>
              <a:t>7</a:t>
            </a:fld>
            <a:endParaRPr lang="en-US" dirty="0"/>
          </a:p>
        </p:txBody>
      </p:sp>
    </p:spTree>
    <p:extLst>
      <p:ext uri="{BB962C8B-B14F-4D97-AF65-F5344CB8AC3E}">
        <p14:creationId xmlns:p14="http://schemas.microsoft.com/office/powerpoint/2010/main" val="3659622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represents the revenue for the Treasurer’s Office.  As you can see, we have not had figures since fiscal year 2019-20.  This is due to a procedure change in how revenue is tracked by the Finance Department, but we wanted to give a general idea of tax revenue.</a:t>
            </a:r>
          </a:p>
        </p:txBody>
      </p:sp>
      <p:sp>
        <p:nvSpPr>
          <p:cNvPr id="4" name="Slide Number Placeholder 3"/>
          <p:cNvSpPr>
            <a:spLocks noGrp="1"/>
          </p:cNvSpPr>
          <p:nvPr>
            <p:ph type="sldNum" sz="quarter" idx="5"/>
          </p:nvPr>
        </p:nvSpPr>
        <p:spPr/>
        <p:txBody>
          <a:bodyPr/>
          <a:lstStyle/>
          <a:p>
            <a:fld id="{C2D18726-DDE5-854A-8645-1F2875F52065}" type="slidenum">
              <a:rPr lang="en-US" smtClean="0"/>
              <a:t>8</a:t>
            </a:fld>
            <a:endParaRPr lang="en-US" dirty="0"/>
          </a:p>
        </p:txBody>
      </p:sp>
    </p:spTree>
    <p:extLst>
      <p:ext uri="{BB962C8B-B14F-4D97-AF65-F5344CB8AC3E}">
        <p14:creationId xmlns:p14="http://schemas.microsoft.com/office/powerpoint/2010/main" val="477554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represents the expenses for the Treasurer’s Office.  As you can see, we lean toward a frugal approach.  Over the last five years, our expense budget has increased only by $63,850.</a:t>
            </a:r>
          </a:p>
        </p:txBody>
      </p:sp>
      <p:sp>
        <p:nvSpPr>
          <p:cNvPr id="4" name="Slide Number Placeholder 3"/>
          <p:cNvSpPr>
            <a:spLocks noGrp="1"/>
          </p:cNvSpPr>
          <p:nvPr>
            <p:ph type="sldNum" sz="quarter" idx="5"/>
          </p:nvPr>
        </p:nvSpPr>
        <p:spPr/>
        <p:txBody>
          <a:bodyPr/>
          <a:lstStyle/>
          <a:p>
            <a:fld id="{C2D18726-DDE5-854A-8645-1F2875F52065}" type="slidenum">
              <a:rPr lang="en-US" smtClean="0"/>
              <a:t>9</a:t>
            </a:fld>
            <a:endParaRPr lang="en-US" dirty="0"/>
          </a:p>
        </p:txBody>
      </p:sp>
    </p:spTree>
    <p:extLst>
      <p:ext uri="{BB962C8B-B14F-4D97-AF65-F5344CB8AC3E}">
        <p14:creationId xmlns:p14="http://schemas.microsoft.com/office/powerpoint/2010/main" val="2523274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36035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3644730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516141300"/>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99938643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775494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28385340"/>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52897916"/>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6694363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2973736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98618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331563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6282480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0899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182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0435013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5/17/2023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602366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86B75A-687E-405C-8A0B-8D00578BA2C3}" type="datetimeFigureOut">
              <a:rPr lang="en-US" smtClean="0"/>
              <a:pPr/>
              <a:t>5/17/2023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4127218"/>
      </p:ext>
    </p:extLst>
  </p:cSld>
  <p:clrMap bg1="lt1" tx1="dk1" bg2="lt2" tx2="dk2" accent1="accent1" accent2="accent2" accent3="accent3" accent4="accent4" accent5="accent5" accent6="accent6" hlink="hlink" folHlink="folHlink"/>
  <p:sldLayoutIdLst>
    <p:sldLayoutId id="2147484702" r:id="rId1"/>
    <p:sldLayoutId id="2147484703" r:id="rId2"/>
    <p:sldLayoutId id="2147484704" r:id="rId3"/>
    <p:sldLayoutId id="2147484705" r:id="rId4"/>
    <p:sldLayoutId id="2147484706" r:id="rId5"/>
    <p:sldLayoutId id="2147484707" r:id="rId6"/>
    <p:sldLayoutId id="2147484708" r:id="rId7"/>
    <p:sldLayoutId id="2147484709" r:id="rId8"/>
    <p:sldLayoutId id="2147484710" r:id="rId9"/>
    <p:sldLayoutId id="2147484711" r:id="rId10"/>
    <p:sldLayoutId id="2147484712" r:id="rId11"/>
    <p:sldLayoutId id="2147484713" r:id="rId12"/>
    <p:sldLayoutId id="2147484714" r:id="rId13"/>
    <p:sldLayoutId id="2147484715" r:id="rId14"/>
    <p:sldLayoutId id="2147484716" r:id="rId15"/>
    <p:sldLayoutId id="2147484717"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90E3-0718-032E-F582-2B964BC4F458}"/>
              </a:ext>
            </a:extLst>
          </p:cNvPr>
          <p:cNvSpPr>
            <a:spLocks noGrp="1"/>
          </p:cNvSpPr>
          <p:nvPr>
            <p:ph type="ctrTitle"/>
          </p:nvPr>
        </p:nvSpPr>
        <p:spPr/>
        <p:txBody>
          <a:bodyPr>
            <a:normAutofit fontScale="90000"/>
          </a:bodyPr>
          <a:lstStyle/>
          <a:p>
            <a:pPr algn="ctr"/>
            <a:r>
              <a:rPr lang="en-US" dirty="0"/>
              <a:t>Lincoln County</a:t>
            </a:r>
            <a:br>
              <a:rPr lang="en-US" dirty="0"/>
            </a:br>
            <a:r>
              <a:rPr lang="en-US" dirty="0"/>
              <a:t>Treasurer’s Office</a:t>
            </a:r>
            <a:br>
              <a:rPr lang="en-US" dirty="0"/>
            </a:br>
            <a:endParaRPr lang="en-US" dirty="0"/>
          </a:p>
        </p:txBody>
      </p:sp>
      <p:sp>
        <p:nvSpPr>
          <p:cNvPr id="3" name="Subtitle 2">
            <a:extLst>
              <a:ext uri="{FF2B5EF4-FFF2-40B4-BE49-F238E27FC236}">
                <a16:creationId xmlns:a16="http://schemas.microsoft.com/office/drawing/2014/main" id="{42517D00-D7F2-D205-37B8-646C34F2C596}"/>
              </a:ext>
            </a:extLst>
          </p:cNvPr>
          <p:cNvSpPr>
            <a:spLocks noGrp="1"/>
          </p:cNvSpPr>
          <p:nvPr>
            <p:ph type="subTitle" idx="1"/>
          </p:nvPr>
        </p:nvSpPr>
        <p:spPr>
          <a:xfrm>
            <a:off x="1100015" y="4288221"/>
            <a:ext cx="7315200" cy="1296425"/>
          </a:xfrm>
        </p:spPr>
        <p:txBody>
          <a:bodyPr>
            <a:normAutofit/>
          </a:bodyPr>
          <a:lstStyle/>
          <a:p>
            <a:r>
              <a:rPr lang="en-US" dirty="0"/>
              <a:t>Presented by</a:t>
            </a:r>
          </a:p>
          <a:p>
            <a:r>
              <a:rPr lang="en-US" dirty="0"/>
              <a:t>Jayne Welch, Treasurer/Tax Collector</a:t>
            </a:r>
          </a:p>
        </p:txBody>
      </p:sp>
    </p:spTree>
    <p:extLst>
      <p:ext uri="{BB962C8B-B14F-4D97-AF65-F5344CB8AC3E}">
        <p14:creationId xmlns:p14="http://schemas.microsoft.com/office/powerpoint/2010/main" val="25360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a:extLst>
              <a:ext uri="{FF2B5EF4-FFF2-40B4-BE49-F238E27FC236}">
                <a16:creationId xmlns:a16="http://schemas.microsoft.com/office/drawing/2014/main" id="{9C17A7ED-6EB3-409B-ABB0-69C61378A72F}"/>
              </a:ext>
            </a:extLst>
          </p:cNvPr>
          <p:cNvPicPr>
            <a:picLocks noGrp="1" noChangeAspect="1"/>
          </p:cNvPicPr>
          <p:nvPr>
            <p:ph idx="4294967295"/>
          </p:nvPr>
        </p:nvPicPr>
        <p:blipFill>
          <a:blip r:embed="rId3"/>
          <a:stretch>
            <a:fillRect/>
          </a:stretch>
        </p:blipFill>
        <p:spPr>
          <a:xfrm>
            <a:off x="0" y="350838"/>
            <a:ext cx="9728200" cy="6156325"/>
          </a:xfrm>
        </p:spPr>
      </p:pic>
    </p:spTree>
    <p:extLst>
      <p:ext uri="{BB962C8B-B14F-4D97-AF65-F5344CB8AC3E}">
        <p14:creationId xmlns:p14="http://schemas.microsoft.com/office/powerpoint/2010/main" val="18029494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99E40C-34AD-3420-5981-BA5EE486CFE4}"/>
              </a:ext>
            </a:extLst>
          </p:cNvPr>
          <p:cNvSpPr>
            <a:spLocks noGrp="1"/>
          </p:cNvSpPr>
          <p:nvPr>
            <p:ph type="title"/>
          </p:nvPr>
        </p:nvSpPr>
        <p:spPr/>
        <p:txBody>
          <a:bodyPr>
            <a:normAutofit fontScale="90000"/>
          </a:bodyPr>
          <a:lstStyle/>
          <a:p>
            <a:pPr algn="ctr"/>
            <a:r>
              <a:rPr lang="en-US" sz="3200" dirty="0"/>
              <a:t>Mergers</a:t>
            </a:r>
            <a:br>
              <a:rPr lang="en-US" sz="3200" dirty="0"/>
            </a:br>
            <a:r>
              <a:rPr lang="en-US" sz="3200" dirty="0"/>
              <a:t>and</a:t>
            </a:r>
            <a:br>
              <a:rPr lang="en-US" sz="3200" dirty="0"/>
            </a:br>
            <a:r>
              <a:rPr lang="en-US" sz="3200" dirty="0"/>
              <a:t>Acquisitions</a:t>
            </a:r>
          </a:p>
        </p:txBody>
      </p:sp>
      <p:pic>
        <p:nvPicPr>
          <p:cNvPr id="3" name="Content Placeholder 2">
            <a:extLst>
              <a:ext uri="{FF2B5EF4-FFF2-40B4-BE49-F238E27FC236}">
                <a16:creationId xmlns:a16="http://schemas.microsoft.com/office/drawing/2014/main" id="{0DC3E473-B615-4AA4-A1AC-A9438211086D}"/>
              </a:ext>
            </a:extLst>
          </p:cNvPr>
          <p:cNvPicPr>
            <a:picLocks noGrp="1" noChangeAspect="1"/>
          </p:cNvPicPr>
          <p:nvPr>
            <p:ph idx="1"/>
          </p:nvPr>
        </p:nvPicPr>
        <p:blipFill>
          <a:blip r:embed="rId3"/>
          <a:stretch>
            <a:fillRect/>
          </a:stretch>
        </p:blipFill>
        <p:spPr>
          <a:xfrm>
            <a:off x="677863" y="2909415"/>
            <a:ext cx="8596312" cy="2383782"/>
          </a:xfrm>
        </p:spPr>
      </p:pic>
    </p:spTree>
    <p:extLst>
      <p:ext uri="{BB962C8B-B14F-4D97-AF65-F5344CB8AC3E}">
        <p14:creationId xmlns:p14="http://schemas.microsoft.com/office/powerpoint/2010/main" val="1821063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idx="4294967295"/>
          </p:nvPr>
        </p:nvSpPr>
        <p:spPr>
          <a:xfrm>
            <a:off x="0" y="609600"/>
            <a:ext cx="9617075" cy="1100138"/>
          </a:xfrm>
        </p:spPr>
        <p:txBody>
          <a:bodyPr vert="horz" lIns="91440" tIns="45720" rIns="91440" bIns="45720" rtlCol="0" anchor="t">
            <a:normAutofit/>
          </a:bodyPr>
          <a:lstStyle/>
          <a:p>
            <a:pPr algn="ctr">
              <a:lnSpc>
                <a:spcPct val="90000"/>
              </a:lnSpc>
            </a:pPr>
            <a:r>
              <a:rPr lang="en-US" dirty="0"/>
              <a:t>Future</a:t>
            </a:r>
            <a:br>
              <a:rPr lang="en-US" dirty="0"/>
            </a:br>
            <a:r>
              <a:rPr lang="en-US" dirty="0"/>
              <a:t>Goals and Objectives</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4294967295"/>
            <p:extLst>
              <p:ext uri="{D42A27DB-BD31-4B8C-83A1-F6EECF244321}">
                <p14:modId xmlns:p14="http://schemas.microsoft.com/office/powerpoint/2010/main" val="1477679598"/>
              </p:ext>
            </p:extLst>
          </p:nvPr>
        </p:nvGraphicFramePr>
        <p:xfrm>
          <a:off x="0" y="1947863"/>
          <a:ext cx="9617075" cy="4094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7911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89270-5DAC-456C-8654-8D59758328B8}"/>
              </a:ext>
            </a:extLst>
          </p:cNvPr>
          <p:cNvSpPr>
            <a:spLocks noGrp="1"/>
          </p:cNvSpPr>
          <p:nvPr>
            <p:ph type="ctrTitle"/>
          </p:nvPr>
        </p:nvSpPr>
        <p:spPr/>
        <p:txBody>
          <a:bodyPr/>
          <a:lstStyle/>
          <a:p>
            <a:pPr algn="ctr"/>
            <a:r>
              <a:rPr lang="en-US" dirty="0"/>
              <a:t>Questions?</a:t>
            </a:r>
            <a:br>
              <a:rPr lang="en-US" dirty="0"/>
            </a:br>
            <a:endParaRPr lang="en-US" dirty="0"/>
          </a:p>
        </p:txBody>
      </p:sp>
    </p:spTree>
    <p:extLst>
      <p:ext uri="{BB962C8B-B14F-4D97-AF65-F5344CB8AC3E}">
        <p14:creationId xmlns:p14="http://schemas.microsoft.com/office/powerpoint/2010/main" val="3740358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8085-E24B-4240-8F03-69951C08AC13}"/>
              </a:ext>
            </a:extLst>
          </p:cNvPr>
          <p:cNvSpPr>
            <a:spLocks noGrp="1"/>
          </p:cNvSpPr>
          <p:nvPr>
            <p:ph type="ctrTitle"/>
          </p:nvPr>
        </p:nvSpPr>
        <p:spPr>
          <a:xfrm>
            <a:off x="3722622" y="1298448"/>
            <a:ext cx="7187529" cy="2951819"/>
          </a:xfrm>
        </p:spPr>
        <p:txBody>
          <a:bodyPr anchor="b">
            <a:normAutofit/>
          </a:bodyPr>
          <a:lstStyle/>
          <a:p>
            <a:pPr algn="l"/>
            <a:r>
              <a:rPr lang="en-US" sz="5800" dirty="0"/>
              <a:t>Thank You!</a:t>
            </a:r>
          </a:p>
        </p:txBody>
      </p:sp>
    </p:spTree>
    <p:extLst>
      <p:ext uri="{BB962C8B-B14F-4D97-AF65-F5344CB8AC3E}">
        <p14:creationId xmlns:p14="http://schemas.microsoft.com/office/powerpoint/2010/main" val="135898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a:xfrm>
            <a:off x="1" y="609600"/>
            <a:ext cx="10905066" cy="1099457"/>
          </a:xfrm>
        </p:spPr>
        <p:txBody>
          <a:bodyPr vert="horz" lIns="91440" tIns="45720" rIns="91440" bIns="45720" rtlCol="0" anchor="t">
            <a:normAutofit/>
          </a:bodyPr>
          <a:lstStyle/>
          <a:p>
            <a:pPr algn="ctr">
              <a:lnSpc>
                <a:spcPct val="90000"/>
              </a:lnSpc>
            </a:pPr>
            <a:r>
              <a:rPr lang="en-US" sz="3600" dirty="0"/>
              <a:t>The</a:t>
            </a:r>
            <a:br>
              <a:rPr lang="en-US" sz="3600" dirty="0"/>
            </a:br>
            <a:r>
              <a:rPr lang="en-US" sz="3600" dirty="0"/>
              <a:t>Treasurer</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1"/>
            <p:extLst>
              <p:ext uri="{D42A27DB-BD31-4B8C-83A1-F6EECF244321}">
                <p14:modId xmlns:p14="http://schemas.microsoft.com/office/powerpoint/2010/main" val="531153730"/>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619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a:xfrm>
            <a:off x="0" y="566928"/>
            <a:ext cx="10905065" cy="1142129"/>
          </a:xfrm>
        </p:spPr>
        <p:txBody>
          <a:bodyPr vert="horz" lIns="91440" tIns="45720" rIns="91440" bIns="45720" rtlCol="0">
            <a:normAutofit/>
          </a:bodyPr>
          <a:lstStyle/>
          <a:p>
            <a:pPr algn="ctr"/>
            <a:r>
              <a:rPr lang="en-US" dirty="0"/>
              <a:t>Staff</a:t>
            </a:r>
          </a:p>
        </p:txBody>
      </p:sp>
      <p:graphicFrame>
        <p:nvGraphicFramePr>
          <p:cNvPr id="18" name="Content Placeholder 4">
            <a:extLst>
              <a:ext uri="{FF2B5EF4-FFF2-40B4-BE49-F238E27FC236}">
                <a16:creationId xmlns:a16="http://schemas.microsoft.com/office/drawing/2014/main" id="{471FC886-2205-CF29-32B4-8759F88795FE}"/>
              </a:ext>
            </a:extLst>
          </p:cNvPr>
          <p:cNvGraphicFramePr>
            <a:graphicFrameLocks noGrp="1"/>
          </p:cNvGraphicFramePr>
          <p:nvPr>
            <p:ph idx="1"/>
            <p:extLst>
              <p:ext uri="{D42A27DB-BD31-4B8C-83A1-F6EECF244321}">
                <p14:modId xmlns:p14="http://schemas.microsoft.com/office/powerpoint/2010/main" val="215715713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67136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F96BE-2C70-EE1D-5796-8529F8FC5466}"/>
              </a:ext>
            </a:extLst>
          </p:cNvPr>
          <p:cNvSpPr>
            <a:spLocks noGrp="1"/>
          </p:cNvSpPr>
          <p:nvPr>
            <p:ph type="title"/>
          </p:nvPr>
        </p:nvSpPr>
        <p:spPr/>
        <p:txBody>
          <a:bodyPr vert="horz" lIns="91440" tIns="45720" rIns="91440" bIns="45720" rtlCol="0" anchor="ctr">
            <a:normAutofit/>
          </a:bodyPr>
          <a:lstStyle/>
          <a:p>
            <a:pPr algn="ctr"/>
            <a:r>
              <a:rPr lang="en-US" sz="3300" dirty="0">
                <a:solidFill>
                  <a:schemeClr val="bg1"/>
                </a:solidFill>
              </a:rPr>
              <a:t>Funding</a:t>
            </a:r>
            <a:br>
              <a:rPr lang="en-US" sz="3300" dirty="0">
                <a:solidFill>
                  <a:schemeClr val="bg1"/>
                </a:solidFill>
              </a:rPr>
            </a:br>
            <a:r>
              <a:rPr lang="en-US" sz="3300" dirty="0">
                <a:solidFill>
                  <a:schemeClr val="bg1"/>
                </a:solidFill>
              </a:rPr>
              <a:t>Sources</a:t>
            </a:r>
          </a:p>
        </p:txBody>
      </p:sp>
      <p:pic>
        <p:nvPicPr>
          <p:cNvPr id="16" name="Content Placeholder 15" descr="Closeup of a hand holding a key with a house dongle">
            <a:extLst>
              <a:ext uri="{FF2B5EF4-FFF2-40B4-BE49-F238E27FC236}">
                <a16:creationId xmlns:a16="http://schemas.microsoft.com/office/drawing/2014/main" id="{80849673-B352-4BD0-ACB4-EBD04C289282}"/>
              </a:ext>
            </a:extLst>
          </p:cNvPr>
          <p:cNvPicPr>
            <a:picLocks noGrp="1" noChangeAspect="1"/>
          </p:cNvPicPr>
          <p:nvPr>
            <p:ph idx="1"/>
          </p:nvPr>
        </p:nvPicPr>
        <p:blipFill>
          <a:blip r:embed="rId3"/>
          <a:stretch>
            <a:fillRect/>
          </a:stretch>
        </p:blipFill>
        <p:spPr>
          <a:xfrm>
            <a:off x="2064941" y="2160588"/>
            <a:ext cx="5822155" cy="3881437"/>
          </a:xfrm>
        </p:spPr>
      </p:pic>
    </p:spTree>
    <p:extLst>
      <p:ext uri="{BB962C8B-B14F-4D97-AF65-F5344CB8AC3E}">
        <p14:creationId xmlns:p14="http://schemas.microsoft.com/office/powerpoint/2010/main" val="238394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428D3-786E-4B5B-9DC8-F553034BA1BF}"/>
              </a:ext>
            </a:extLst>
          </p:cNvPr>
          <p:cNvSpPr>
            <a:spLocks noGrp="1"/>
          </p:cNvSpPr>
          <p:nvPr>
            <p:ph type="title"/>
          </p:nvPr>
        </p:nvSpPr>
        <p:spPr/>
        <p:txBody>
          <a:bodyPr>
            <a:normAutofit fontScale="90000"/>
          </a:bodyPr>
          <a:lstStyle/>
          <a:p>
            <a:pPr algn="ctr"/>
            <a:r>
              <a:rPr lang="en-US" dirty="0"/>
              <a:t>Property</a:t>
            </a:r>
            <a:br>
              <a:rPr lang="en-US" dirty="0"/>
            </a:br>
            <a:r>
              <a:rPr lang="en-US" dirty="0"/>
              <a:t>Tax</a:t>
            </a:r>
            <a:br>
              <a:rPr lang="en-US" dirty="0"/>
            </a:br>
            <a:r>
              <a:rPr lang="en-US" dirty="0"/>
              <a:t>Distribution</a:t>
            </a:r>
          </a:p>
        </p:txBody>
      </p:sp>
      <p:graphicFrame>
        <p:nvGraphicFramePr>
          <p:cNvPr id="6" name="Content Placeholder 5">
            <a:extLst>
              <a:ext uri="{FF2B5EF4-FFF2-40B4-BE49-F238E27FC236}">
                <a16:creationId xmlns:a16="http://schemas.microsoft.com/office/drawing/2014/main" id="{2B1FB929-6E26-4F5C-92A2-EEEBB910CB7C}"/>
              </a:ext>
            </a:extLst>
          </p:cNvPr>
          <p:cNvGraphicFramePr>
            <a:graphicFrameLocks noGrp="1"/>
          </p:cNvGraphicFramePr>
          <p:nvPr>
            <p:ph idx="1"/>
            <p:extLst>
              <p:ext uri="{D42A27DB-BD31-4B8C-83A1-F6EECF244321}">
                <p14:modId xmlns:p14="http://schemas.microsoft.com/office/powerpoint/2010/main" val="3036874069"/>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60051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25FA-17D9-4D84-BFBE-8A3D84C46D51}"/>
              </a:ext>
            </a:extLst>
          </p:cNvPr>
          <p:cNvSpPr>
            <a:spLocks noGrp="1"/>
          </p:cNvSpPr>
          <p:nvPr>
            <p:ph type="title"/>
          </p:nvPr>
        </p:nvSpPr>
        <p:spPr/>
        <p:txBody>
          <a:bodyPr/>
          <a:lstStyle/>
          <a:p>
            <a:pPr algn="ctr"/>
            <a:r>
              <a:rPr lang="en-US" dirty="0"/>
              <a:t>Transient Room Tax</a:t>
            </a:r>
          </a:p>
        </p:txBody>
      </p:sp>
      <p:graphicFrame>
        <p:nvGraphicFramePr>
          <p:cNvPr id="6" name="Content Placeholder 5">
            <a:extLst>
              <a:ext uri="{FF2B5EF4-FFF2-40B4-BE49-F238E27FC236}">
                <a16:creationId xmlns:a16="http://schemas.microsoft.com/office/drawing/2014/main" id="{44A04750-DC14-49AF-A074-FC7FBCCF4B93}"/>
              </a:ext>
            </a:extLst>
          </p:cNvPr>
          <p:cNvGraphicFramePr>
            <a:graphicFrameLocks noGrp="1"/>
          </p:cNvGraphicFramePr>
          <p:nvPr>
            <p:ph idx="1"/>
            <p:extLst>
              <p:ext uri="{D42A27DB-BD31-4B8C-83A1-F6EECF244321}">
                <p14:modId xmlns:p14="http://schemas.microsoft.com/office/powerpoint/2010/main" val="2043079300"/>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453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7D2BE-0524-4BC1-8A98-9ECC00E431C7}"/>
              </a:ext>
            </a:extLst>
          </p:cNvPr>
          <p:cNvSpPr>
            <a:spLocks noGrp="1"/>
          </p:cNvSpPr>
          <p:nvPr>
            <p:ph type="title"/>
          </p:nvPr>
        </p:nvSpPr>
        <p:spPr/>
        <p:txBody>
          <a:bodyPr/>
          <a:lstStyle/>
          <a:p>
            <a:pPr algn="ctr"/>
            <a:r>
              <a:rPr lang="en-US" dirty="0"/>
              <a:t>Timber Harvest Distribution</a:t>
            </a:r>
          </a:p>
        </p:txBody>
      </p:sp>
      <p:graphicFrame>
        <p:nvGraphicFramePr>
          <p:cNvPr id="6" name="Content Placeholder 5">
            <a:extLst>
              <a:ext uri="{FF2B5EF4-FFF2-40B4-BE49-F238E27FC236}">
                <a16:creationId xmlns:a16="http://schemas.microsoft.com/office/drawing/2014/main" id="{D0023EF3-F99E-4E48-8E3A-BF9A5C2D87D7}"/>
              </a:ext>
            </a:extLst>
          </p:cNvPr>
          <p:cNvGraphicFramePr>
            <a:graphicFrameLocks noGrp="1"/>
          </p:cNvGraphicFramePr>
          <p:nvPr>
            <p:ph idx="1"/>
            <p:extLst>
              <p:ext uri="{D42A27DB-BD31-4B8C-83A1-F6EECF244321}">
                <p14:modId xmlns:p14="http://schemas.microsoft.com/office/powerpoint/2010/main" val="3996122917"/>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86350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3DDEC-7840-4DAD-AA6B-C04979F15318}"/>
              </a:ext>
            </a:extLst>
          </p:cNvPr>
          <p:cNvSpPr>
            <a:spLocks noGrp="1"/>
          </p:cNvSpPr>
          <p:nvPr>
            <p:ph type="title"/>
          </p:nvPr>
        </p:nvSpPr>
        <p:spPr/>
        <p:txBody>
          <a:bodyPr/>
          <a:lstStyle/>
          <a:p>
            <a:pPr algn="ctr"/>
            <a:r>
              <a:rPr lang="en-US" dirty="0"/>
              <a:t>Revenue</a:t>
            </a:r>
          </a:p>
        </p:txBody>
      </p:sp>
      <p:pic>
        <p:nvPicPr>
          <p:cNvPr id="7" name="Content Placeholder 6">
            <a:extLst>
              <a:ext uri="{FF2B5EF4-FFF2-40B4-BE49-F238E27FC236}">
                <a16:creationId xmlns:a16="http://schemas.microsoft.com/office/drawing/2014/main" id="{C3A739C8-D983-421A-AED4-1C14E7D81473}"/>
              </a:ext>
            </a:extLst>
          </p:cNvPr>
          <p:cNvPicPr>
            <a:picLocks noGrp="1" noChangeAspect="1"/>
          </p:cNvPicPr>
          <p:nvPr>
            <p:ph idx="1"/>
          </p:nvPr>
        </p:nvPicPr>
        <p:blipFill>
          <a:blip r:embed="rId3"/>
          <a:stretch>
            <a:fillRect/>
          </a:stretch>
        </p:blipFill>
        <p:spPr>
          <a:xfrm>
            <a:off x="1790496" y="2160588"/>
            <a:ext cx="6371045" cy="3881437"/>
          </a:xfrm>
        </p:spPr>
      </p:pic>
    </p:spTree>
    <p:extLst>
      <p:ext uri="{BB962C8B-B14F-4D97-AF65-F5344CB8AC3E}">
        <p14:creationId xmlns:p14="http://schemas.microsoft.com/office/powerpoint/2010/main" val="3881985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E4C0F-C755-48B7-9D58-660093DBECCB}"/>
              </a:ext>
            </a:extLst>
          </p:cNvPr>
          <p:cNvSpPr>
            <a:spLocks noGrp="1"/>
          </p:cNvSpPr>
          <p:nvPr>
            <p:ph type="title"/>
          </p:nvPr>
        </p:nvSpPr>
        <p:spPr/>
        <p:txBody>
          <a:bodyPr/>
          <a:lstStyle/>
          <a:p>
            <a:pPr algn="ctr"/>
            <a:r>
              <a:rPr lang="en-US" dirty="0"/>
              <a:t>Expenses</a:t>
            </a:r>
          </a:p>
        </p:txBody>
      </p:sp>
      <p:pic>
        <p:nvPicPr>
          <p:cNvPr id="15" name="Content Placeholder 14">
            <a:extLst>
              <a:ext uri="{FF2B5EF4-FFF2-40B4-BE49-F238E27FC236}">
                <a16:creationId xmlns:a16="http://schemas.microsoft.com/office/drawing/2014/main" id="{3B1FD523-A4CF-4390-82BE-6EBDFC52551D}"/>
              </a:ext>
            </a:extLst>
          </p:cNvPr>
          <p:cNvPicPr>
            <a:picLocks noGrp="1" noChangeAspect="1"/>
          </p:cNvPicPr>
          <p:nvPr>
            <p:ph idx="1"/>
          </p:nvPr>
        </p:nvPicPr>
        <p:blipFill>
          <a:blip r:embed="rId3"/>
          <a:stretch>
            <a:fillRect/>
          </a:stretch>
        </p:blipFill>
        <p:spPr>
          <a:xfrm>
            <a:off x="1745874" y="2160588"/>
            <a:ext cx="6460290" cy="3881437"/>
          </a:xfrm>
        </p:spPr>
      </p:pic>
    </p:spTree>
    <p:extLst>
      <p:ext uri="{BB962C8B-B14F-4D97-AF65-F5344CB8AC3E}">
        <p14:creationId xmlns:p14="http://schemas.microsoft.com/office/powerpoint/2010/main" val="255634401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1137</TotalTime>
  <Words>1001</Words>
  <Application>Microsoft Office PowerPoint</Application>
  <PresentationFormat>Widescreen</PresentationFormat>
  <Paragraphs>79</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Trebuchet MS</vt:lpstr>
      <vt:lpstr>Wingdings 3</vt:lpstr>
      <vt:lpstr>Facet</vt:lpstr>
      <vt:lpstr>Lincoln County Treasurer’s Office </vt:lpstr>
      <vt:lpstr>The Treasurer</vt:lpstr>
      <vt:lpstr>Staff</vt:lpstr>
      <vt:lpstr>Funding Sources</vt:lpstr>
      <vt:lpstr>Property Tax Distribution</vt:lpstr>
      <vt:lpstr>Transient Room Tax</vt:lpstr>
      <vt:lpstr>Timber Harvest Distribution</vt:lpstr>
      <vt:lpstr>Revenue</vt:lpstr>
      <vt:lpstr>Expenses</vt:lpstr>
      <vt:lpstr>PowerPoint Presentation</vt:lpstr>
      <vt:lpstr>Mergers and Acquisitions</vt:lpstr>
      <vt:lpstr>Future Goals and Objectives</vt:lpstr>
      <vt:lpstr>Questions?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Lincoln County Property Tax </dc:title>
  <dc:creator>amy bendel</dc:creator>
  <cp:lastModifiedBy>Jayne Welch</cp:lastModifiedBy>
  <cp:revision>40</cp:revision>
  <dcterms:created xsi:type="dcterms:W3CDTF">2023-05-12T06:00:07Z</dcterms:created>
  <dcterms:modified xsi:type="dcterms:W3CDTF">2023-05-17T17:26:51Z</dcterms:modified>
</cp:coreProperties>
</file>