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305" r:id="rId6"/>
    <p:sldId id="281" r:id="rId7"/>
    <p:sldId id="306" r:id="rId8"/>
    <p:sldId id="287" r:id="rId9"/>
    <p:sldId id="259" r:id="rId10"/>
    <p:sldId id="291" r:id="rId11"/>
    <p:sldId id="304" r:id="rId12"/>
    <p:sldId id="288"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598" autoAdjust="0"/>
  </p:normalViewPr>
  <p:slideViewPr>
    <p:cSldViewPr snapToGrid="0">
      <p:cViewPr varScale="1">
        <p:scale>
          <a:sx n="114" d="100"/>
          <a:sy n="114" d="100"/>
        </p:scale>
        <p:origin x="360" y="102"/>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0074C-CD95-4D96-A0BC-41E17C10A63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A4CA3A0-C60D-409C-A238-BD18C8E3CEDA}">
      <dgm:prSet phldrT="[Text]" phldr="0" custT="1"/>
      <dgm:spPr/>
      <dgm:t>
        <a:bodyPr/>
        <a:lstStyle/>
        <a:p>
          <a:r>
            <a:rPr lang="en-US" sz="2800" dirty="0">
              <a:latin typeface="+mj-lt"/>
            </a:rPr>
            <a:t>OpenGov</a:t>
          </a:r>
        </a:p>
      </dgm:t>
    </dgm:pt>
    <dgm:pt modelId="{AB21B411-D689-4756-9B2F-2C2AF11BE819}" type="parTrans" cxnId="{68A93DC5-436D-4276-9A21-DF68CEB42BE5}">
      <dgm:prSet/>
      <dgm:spPr/>
      <dgm:t>
        <a:bodyPr/>
        <a:lstStyle/>
        <a:p>
          <a:endParaRPr lang="en-US"/>
        </a:p>
      </dgm:t>
    </dgm:pt>
    <dgm:pt modelId="{A106C92C-0FC9-4FE9-AA36-A6F8685E9C9D}" type="sibTrans" cxnId="{68A93DC5-436D-4276-9A21-DF68CEB42BE5}">
      <dgm:prSet/>
      <dgm:spPr/>
      <dgm:t>
        <a:bodyPr/>
        <a:lstStyle/>
        <a:p>
          <a:endParaRPr lang="en-US"/>
        </a:p>
      </dgm:t>
    </dgm:pt>
    <dgm:pt modelId="{43DA1502-88F6-41BB-ADA4-ACA3DE461E44}">
      <dgm:prSet phldrT="[Text]" custT="1"/>
      <dgm:spPr/>
      <dgm:t>
        <a:bodyPr/>
        <a:lstStyle/>
        <a:p>
          <a:pPr marL="0">
            <a:lnSpc>
              <a:spcPct val="100000"/>
            </a:lnSpc>
            <a:buFont typeface="Arial" panose="020B0604020202020204" pitchFamily="34" charset="0"/>
            <a:buNone/>
          </a:pPr>
          <a:r>
            <a:rPr lang="en-US" sz="1600" b="0" i="0" dirty="0"/>
            <a:t>The FY24 Proposed Budget is best viewed via OpenGov, an online platform with linked pages for each department budget.  Charts and tables can be “drilled down” to more detail as desired.</a:t>
          </a:r>
          <a:endParaRPr lang="en-US" sz="1600" dirty="0"/>
        </a:p>
      </dgm:t>
    </dgm:pt>
    <dgm:pt modelId="{24619550-9CD2-4B5F-BBDD-7059E7E9811B}" type="parTrans" cxnId="{D64BAA71-8E11-4A93-B837-7A871CFA09DD}">
      <dgm:prSet/>
      <dgm:spPr/>
      <dgm:t>
        <a:bodyPr/>
        <a:lstStyle/>
        <a:p>
          <a:endParaRPr lang="en-US"/>
        </a:p>
      </dgm:t>
    </dgm:pt>
    <dgm:pt modelId="{C9307F4C-C09F-45FB-8CB6-9FBFF2A01131}" type="sibTrans" cxnId="{D64BAA71-8E11-4A93-B837-7A871CFA09DD}">
      <dgm:prSet/>
      <dgm:spPr/>
      <dgm:t>
        <a:bodyPr/>
        <a:lstStyle/>
        <a:p>
          <a:endParaRPr lang="en-US"/>
        </a:p>
      </dgm:t>
    </dgm:pt>
    <dgm:pt modelId="{84F8488D-ADE6-4E3C-89F8-9D2278C8490E}">
      <dgm:prSet phldrT="[Text]" phldr="0" custT="1"/>
      <dgm:spPr/>
      <dgm:t>
        <a:bodyPr/>
        <a:lstStyle/>
        <a:p>
          <a:r>
            <a:rPr lang="en-US" sz="2800" dirty="0">
              <a:latin typeface="+mj-lt"/>
            </a:rPr>
            <a:t>PDF</a:t>
          </a:r>
        </a:p>
      </dgm:t>
    </dgm:pt>
    <dgm:pt modelId="{2C93A761-BBE7-42E7-8034-DD768C485569}" type="parTrans" cxnId="{9DC366E5-64ED-4450-BA6B-3B3234EF988C}">
      <dgm:prSet/>
      <dgm:spPr/>
      <dgm:t>
        <a:bodyPr/>
        <a:lstStyle/>
        <a:p>
          <a:endParaRPr lang="en-US"/>
        </a:p>
      </dgm:t>
    </dgm:pt>
    <dgm:pt modelId="{471C7804-89CA-4E03-B237-601D183366DD}" type="sibTrans" cxnId="{9DC366E5-64ED-4450-BA6B-3B3234EF988C}">
      <dgm:prSet/>
      <dgm:spPr/>
      <dgm:t>
        <a:bodyPr/>
        <a:lstStyle/>
        <a:p>
          <a:endParaRPr lang="en-US"/>
        </a:p>
      </dgm:t>
    </dgm:pt>
    <dgm:pt modelId="{4BDBF9C9-7154-4D1D-88B9-A172B3CC822D}">
      <dgm:prSet phldrT="[Text]" custT="1"/>
      <dgm:spPr/>
      <dgm:t>
        <a:bodyPr/>
        <a:lstStyle/>
        <a:p>
          <a:pPr marL="0">
            <a:lnSpc>
              <a:spcPct val="100000"/>
            </a:lnSpc>
            <a:buFont typeface="Arial" panose="020B0604020202020204" pitchFamily="34" charset="0"/>
            <a:buNone/>
          </a:pPr>
          <a:r>
            <a:rPr lang="en-US" sz="1600" b="0" i="0" dirty="0"/>
            <a:t>A static “print” version of the Online Budget book has been prepared for those who prefer a paper document.  The same information is provided as the online version, without the dynamic links and drilldown features.</a:t>
          </a:r>
          <a:endParaRPr lang="en-US" sz="1600" dirty="0"/>
        </a:p>
      </dgm:t>
    </dgm:pt>
    <dgm:pt modelId="{7650B969-1C89-4129-833A-618BF2FB4227}" type="parTrans" cxnId="{96B7605A-F74C-4C10-B515-E2166B517AB6}">
      <dgm:prSet/>
      <dgm:spPr/>
      <dgm:t>
        <a:bodyPr/>
        <a:lstStyle/>
        <a:p>
          <a:endParaRPr lang="en-US"/>
        </a:p>
      </dgm:t>
    </dgm:pt>
    <dgm:pt modelId="{F866FFB4-154D-4A77-B7E1-49EC6C22F511}" type="sibTrans" cxnId="{96B7605A-F74C-4C10-B515-E2166B517AB6}">
      <dgm:prSet/>
      <dgm:spPr/>
      <dgm:t>
        <a:bodyPr/>
        <a:lstStyle/>
        <a:p>
          <a:endParaRPr lang="en-US"/>
        </a:p>
      </dgm:t>
    </dgm:pt>
    <dgm:pt modelId="{41DFE4AB-6788-4813-89B4-18E4445C9E9F}">
      <dgm:prSet phldrT="[Text]" custT="1"/>
      <dgm:spPr/>
      <dgm:t>
        <a:bodyPr/>
        <a:lstStyle/>
        <a:p>
          <a:pPr>
            <a:buFont typeface="Arial" panose="020B0604020202020204" pitchFamily="34" charset="0"/>
            <a:buChar char="•"/>
          </a:pPr>
          <a:r>
            <a:rPr lang="en-US" sz="2000" dirty="0">
              <a:latin typeface="+mj-lt"/>
            </a:rPr>
            <a:t>Dept Presentations</a:t>
          </a:r>
        </a:p>
      </dgm:t>
    </dgm:pt>
    <dgm:pt modelId="{638F0EB7-96D8-4EBE-B475-B10A9A92B762}" type="parTrans" cxnId="{676C47D9-5A3E-45CC-B47B-3647AC53C21C}">
      <dgm:prSet/>
      <dgm:spPr/>
      <dgm:t>
        <a:bodyPr/>
        <a:lstStyle/>
        <a:p>
          <a:endParaRPr lang="en-US"/>
        </a:p>
      </dgm:t>
    </dgm:pt>
    <dgm:pt modelId="{675DD2E1-23DA-4A5E-B485-0BF376000850}" type="sibTrans" cxnId="{676C47D9-5A3E-45CC-B47B-3647AC53C21C}">
      <dgm:prSet/>
      <dgm:spPr/>
      <dgm:t>
        <a:bodyPr/>
        <a:lstStyle/>
        <a:p>
          <a:endParaRPr lang="en-US"/>
        </a:p>
      </dgm:t>
    </dgm:pt>
    <dgm:pt modelId="{9CD8D69D-413E-4A69-A6C7-EAD13DE2D766}">
      <dgm:prSet phldrT="[Text]" custT="1"/>
      <dgm:spPr/>
      <dgm:t>
        <a:bodyPr/>
        <a:lstStyle/>
        <a:p>
          <a:pPr marL="0">
            <a:lnSpc>
              <a:spcPct val="100000"/>
            </a:lnSpc>
            <a:buFont typeface="Arial" panose="020B0604020202020204" pitchFamily="34" charset="0"/>
            <a:buNone/>
          </a:pPr>
          <a:r>
            <a:rPr lang="en-US" sz="1600" b="0" i="0" dirty="0"/>
            <a:t>Each Elected Official or Department head has prepared a presentation reviewing the department(s) they’re responsible for.  These presentations are available on the Lincoln County website.</a:t>
          </a:r>
          <a:endParaRPr lang="en-US" sz="1600" dirty="0"/>
        </a:p>
      </dgm:t>
    </dgm:pt>
    <dgm:pt modelId="{C583E2EA-6441-4014-B1C2-53942E082306}" type="parTrans" cxnId="{6D0167EA-F321-4BF0-91DB-B2CF92AA8C9B}">
      <dgm:prSet/>
      <dgm:spPr/>
      <dgm:t>
        <a:bodyPr/>
        <a:lstStyle/>
        <a:p>
          <a:endParaRPr lang="en-US"/>
        </a:p>
      </dgm:t>
    </dgm:pt>
    <dgm:pt modelId="{815D42A5-4BE7-44B5-9FB8-C983E8505C14}" type="sibTrans" cxnId="{6D0167EA-F321-4BF0-91DB-B2CF92AA8C9B}">
      <dgm:prSet/>
      <dgm:spPr/>
      <dgm:t>
        <a:bodyPr/>
        <a:lstStyle/>
        <a:p>
          <a:endParaRPr lang="en-US"/>
        </a:p>
      </dgm:t>
    </dgm:pt>
    <dgm:pt modelId="{00049E7E-7330-4784-A8F5-6C6FE983FEC5}">
      <dgm:prSet phldrT="[Text]" custT="1"/>
      <dgm:spPr/>
      <dgm:t>
        <a:bodyPr/>
        <a:lstStyle/>
        <a:p>
          <a:pPr>
            <a:buFont typeface="Arial" panose="020B0604020202020204" pitchFamily="34" charset="0"/>
            <a:buChar char="•"/>
          </a:pPr>
          <a:r>
            <a:rPr lang="en-US" sz="2800" dirty="0">
              <a:latin typeface="+mj-lt"/>
            </a:rPr>
            <a:t>Prior Budgets</a:t>
          </a:r>
        </a:p>
      </dgm:t>
    </dgm:pt>
    <dgm:pt modelId="{300A1B9F-03AC-4652-B0F5-571BF9158965}" type="parTrans" cxnId="{A5772B30-D364-4BB6-AE60-96648E30325B}">
      <dgm:prSet/>
      <dgm:spPr/>
      <dgm:t>
        <a:bodyPr/>
        <a:lstStyle/>
        <a:p>
          <a:endParaRPr lang="en-US"/>
        </a:p>
      </dgm:t>
    </dgm:pt>
    <dgm:pt modelId="{2F3003A2-4502-4CE7-BD0D-B0A2FF1912FD}" type="sibTrans" cxnId="{A5772B30-D364-4BB6-AE60-96648E30325B}">
      <dgm:prSet/>
      <dgm:spPr/>
      <dgm:t>
        <a:bodyPr/>
        <a:lstStyle/>
        <a:p>
          <a:endParaRPr lang="en-US"/>
        </a:p>
      </dgm:t>
    </dgm:pt>
    <dgm:pt modelId="{1A77F962-33CC-4996-92B2-F18542CCBA54}">
      <dgm:prSet phldrT="[Text]" custT="1"/>
      <dgm:spPr/>
      <dgm:t>
        <a:bodyPr/>
        <a:lstStyle/>
        <a:p>
          <a:pPr marL="0">
            <a:lnSpc>
              <a:spcPct val="100000"/>
            </a:lnSpc>
            <a:buFont typeface="Arial" panose="020B0604020202020204" pitchFamily="34" charset="0"/>
            <a:buNone/>
          </a:pPr>
          <a:r>
            <a:rPr lang="en-US" sz="1600" dirty="0"/>
            <a:t>Prior year budget documents are available on the Lincoln County website.</a:t>
          </a:r>
        </a:p>
      </dgm:t>
    </dgm:pt>
    <dgm:pt modelId="{FE943018-76DB-4F97-893A-8A084B3BEF7D}" type="parTrans" cxnId="{29AEEC85-CFC2-4DC3-8CAE-1517E63D984F}">
      <dgm:prSet/>
      <dgm:spPr/>
      <dgm:t>
        <a:bodyPr/>
        <a:lstStyle/>
        <a:p>
          <a:endParaRPr lang="en-US"/>
        </a:p>
      </dgm:t>
    </dgm:pt>
    <dgm:pt modelId="{3C90C9E9-D2F0-452E-89B6-919A1A977E12}" type="sibTrans" cxnId="{29AEEC85-CFC2-4DC3-8CAE-1517E63D984F}">
      <dgm:prSet/>
      <dgm:spPr/>
      <dgm:t>
        <a:bodyPr/>
        <a:lstStyle/>
        <a:p>
          <a:endParaRPr lang="en-US"/>
        </a:p>
      </dgm:t>
    </dgm:pt>
    <dgm:pt modelId="{A994DE1F-D288-440B-9FCE-A91005EA66A5}">
      <dgm:prSet phldrT="[Text]" custT="1"/>
      <dgm:spPr/>
      <dgm:t>
        <a:bodyPr/>
        <a:lstStyle/>
        <a:p>
          <a:pPr>
            <a:buFont typeface="Arial" panose="020B0604020202020204" pitchFamily="34" charset="0"/>
            <a:buChar char="•"/>
          </a:pPr>
          <a:r>
            <a:rPr lang="en-US" sz="2000" dirty="0">
              <a:latin typeface="+mj-lt"/>
            </a:rPr>
            <a:t>Other Budget Presentations</a:t>
          </a:r>
        </a:p>
      </dgm:t>
    </dgm:pt>
    <dgm:pt modelId="{7F9B5BD6-858F-45E0-AF58-BF59B7B76915}" type="parTrans" cxnId="{3413F72D-C542-4ADA-9850-BC2BF9AA223C}">
      <dgm:prSet/>
      <dgm:spPr/>
      <dgm:t>
        <a:bodyPr/>
        <a:lstStyle/>
        <a:p>
          <a:endParaRPr lang="en-US"/>
        </a:p>
      </dgm:t>
    </dgm:pt>
    <dgm:pt modelId="{FD908679-0898-45F6-A5F5-D650B1969C84}" type="sibTrans" cxnId="{3413F72D-C542-4ADA-9850-BC2BF9AA223C}">
      <dgm:prSet/>
      <dgm:spPr/>
      <dgm:t>
        <a:bodyPr/>
        <a:lstStyle/>
        <a:p>
          <a:endParaRPr lang="en-US"/>
        </a:p>
      </dgm:t>
    </dgm:pt>
    <dgm:pt modelId="{CC596B03-FECE-486E-AF13-F820A9C1AAA3}">
      <dgm:prSet phldrT="[Text]" custT="1"/>
      <dgm:spPr/>
      <dgm:t>
        <a:bodyPr/>
        <a:lstStyle/>
        <a:p>
          <a:pPr marL="0">
            <a:lnSpc>
              <a:spcPct val="100000"/>
            </a:lnSpc>
            <a:buFont typeface="Arial" panose="020B0604020202020204" pitchFamily="34" charset="0"/>
            <a:buNone/>
          </a:pPr>
          <a:r>
            <a:rPr lang="en-US" sz="1600" dirty="0"/>
            <a:t>Lincoln County website</a:t>
          </a:r>
        </a:p>
      </dgm:t>
    </dgm:pt>
    <dgm:pt modelId="{55A88C1A-6A5E-4075-B6E8-3F7786453D8C}" type="parTrans" cxnId="{BEAE66DF-9099-4295-A8A9-9F325A5564CE}">
      <dgm:prSet/>
      <dgm:spPr/>
      <dgm:t>
        <a:bodyPr/>
        <a:lstStyle/>
        <a:p>
          <a:endParaRPr lang="en-US"/>
        </a:p>
      </dgm:t>
    </dgm:pt>
    <dgm:pt modelId="{80572CB8-169E-4BC7-A5A5-5928D71620EF}" type="sibTrans" cxnId="{BEAE66DF-9099-4295-A8A9-9F325A5564CE}">
      <dgm:prSet/>
      <dgm:spPr/>
      <dgm:t>
        <a:bodyPr/>
        <a:lstStyle/>
        <a:p>
          <a:endParaRPr lang="en-US"/>
        </a:p>
      </dgm:t>
    </dgm:pt>
    <dgm:pt modelId="{5FEDAFA0-9B9E-4637-9C78-2E9AE9E3427E}" type="pres">
      <dgm:prSet presAssocID="{89F0074C-CD95-4D96-A0BC-41E17C10A63E}" presName="Name0" presStyleCnt="0">
        <dgm:presLayoutVars>
          <dgm:dir/>
          <dgm:animLvl val="lvl"/>
          <dgm:resizeHandles val="exact"/>
        </dgm:presLayoutVars>
      </dgm:prSet>
      <dgm:spPr/>
    </dgm:pt>
    <dgm:pt modelId="{2782B8EC-FD3F-4818-A95D-C67980F26497}" type="pres">
      <dgm:prSet presAssocID="{BA4CA3A0-C60D-409C-A238-BD18C8E3CEDA}" presName="composite" presStyleCnt="0"/>
      <dgm:spPr/>
    </dgm:pt>
    <dgm:pt modelId="{AFF01C75-BFE5-4EEE-9EDF-01EE647281A2}" type="pres">
      <dgm:prSet presAssocID="{BA4CA3A0-C60D-409C-A238-BD18C8E3CEDA}" presName="parTx" presStyleLbl="alignNode1" presStyleIdx="0" presStyleCnt="5">
        <dgm:presLayoutVars>
          <dgm:chMax val="0"/>
          <dgm:chPref val="0"/>
          <dgm:bulletEnabled val="1"/>
        </dgm:presLayoutVars>
      </dgm:prSet>
      <dgm:spPr/>
    </dgm:pt>
    <dgm:pt modelId="{45CD22F7-2BC0-4C54-B0D5-7F381BF45A76}" type="pres">
      <dgm:prSet presAssocID="{BA4CA3A0-C60D-409C-A238-BD18C8E3CEDA}" presName="desTx" presStyleLbl="alignAccFollowNode1" presStyleIdx="0" presStyleCnt="5">
        <dgm:presLayoutVars>
          <dgm:bulletEnabled val="1"/>
        </dgm:presLayoutVars>
      </dgm:prSet>
      <dgm:spPr/>
    </dgm:pt>
    <dgm:pt modelId="{81F401B9-EC7A-43F6-BE53-64E6C7C5AD3C}" type="pres">
      <dgm:prSet presAssocID="{A106C92C-0FC9-4FE9-AA36-A6F8685E9C9D}" presName="space" presStyleCnt="0"/>
      <dgm:spPr/>
    </dgm:pt>
    <dgm:pt modelId="{2F492C0E-DC92-4D32-B9D2-583528FF758D}" type="pres">
      <dgm:prSet presAssocID="{84F8488D-ADE6-4E3C-89F8-9D2278C8490E}" presName="composite" presStyleCnt="0"/>
      <dgm:spPr/>
    </dgm:pt>
    <dgm:pt modelId="{EA261386-0CBB-4C34-B42F-E150678D9C06}" type="pres">
      <dgm:prSet presAssocID="{84F8488D-ADE6-4E3C-89F8-9D2278C8490E}" presName="parTx" presStyleLbl="alignNode1" presStyleIdx="1" presStyleCnt="5">
        <dgm:presLayoutVars>
          <dgm:chMax val="0"/>
          <dgm:chPref val="0"/>
          <dgm:bulletEnabled val="1"/>
        </dgm:presLayoutVars>
      </dgm:prSet>
      <dgm:spPr/>
    </dgm:pt>
    <dgm:pt modelId="{0897E450-147D-4359-8F67-7B12FAF8A274}" type="pres">
      <dgm:prSet presAssocID="{84F8488D-ADE6-4E3C-89F8-9D2278C8490E}" presName="desTx" presStyleLbl="alignAccFollowNode1" presStyleIdx="1" presStyleCnt="5">
        <dgm:presLayoutVars>
          <dgm:bulletEnabled val="1"/>
        </dgm:presLayoutVars>
      </dgm:prSet>
      <dgm:spPr/>
    </dgm:pt>
    <dgm:pt modelId="{76005ECB-79DC-4016-A50C-48164D7C5C0F}" type="pres">
      <dgm:prSet presAssocID="{471C7804-89CA-4E03-B237-601D183366DD}" presName="space" presStyleCnt="0"/>
      <dgm:spPr/>
    </dgm:pt>
    <dgm:pt modelId="{91A692B6-CE8D-486B-B49A-D0E3E5532DED}" type="pres">
      <dgm:prSet presAssocID="{41DFE4AB-6788-4813-89B4-18E4445C9E9F}" presName="composite" presStyleCnt="0"/>
      <dgm:spPr/>
    </dgm:pt>
    <dgm:pt modelId="{3FF758F5-8414-4821-9708-4556B66B9BE4}" type="pres">
      <dgm:prSet presAssocID="{41DFE4AB-6788-4813-89B4-18E4445C9E9F}" presName="parTx" presStyleLbl="alignNode1" presStyleIdx="2" presStyleCnt="5">
        <dgm:presLayoutVars>
          <dgm:chMax val="0"/>
          <dgm:chPref val="0"/>
          <dgm:bulletEnabled val="1"/>
        </dgm:presLayoutVars>
      </dgm:prSet>
      <dgm:spPr/>
    </dgm:pt>
    <dgm:pt modelId="{1370F629-ED9C-446C-83FD-0A0C177A63AA}" type="pres">
      <dgm:prSet presAssocID="{41DFE4AB-6788-4813-89B4-18E4445C9E9F}" presName="desTx" presStyleLbl="alignAccFollowNode1" presStyleIdx="2" presStyleCnt="5">
        <dgm:presLayoutVars>
          <dgm:bulletEnabled val="1"/>
        </dgm:presLayoutVars>
      </dgm:prSet>
      <dgm:spPr/>
    </dgm:pt>
    <dgm:pt modelId="{8591BAA5-0569-4EC0-8DF6-C5A5C250BAF0}" type="pres">
      <dgm:prSet presAssocID="{675DD2E1-23DA-4A5E-B485-0BF376000850}" presName="space" presStyleCnt="0"/>
      <dgm:spPr/>
    </dgm:pt>
    <dgm:pt modelId="{1A95C48A-9853-4A27-83C6-174E72000376}" type="pres">
      <dgm:prSet presAssocID="{00049E7E-7330-4784-A8F5-6C6FE983FEC5}" presName="composite" presStyleCnt="0"/>
      <dgm:spPr/>
    </dgm:pt>
    <dgm:pt modelId="{1B522A00-4193-4050-BA4E-51723F867B10}" type="pres">
      <dgm:prSet presAssocID="{00049E7E-7330-4784-A8F5-6C6FE983FEC5}" presName="parTx" presStyleLbl="alignNode1" presStyleIdx="3" presStyleCnt="5">
        <dgm:presLayoutVars>
          <dgm:chMax val="0"/>
          <dgm:chPref val="0"/>
          <dgm:bulletEnabled val="1"/>
        </dgm:presLayoutVars>
      </dgm:prSet>
      <dgm:spPr/>
    </dgm:pt>
    <dgm:pt modelId="{602FF8D8-728D-4A98-99E2-D4BE66C4E4D7}" type="pres">
      <dgm:prSet presAssocID="{00049E7E-7330-4784-A8F5-6C6FE983FEC5}" presName="desTx" presStyleLbl="alignAccFollowNode1" presStyleIdx="3" presStyleCnt="5">
        <dgm:presLayoutVars>
          <dgm:bulletEnabled val="1"/>
        </dgm:presLayoutVars>
      </dgm:prSet>
      <dgm:spPr/>
    </dgm:pt>
    <dgm:pt modelId="{F0327F17-854B-4C63-90AA-B10AC0AD7142}" type="pres">
      <dgm:prSet presAssocID="{2F3003A2-4502-4CE7-BD0D-B0A2FF1912FD}" presName="space" presStyleCnt="0"/>
      <dgm:spPr/>
    </dgm:pt>
    <dgm:pt modelId="{90A67EE2-D02F-4227-8F40-3EE90422ADF5}" type="pres">
      <dgm:prSet presAssocID="{A994DE1F-D288-440B-9FCE-A91005EA66A5}" presName="composite" presStyleCnt="0"/>
      <dgm:spPr/>
    </dgm:pt>
    <dgm:pt modelId="{9CB1B6D5-2487-4F66-83D3-ECDB2031C054}" type="pres">
      <dgm:prSet presAssocID="{A994DE1F-D288-440B-9FCE-A91005EA66A5}" presName="parTx" presStyleLbl="alignNode1" presStyleIdx="4" presStyleCnt="5">
        <dgm:presLayoutVars>
          <dgm:chMax val="0"/>
          <dgm:chPref val="0"/>
          <dgm:bulletEnabled val="1"/>
        </dgm:presLayoutVars>
      </dgm:prSet>
      <dgm:spPr/>
    </dgm:pt>
    <dgm:pt modelId="{1A463B37-170F-4BBD-A144-351169A791A2}" type="pres">
      <dgm:prSet presAssocID="{A994DE1F-D288-440B-9FCE-A91005EA66A5}" presName="desTx" presStyleLbl="alignAccFollowNode1" presStyleIdx="4" presStyleCnt="5">
        <dgm:presLayoutVars>
          <dgm:bulletEnabled val="1"/>
        </dgm:presLayoutVars>
      </dgm:prSet>
      <dgm:spPr/>
    </dgm:pt>
  </dgm:ptLst>
  <dgm:cxnLst>
    <dgm:cxn modelId="{7877E310-444F-430F-BA9F-534B3E6406DF}" type="presOf" srcId="{A994DE1F-D288-440B-9FCE-A91005EA66A5}" destId="{9CB1B6D5-2487-4F66-83D3-ECDB2031C054}" srcOrd="0" destOrd="0" presId="urn:microsoft.com/office/officeart/2005/8/layout/hList1"/>
    <dgm:cxn modelId="{06107511-A458-41FA-9D5B-B0D6CF27D991}" type="presOf" srcId="{89F0074C-CD95-4D96-A0BC-41E17C10A63E}" destId="{5FEDAFA0-9B9E-4637-9C78-2E9AE9E3427E}" srcOrd="0" destOrd="0" presId="urn:microsoft.com/office/officeart/2005/8/layout/hList1"/>
    <dgm:cxn modelId="{3413F72D-C542-4ADA-9850-BC2BF9AA223C}" srcId="{89F0074C-CD95-4D96-A0BC-41E17C10A63E}" destId="{A994DE1F-D288-440B-9FCE-A91005EA66A5}" srcOrd="4" destOrd="0" parTransId="{7F9B5BD6-858F-45E0-AF58-BF59B7B76915}" sibTransId="{FD908679-0898-45F6-A5F5-D650B1969C84}"/>
    <dgm:cxn modelId="{A5772B30-D364-4BB6-AE60-96648E30325B}" srcId="{89F0074C-CD95-4D96-A0BC-41E17C10A63E}" destId="{00049E7E-7330-4784-A8F5-6C6FE983FEC5}" srcOrd="3" destOrd="0" parTransId="{300A1B9F-03AC-4652-B0F5-571BF9158965}" sibTransId="{2F3003A2-4502-4CE7-BD0D-B0A2FF1912FD}"/>
    <dgm:cxn modelId="{7AE3AB36-DB91-4044-8836-93C6EFA23263}" type="presOf" srcId="{BA4CA3A0-C60D-409C-A238-BD18C8E3CEDA}" destId="{AFF01C75-BFE5-4EEE-9EDF-01EE647281A2}" srcOrd="0" destOrd="0" presId="urn:microsoft.com/office/officeart/2005/8/layout/hList1"/>
    <dgm:cxn modelId="{D64BAA71-8E11-4A93-B837-7A871CFA09DD}" srcId="{BA4CA3A0-C60D-409C-A238-BD18C8E3CEDA}" destId="{43DA1502-88F6-41BB-ADA4-ACA3DE461E44}" srcOrd="0" destOrd="0" parTransId="{24619550-9CD2-4B5F-BBDD-7059E7E9811B}" sibTransId="{C9307F4C-C09F-45FB-8CB6-9FBFF2A01131}"/>
    <dgm:cxn modelId="{96B7605A-F74C-4C10-B515-E2166B517AB6}" srcId="{84F8488D-ADE6-4E3C-89F8-9D2278C8490E}" destId="{4BDBF9C9-7154-4D1D-88B9-A172B3CC822D}" srcOrd="0" destOrd="0" parTransId="{7650B969-1C89-4129-833A-618BF2FB4227}" sibTransId="{F866FFB4-154D-4A77-B7E1-49EC6C22F511}"/>
    <dgm:cxn modelId="{D76CD580-8663-4BA3-AB7E-6FE5BB8CF7D1}" type="presOf" srcId="{9CD8D69D-413E-4A69-A6C7-EAD13DE2D766}" destId="{1370F629-ED9C-446C-83FD-0A0C177A63AA}" srcOrd="0" destOrd="0" presId="urn:microsoft.com/office/officeart/2005/8/layout/hList1"/>
    <dgm:cxn modelId="{29AEEC85-CFC2-4DC3-8CAE-1517E63D984F}" srcId="{00049E7E-7330-4784-A8F5-6C6FE983FEC5}" destId="{1A77F962-33CC-4996-92B2-F18542CCBA54}" srcOrd="0" destOrd="0" parTransId="{FE943018-76DB-4F97-893A-8A084B3BEF7D}" sibTransId="{3C90C9E9-D2F0-452E-89B6-919A1A977E12}"/>
    <dgm:cxn modelId="{C6660F88-8AD6-46D9-8922-11055209340C}" type="presOf" srcId="{41DFE4AB-6788-4813-89B4-18E4445C9E9F}" destId="{3FF758F5-8414-4821-9708-4556B66B9BE4}" srcOrd="0" destOrd="0" presId="urn:microsoft.com/office/officeart/2005/8/layout/hList1"/>
    <dgm:cxn modelId="{1EFE4C9D-1C8C-40DF-97C6-A5E3A2471499}" type="presOf" srcId="{00049E7E-7330-4784-A8F5-6C6FE983FEC5}" destId="{1B522A00-4193-4050-BA4E-51723F867B10}" srcOrd="0" destOrd="0" presId="urn:microsoft.com/office/officeart/2005/8/layout/hList1"/>
    <dgm:cxn modelId="{BA7E04A0-A924-496D-9FBC-B6B617F05CCF}" type="presOf" srcId="{43DA1502-88F6-41BB-ADA4-ACA3DE461E44}" destId="{45CD22F7-2BC0-4C54-B0D5-7F381BF45A76}" srcOrd="0" destOrd="0" presId="urn:microsoft.com/office/officeart/2005/8/layout/hList1"/>
    <dgm:cxn modelId="{BEC593AA-9B00-4C9A-BF4A-D625A8E31E5C}" type="presOf" srcId="{CC596B03-FECE-486E-AF13-F820A9C1AAA3}" destId="{1A463B37-170F-4BBD-A144-351169A791A2}" srcOrd="0" destOrd="0" presId="urn:microsoft.com/office/officeart/2005/8/layout/hList1"/>
    <dgm:cxn modelId="{169B46B8-008C-4937-9AFA-B1AE705BDAAD}" type="presOf" srcId="{4BDBF9C9-7154-4D1D-88B9-A172B3CC822D}" destId="{0897E450-147D-4359-8F67-7B12FAF8A274}" srcOrd="0" destOrd="0" presId="urn:microsoft.com/office/officeart/2005/8/layout/hList1"/>
    <dgm:cxn modelId="{086637C3-FBCF-446A-BBE8-1D8808AE75E2}" type="presOf" srcId="{84F8488D-ADE6-4E3C-89F8-9D2278C8490E}" destId="{EA261386-0CBB-4C34-B42F-E150678D9C06}" srcOrd="0" destOrd="0" presId="urn:microsoft.com/office/officeart/2005/8/layout/hList1"/>
    <dgm:cxn modelId="{68A93DC5-436D-4276-9A21-DF68CEB42BE5}" srcId="{89F0074C-CD95-4D96-A0BC-41E17C10A63E}" destId="{BA4CA3A0-C60D-409C-A238-BD18C8E3CEDA}" srcOrd="0" destOrd="0" parTransId="{AB21B411-D689-4756-9B2F-2C2AF11BE819}" sibTransId="{A106C92C-0FC9-4FE9-AA36-A6F8685E9C9D}"/>
    <dgm:cxn modelId="{676C47D9-5A3E-45CC-B47B-3647AC53C21C}" srcId="{89F0074C-CD95-4D96-A0BC-41E17C10A63E}" destId="{41DFE4AB-6788-4813-89B4-18E4445C9E9F}" srcOrd="2" destOrd="0" parTransId="{638F0EB7-96D8-4EBE-B475-B10A9A92B762}" sibTransId="{675DD2E1-23DA-4A5E-B485-0BF376000850}"/>
    <dgm:cxn modelId="{BEAE66DF-9099-4295-A8A9-9F325A5564CE}" srcId="{A994DE1F-D288-440B-9FCE-A91005EA66A5}" destId="{CC596B03-FECE-486E-AF13-F820A9C1AAA3}" srcOrd="0" destOrd="0" parTransId="{55A88C1A-6A5E-4075-B6E8-3F7786453D8C}" sibTransId="{80572CB8-169E-4BC7-A5A5-5928D71620EF}"/>
    <dgm:cxn modelId="{9DC366E5-64ED-4450-BA6B-3B3234EF988C}" srcId="{89F0074C-CD95-4D96-A0BC-41E17C10A63E}" destId="{84F8488D-ADE6-4E3C-89F8-9D2278C8490E}" srcOrd="1" destOrd="0" parTransId="{2C93A761-BBE7-42E7-8034-DD768C485569}" sibTransId="{471C7804-89CA-4E03-B237-601D183366DD}"/>
    <dgm:cxn modelId="{6D0167EA-F321-4BF0-91DB-B2CF92AA8C9B}" srcId="{41DFE4AB-6788-4813-89B4-18E4445C9E9F}" destId="{9CD8D69D-413E-4A69-A6C7-EAD13DE2D766}" srcOrd="0" destOrd="0" parTransId="{C583E2EA-6441-4014-B1C2-53942E082306}" sibTransId="{815D42A5-4BE7-44B5-9FB8-C983E8505C14}"/>
    <dgm:cxn modelId="{84FF0EEF-2E05-428F-AC3C-7D26217DF6BE}" type="presOf" srcId="{1A77F962-33CC-4996-92B2-F18542CCBA54}" destId="{602FF8D8-728D-4A98-99E2-D4BE66C4E4D7}" srcOrd="0" destOrd="0" presId="urn:microsoft.com/office/officeart/2005/8/layout/hList1"/>
    <dgm:cxn modelId="{CE6620C9-ABB3-492F-B65B-027706DC7FD6}" type="presParOf" srcId="{5FEDAFA0-9B9E-4637-9C78-2E9AE9E3427E}" destId="{2782B8EC-FD3F-4818-A95D-C67980F26497}" srcOrd="0" destOrd="0" presId="urn:microsoft.com/office/officeart/2005/8/layout/hList1"/>
    <dgm:cxn modelId="{E7DEDF63-AD77-48F0-AE74-918CBD0FED04}" type="presParOf" srcId="{2782B8EC-FD3F-4818-A95D-C67980F26497}" destId="{AFF01C75-BFE5-4EEE-9EDF-01EE647281A2}" srcOrd="0" destOrd="0" presId="urn:microsoft.com/office/officeart/2005/8/layout/hList1"/>
    <dgm:cxn modelId="{A25FB9BF-C8EC-4EB5-B606-97032B2681A1}" type="presParOf" srcId="{2782B8EC-FD3F-4818-A95D-C67980F26497}" destId="{45CD22F7-2BC0-4C54-B0D5-7F381BF45A76}" srcOrd="1" destOrd="0" presId="urn:microsoft.com/office/officeart/2005/8/layout/hList1"/>
    <dgm:cxn modelId="{698AEE55-0375-4E67-A0F8-1E9E97FFDE59}" type="presParOf" srcId="{5FEDAFA0-9B9E-4637-9C78-2E9AE9E3427E}" destId="{81F401B9-EC7A-43F6-BE53-64E6C7C5AD3C}" srcOrd="1" destOrd="0" presId="urn:microsoft.com/office/officeart/2005/8/layout/hList1"/>
    <dgm:cxn modelId="{BD308334-3D59-491A-83D0-B641B64D0B12}" type="presParOf" srcId="{5FEDAFA0-9B9E-4637-9C78-2E9AE9E3427E}" destId="{2F492C0E-DC92-4D32-B9D2-583528FF758D}" srcOrd="2" destOrd="0" presId="urn:microsoft.com/office/officeart/2005/8/layout/hList1"/>
    <dgm:cxn modelId="{BC0EA3F5-617B-40C2-BDD2-9BF7374DC39C}" type="presParOf" srcId="{2F492C0E-DC92-4D32-B9D2-583528FF758D}" destId="{EA261386-0CBB-4C34-B42F-E150678D9C06}" srcOrd="0" destOrd="0" presId="urn:microsoft.com/office/officeart/2005/8/layout/hList1"/>
    <dgm:cxn modelId="{CD48B2B3-B74F-497D-B1EE-B0CD6F3E2EF8}" type="presParOf" srcId="{2F492C0E-DC92-4D32-B9D2-583528FF758D}" destId="{0897E450-147D-4359-8F67-7B12FAF8A274}" srcOrd="1" destOrd="0" presId="urn:microsoft.com/office/officeart/2005/8/layout/hList1"/>
    <dgm:cxn modelId="{5D9DF1DB-5322-4B0E-A846-1E4BB0387E3C}" type="presParOf" srcId="{5FEDAFA0-9B9E-4637-9C78-2E9AE9E3427E}" destId="{76005ECB-79DC-4016-A50C-48164D7C5C0F}" srcOrd="3" destOrd="0" presId="urn:microsoft.com/office/officeart/2005/8/layout/hList1"/>
    <dgm:cxn modelId="{3773C1E7-65C9-470E-837C-17BB8CF5ED45}" type="presParOf" srcId="{5FEDAFA0-9B9E-4637-9C78-2E9AE9E3427E}" destId="{91A692B6-CE8D-486B-B49A-D0E3E5532DED}" srcOrd="4" destOrd="0" presId="urn:microsoft.com/office/officeart/2005/8/layout/hList1"/>
    <dgm:cxn modelId="{739480F3-62FD-4592-B296-1E8A69DC73F3}" type="presParOf" srcId="{91A692B6-CE8D-486B-B49A-D0E3E5532DED}" destId="{3FF758F5-8414-4821-9708-4556B66B9BE4}" srcOrd="0" destOrd="0" presId="urn:microsoft.com/office/officeart/2005/8/layout/hList1"/>
    <dgm:cxn modelId="{77ADDB90-2DBC-4F1F-9EC0-DE89346E242E}" type="presParOf" srcId="{91A692B6-CE8D-486B-B49A-D0E3E5532DED}" destId="{1370F629-ED9C-446C-83FD-0A0C177A63AA}" srcOrd="1" destOrd="0" presId="urn:microsoft.com/office/officeart/2005/8/layout/hList1"/>
    <dgm:cxn modelId="{39FB9F45-A9C8-4242-95E7-8F5DB30839B2}" type="presParOf" srcId="{5FEDAFA0-9B9E-4637-9C78-2E9AE9E3427E}" destId="{8591BAA5-0569-4EC0-8DF6-C5A5C250BAF0}" srcOrd="5" destOrd="0" presId="urn:microsoft.com/office/officeart/2005/8/layout/hList1"/>
    <dgm:cxn modelId="{CF887CA3-E5AD-4FD7-9D37-5C9412B388F7}" type="presParOf" srcId="{5FEDAFA0-9B9E-4637-9C78-2E9AE9E3427E}" destId="{1A95C48A-9853-4A27-83C6-174E72000376}" srcOrd="6" destOrd="0" presId="urn:microsoft.com/office/officeart/2005/8/layout/hList1"/>
    <dgm:cxn modelId="{0A18E851-084E-4B7F-A61A-C8E3D11F3859}" type="presParOf" srcId="{1A95C48A-9853-4A27-83C6-174E72000376}" destId="{1B522A00-4193-4050-BA4E-51723F867B10}" srcOrd="0" destOrd="0" presId="urn:microsoft.com/office/officeart/2005/8/layout/hList1"/>
    <dgm:cxn modelId="{FD815B29-B1A6-40B1-ACA1-05610E4148FE}" type="presParOf" srcId="{1A95C48A-9853-4A27-83C6-174E72000376}" destId="{602FF8D8-728D-4A98-99E2-D4BE66C4E4D7}" srcOrd="1" destOrd="0" presId="urn:microsoft.com/office/officeart/2005/8/layout/hList1"/>
    <dgm:cxn modelId="{A00426BE-AED6-4B8C-93B6-008C2342221E}" type="presParOf" srcId="{5FEDAFA0-9B9E-4637-9C78-2E9AE9E3427E}" destId="{F0327F17-854B-4C63-90AA-B10AC0AD7142}" srcOrd="7" destOrd="0" presId="urn:microsoft.com/office/officeart/2005/8/layout/hList1"/>
    <dgm:cxn modelId="{1F4D3B0F-EB5E-4D83-8E99-47180925876D}" type="presParOf" srcId="{5FEDAFA0-9B9E-4637-9C78-2E9AE9E3427E}" destId="{90A67EE2-D02F-4227-8F40-3EE90422ADF5}" srcOrd="8" destOrd="0" presId="urn:microsoft.com/office/officeart/2005/8/layout/hList1"/>
    <dgm:cxn modelId="{810A005D-3F3F-4BB7-A809-B8D2A6B000E1}" type="presParOf" srcId="{90A67EE2-D02F-4227-8F40-3EE90422ADF5}" destId="{9CB1B6D5-2487-4F66-83D3-ECDB2031C054}" srcOrd="0" destOrd="0" presId="urn:microsoft.com/office/officeart/2005/8/layout/hList1"/>
    <dgm:cxn modelId="{02AF62EA-FA36-41CB-8BFD-0A2A62D78807}" type="presParOf" srcId="{90A67EE2-D02F-4227-8F40-3EE90422ADF5}" destId="{1A463B37-170F-4BBD-A144-351169A791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01C75-BFE5-4EEE-9EDF-01EE647281A2}">
      <dsp:nvSpPr>
        <dsp:cNvPr id="0" name=""/>
        <dsp:cNvSpPr/>
      </dsp:nvSpPr>
      <dsp:spPr>
        <a:xfrm>
          <a:off x="5061" y="230836"/>
          <a:ext cx="1940297" cy="7761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OpenGov</a:t>
          </a:r>
        </a:p>
      </dsp:txBody>
      <dsp:txXfrm>
        <a:off x="5061" y="230836"/>
        <a:ext cx="1940297" cy="776118"/>
      </dsp:txXfrm>
    </dsp:sp>
    <dsp:sp modelId="{45CD22F7-2BC0-4C54-B0D5-7F381BF45A76}">
      <dsp:nvSpPr>
        <dsp:cNvPr id="0" name=""/>
        <dsp:cNvSpPr/>
      </dsp:nvSpPr>
      <dsp:spPr>
        <a:xfrm>
          <a:off x="5061" y="1006954"/>
          <a:ext cx="1940297" cy="32665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b="0" i="0" kern="1200" dirty="0"/>
            <a:t>The FY24 Proposed Budget is best viewed via OpenGov, an online platform with linked pages for each department budget.  Charts and tables can be “drilled down” to more detail as desired.</a:t>
          </a:r>
          <a:endParaRPr lang="en-US" sz="1600" kern="1200" dirty="0"/>
        </a:p>
      </dsp:txBody>
      <dsp:txXfrm>
        <a:off x="5061" y="1006954"/>
        <a:ext cx="1940297" cy="3266550"/>
      </dsp:txXfrm>
    </dsp:sp>
    <dsp:sp modelId="{EA261386-0CBB-4C34-B42F-E150678D9C06}">
      <dsp:nvSpPr>
        <dsp:cNvPr id="0" name=""/>
        <dsp:cNvSpPr/>
      </dsp:nvSpPr>
      <dsp:spPr>
        <a:xfrm>
          <a:off x="2217000" y="230836"/>
          <a:ext cx="1940297" cy="7761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PDF</a:t>
          </a:r>
        </a:p>
      </dsp:txBody>
      <dsp:txXfrm>
        <a:off x="2217000" y="230836"/>
        <a:ext cx="1940297" cy="776118"/>
      </dsp:txXfrm>
    </dsp:sp>
    <dsp:sp modelId="{0897E450-147D-4359-8F67-7B12FAF8A274}">
      <dsp:nvSpPr>
        <dsp:cNvPr id="0" name=""/>
        <dsp:cNvSpPr/>
      </dsp:nvSpPr>
      <dsp:spPr>
        <a:xfrm>
          <a:off x="2217000" y="1006954"/>
          <a:ext cx="1940297" cy="32665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b="0" i="0" kern="1200" dirty="0"/>
            <a:t>A static “print” version of the Online Budget book has been prepared for those who prefer a paper document.  The same information is provided as the online version, without the dynamic links and drilldown features.</a:t>
          </a:r>
          <a:endParaRPr lang="en-US" sz="1600" kern="1200" dirty="0"/>
        </a:p>
      </dsp:txBody>
      <dsp:txXfrm>
        <a:off x="2217000" y="1006954"/>
        <a:ext cx="1940297" cy="3266550"/>
      </dsp:txXfrm>
    </dsp:sp>
    <dsp:sp modelId="{3FF758F5-8414-4821-9708-4556B66B9BE4}">
      <dsp:nvSpPr>
        <dsp:cNvPr id="0" name=""/>
        <dsp:cNvSpPr/>
      </dsp:nvSpPr>
      <dsp:spPr>
        <a:xfrm>
          <a:off x="4428938" y="230836"/>
          <a:ext cx="1940297" cy="77611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mj-lt"/>
            </a:rPr>
            <a:t>Dept Presentations</a:t>
          </a:r>
        </a:p>
      </dsp:txBody>
      <dsp:txXfrm>
        <a:off x="4428938" y="230836"/>
        <a:ext cx="1940297" cy="776118"/>
      </dsp:txXfrm>
    </dsp:sp>
    <dsp:sp modelId="{1370F629-ED9C-446C-83FD-0A0C177A63AA}">
      <dsp:nvSpPr>
        <dsp:cNvPr id="0" name=""/>
        <dsp:cNvSpPr/>
      </dsp:nvSpPr>
      <dsp:spPr>
        <a:xfrm>
          <a:off x="4428938" y="1006954"/>
          <a:ext cx="1940297" cy="32665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b="0" i="0" kern="1200" dirty="0"/>
            <a:t>Each Elected Official or Department head has prepared a presentation reviewing the department(s) they’re responsible for.  These presentations are available on the Lincoln County website.</a:t>
          </a:r>
          <a:endParaRPr lang="en-US" sz="1600" kern="1200" dirty="0"/>
        </a:p>
      </dsp:txBody>
      <dsp:txXfrm>
        <a:off x="4428938" y="1006954"/>
        <a:ext cx="1940297" cy="3266550"/>
      </dsp:txXfrm>
    </dsp:sp>
    <dsp:sp modelId="{1B522A00-4193-4050-BA4E-51723F867B10}">
      <dsp:nvSpPr>
        <dsp:cNvPr id="0" name=""/>
        <dsp:cNvSpPr/>
      </dsp:nvSpPr>
      <dsp:spPr>
        <a:xfrm>
          <a:off x="6640877" y="230836"/>
          <a:ext cx="1940297" cy="77611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dirty="0">
              <a:latin typeface="+mj-lt"/>
            </a:rPr>
            <a:t>Prior Budgets</a:t>
          </a:r>
        </a:p>
      </dsp:txBody>
      <dsp:txXfrm>
        <a:off x="6640877" y="230836"/>
        <a:ext cx="1940297" cy="776118"/>
      </dsp:txXfrm>
    </dsp:sp>
    <dsp:sp modelId="{602FF8D8-728D-4A98-99E2-D4BE66C4E4D7}">
      <dsp:nvSpPr>
        <dsp:cNvPr id="0" name=""/>
        <dsp:cNvSpPr/>
      </dsp:nvSpPr>
      <dsp:spPr>
        <a:xfrm>
          <a:off x="6640877" y="1006954"/>
          <a:ext cx="1940297" cy="32665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kern="1200" dirty="0"/>
            <a:t>Prior year budget documents are available on the Lincoln County website.</a:t>
          </a:r>
        </a:p>
      </dsp:txBody>
      <dsp:txXfrm>
        <a:off x="6640877" y="1006954"/>
        <a:ext cx="1940297" cy="3266550"/>
      </dsp:txXfrm>
    </dsp:sp>
    <dsp:sp modelId="{9CB1B6D5-2487-4F66-83D3-ECDB2031C054}">
      <dsp:nvSpPr>
        <dsp:cNvPr id="0" name=""/>
        <dsp:cNvSpPr/>
      </dsp:nvSpPr>
      <dsp:spPr>
        <a:xfrm>
          <a:off x="8852816" y="230836"/>
          <a:ext cx="1940297" cy="77611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mj-lt"/>
            </a:rPr>
            <a:t>Other Budget Presentations</a:t>
          </a:r>
        </a:p>
      </dsp:txBody>
      <dsp:txXfrm>
        <a:off x="8852816" y="230836"/>
        <a:ext cx="1940297" cy="776118"/>
      </dsp:txXfrm>
    </dsp:sp>
    <dsp:sp modelId="{1A463B37-170F-4BBD-A144-351169A791A2}">
      <dsp:nvSpPr>
        <dsp:cNvPr id="0" name=""/>
        <dsp:cNvSpPr/>
      </dsp:nvSpPr>
      <dsp:spPr>
        <a:xfrm>
          <a:off x="8852816" y="1006954"/>
          <a:ext cx="1940297" cy="326655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kern="1200" dirty="0"/>
            <a:t>Lincoln County website</a:t>
          </a:r>
        </a:p>
      </dsp:txBody>
      <dsp:txXfrm>
        <a:off x="8852816" y="1006954"/>
        <a:ext cx="1940297" cy="32665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5/16/2023</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3</a:t>
            </a:fld>
            <a:endParaRPr lang="en-US"/>
          </a:p>
        </p:txBody>
      </p:sp>
    </p:spTree>
    <p:extLst>
      <p:ext uri="{BB962C8B-B14F-4D97-AF65-F5344CB8AC3E}">
        <p14:creationId xmlns:p14="http://schemas.microsoft.com/office/powerpoint/2010/main" val="37894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4</a:t>
            </a:fld>
            <a:endParaRPr lang="en-US"/>
          </a:p>
        </p:txBody>
      </p:sp>
    </p:spTree>
    <p:extLst>
      <p:ext uri="{BB962C8B-B14F-4D97-AF65-F5344CB8AC3E}">
        <p14:creationId xmlns:p14="http://schemas.microsoft.com/office/powerpoint/2010/main" val="386162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5</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6</a:t>
            </a:fld>
            <a:endParaRPr lang="en-US"/>
          </a:p>
        </p:txBody>
      </p:sp>
    </p:spTree>
    <p:extLst>
      <p:ext uri="{BB962C8B-B14F-4D97-AF65-F5344CB8AC3E}">
        <p14:creationId xmlns:p14="http://schemas.microsoft.com/office/powerpoint/2010/main" val="96572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7</a:t>
            </a:fld>
            <a:endParaRPr lang="en-US"/>
          </a:p>
        </p:txBody>
      </p:sp>
    </p:spTree>
    <p:extLst>
      <p:ext uri="{BB962C8B-B14F-4D97-AF65-F5344CB8AC3E}">
        <p14:creationId xmlns:p14="http://schemas.microsoft.com/office/powerpoint/2010/main" val="314808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8</a:t>
            </a:fld>
            <a:endParaRPr lang="en-US"/>
          </a:p>
        </p:txBody>
      </p:sp>
    </p:spTree>
    <p:extLst>
      <p:ext uri="{BB962C8B-B14F-4D97-AF65-F5344CB8AC3E}">
        <p14:creationId xmlns:p14="http://schemas.microsoft.com/office/powerpoint/2010/main" val="122571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9</a:t>
            </a:fld>
            <a:endParaRPr lang="en-US"/>
          </a:p>
        </p:txBody>
      </p:sp>
    </p:spTree>
    <p:extLst>
      <p:ext uri="{BB962C8B-B14F-4D97-AF65-F5344CB8AC3E}">
        <p14:creationId xmlns:p14="http://schemas.microsoft.com/office/powerpoint/2010/main" val="240535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10</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AE5B2F-2CD3-4E51-91D5-FEF8CE8FEFA9}"/>
              </a:ext>
            </a:extLst>
          </p:cNvPr>
          <p:cNvSpPr>
            <a:spLocks noGrp="1"/>
          </p:cNvSpPr>
          <p:nvPr>
            <p:ph type="ctrTitle"/>
          </p:nvPr>
        </p:nvSpPr>
        <p:spPr>
          <a:xfrm>
            <a:off x="685800" y="908651"/>
            <a:ext cx="3620882" cy="3640345"/>
          </a:xfrm>
        </p:spPr>
        <p:txBody>
          <a:bodyPr/>
          <a:lstStyle/>
          <a:p>
            <a:r>
              <a:rPr lang="en-US" dirty="0"/>
              <a:t>Lincoln County </a:t>
            </a:r>
            <a:br>
              <a:rPr lang="en-US" dirty="0"/>
            </a:br>
            <a:r>
              <a:rPr lang="en-US" dirty="0"/>
              <a:t>FY24 Proposed Budget</a:t>
            </a:r>
          </a:p>
        </p:txBody>
      </p:sp>
      <p:sp>
        <p:nvSpPr>
          <p:cNvPr id="8" name="Subtitle 7">
            <a:extLst>
              <a:ext uri="{FF2B5EF4-FFF2-40B4-BE49-F238E27FC236}">
                <a16:creationId xmlns:a16="http://schemas.microsoft.com/office/drawing/2014/main" id="{952DE27F-5BED-4BCC-887D-5872F796F65F}"/>
              </a:ext>
            </a:extLst>
          </p:cNvPr>
          <p:cNvSpPr>
            <a:spLocks noGrp="1"/>
          </p:cNvSpPr>
          <p:nvPr>
            <p:ph type="subTitle" idx="1"/>
          </p:nvPr>
        </p:nvSpPr>
        <p:spPr>
          <a:xfrm>
            <a:off x="705934" y="5220449"/>
            <a:ext cx="3728118" cy="1071293"/>
          </a:xfrm>
        </p:spPr>
        <p:txBody>
          <a:bodyPr>
            <a:normAutofit fontScale="92500" lnSpcReduction="10000"/>
          </a:bodyPr>
          <a:lstStyle/>
          <a:p>
            <a:r>
              <a:rPr lang="en-US" dirty="0"/>
              <a:t>Tim Johnson – County Administrator</a:t>
            </a:r>
          </a:p>
          <a:p>
            <a:r>
              <a:rPr lang="en-US" dirty="0"/>
              <a:t>Christina Shearer - Finance Director/Budget Officer</a:t>
            </a:r>
          </a:p>
        </p:txBody>
      </p:sp>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4876158" y="0"/>
            <a:ext cx="7315841" cy="6858000"/>
          </a:xfrm>
        </p:spPr>
      </p:pic>
    </p:spTree>
    <p:extLst>
      <p:ext uri="{BB962C8B-B14F-4D97-AF65-F5344CB8AC3E}">
        <p14:creationId xmlns:p14="http://schemas.microsoft.com/office/powerpoint/2010/main" val="163343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10782299" cy="1100621"/>
          </a:xfrm>
        </p:spPr>
        <p:txBody>
          <a:bodyPr/>
          <a:lstStyle/>
          <a:p>
            <a:r>
              <a:rPr lang="en-US" dirty="0"/>
              <a:t>Thank you</a:t>
            </a:r>
          </a:p>
        </p:txBody>
      </p:sp>
      <p:sp>
        <p:nvSpPr>
          <p:cNvPr id="3" name="Subtitle 2">
            <a:extLst>
              <a:ext uri="{FF2B5EF4-FFF2-40B4-BE49-F238E27FC236}">
                <a16:creationId xmlns:a16="http://schemas.microsoft.com/office/drawing/2014/main" id="{8933B907-C059-432D-9E6C-B6A08FA776A9}"/>
              </a:ext>
            </a:extLst>
          </p:cNvPr>
          <p:cNvSpPr>
            <a:spLocks noGrp="1"/>
          </p:cNvSpPr>
          <p:nvPr>
            <p:ph type="subTitle" idx="1"/>
          </p:nvPr>
        </p:nvSpPr>
        <p:spPr>
          <a:xfrm>
            <a:off x="695324" y="5533242"/>
            <a:ext cx="9972675" cy="823108"/>
          </a:xfrm>
        </p:spPr>
        <p:txBody>
          <a:bodyPr/>
          <a:lstStyle/>
          <a:p>
            <a:r>
              <a:rPr lang="en-US" dirty="0"/>
              <a:t>Tim Johnson, County Administrator</a:t>
            </a:r>
            <a:br>
              <a:rPr lang="en-US" dirty="0"/>
            </a:br>
            <a:r>
              <a:rPr lang="en-US" dirty="0"/>
              <a:t>Christina Shearer, Finance Director</a:t>
            </a:r>
          </a:p>
          <a:p>
            <a:endParaRPr lang="en-US" dirty="0"/>
          </a:p>
        </p:txBody>
      </p:sp>
      <p:pic>
        <p:nvPicPr>
          <p:cNvPr id="17" name="Picture Placeholder 16" descr="Weathered piece of wood">
            <a:extLst>
              <a:ext uri="{FF2B5EF4-FFF2-40B4-BE49-F238E27FC236}">
                <a16:creationId xmlns:a16="http://schemas.microsoft.com/office/drawing/2014/main" id="{768A4AA5-1799-4AB4-A6D6-6E2D7791C1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100" y="727075"/>
            <a:ext cx="5176838" cy="3071813"/>
          </a:xfrm>
        </p:spPr>
      </p:pic>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146800" y="727075"/>
            <a:ext cx="5245100" cy="3070225"/>
          </a:xfrm>
        </p:spPr>
      </p:pic>
      <p:sp>
        <p:nvSpPr>
          <p:cNvPr id="5" name="Footer Placeholder 4">
            <a:extLst>
              <a:ext uri="{FF2B5EF4-FFF2-40B4-BE49-F238E27FC236}">
                <a16:creationId xmlns:a16="http://schemas.microsoft.com/office/drawing/2014/main" id="{9211888C-69E3-41DE-8265-95D76F4FFC55}"/>
              </a:ext>
            </a:extLst>
          </p:cNvPr>
          <p:cNvSpPr>
            <a:spLocks noGrp="1"/>
          </p:cNvSpPr>
          <p:nvPr>
            <p:ph type="ftr" sz="quarter" idx="11"/>
          </p:nvPr>
        </p:nvSpPr>
        <p:spPr>
          <a:xfrm>
            <a:off x="715383" y="6356350"/>
            <a:ext cx="4539727" cy="365125"/>
          </a:xfrm>
        </p:spPr>
        <p:txBody>
          <a:bodyPr/>
          <a:lstStyle/>
          <a:p>
            <a:endParaRPr lang="en-US" dirty="0"/>
          </a:p>
        </p:txBody>
      </p:sp>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10</a:t>
            </a:fld>
            <a:endParaRPr lang="en-US" dirty="0"/>
          </a:p>
        </p:txBody>
      </p:sp>
    </p:spTree>
    <p:extLst>
      <p:ext uri="{BB962C8B-B14F-4D97-AF65-F5344CB8AC3E}">
        <p14:creationId xmlns:p14="http://schemas.microsoft.com/office/powerpoint/2010/main" val="239422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46C1-A0FE-48F4-A9E5-F8C5D9EADB2C}"/>
              </a:ext>
            </a:extLst>
          </p:cNvPr>
          <p:cNvSpPr>
            <a:spLocks noGrp="1"/>
          </p:cNvSpPr>
          <p:nvPr>
            <p:ph type="title"/>
          </p:nvPr>
        </p:nvSpPr>
        <p:spPr>
          <a:xfrm>
            <a:off x="695324" y="763398"/>
            <a:ext cx="10798176" cy="686105"/>
          </a:xfrm>
        </p:spPr>
        <p:txBody>
          <a:bodyPr/>
          <a:lstStyle/>
          <a:p>
            <a:r>
              <a:rPr lang="en-US" dirty="0"/>
              <a:t>Budget committee - formalities</a:t>
            </a:r>
          </a:p>
        </p:txBody>
      </p:sp>
      <p:sp>
        <p:nvSpPr>
          <p:cNvPr id="3" name="Content Placeholder 2">
            <a:extLst>
              <a:ext uri="{FF2B5EF4-FFF2-40B4-BE49-F238E27FC236}">
                <a16:creationId xmlns:a16="http://schemas.microsoft.com/office/drawing/2014/main" id="{DCD5796E-D953-4280-B414-63B320A242AC}"/>
              </a:ext>
            </a:extLst>
          </p:cNvPr>
          <p:cNvSpPr>
            <a:spLocks noGrp="1"/>
          </p:cNvSpPr>
          <p:nvPr>
            <p:ph sz="quarter" idx="13"/>
          </p:nvPr>
        </p:nvSpPr>
        <p:spPr>
          <a:xfrm>
            <a:off x="390668" y="1476563"/>
            <a:ext cx="11407487" cy="5204859"/>
          </a:xfrm>
        </p:spPr>
        <p:txBody>
          <a:bodyPr/>
          <a:lstStyle/>
          <a:p>
            <a:pPr marL="342900" indent="-342900">
              <a:buFont typeface="Arial" panose="020B0604020202020204" pitchFamily="34" charset="0"/>
              <a:buChar char="•"/>
            </a:pPr>
            <a:r>
              <a:rPr lang="en-US" dirty="0"/>
              <a:t>Call to Order:  Board of Commissioners Chair – Kaety Jacobson</a:t>
            </a:r>
            <a:endParaRPr lang="en-US" strike="sngStrike" dirty="0"/>
          </a:p>
          <a:p>
            <a:pPr marL="342900" indent="-342900">
              <a:buFont typeface="Arial" panose="020B0604020202020204" pitchFamily="34" charset="0"/>
              <a:buChar char="•"/>
            </a:pPr>
            <a:r>
              <a:rPr lang="en-US" dirty="0"/>
              <a:t>Lincoln County Budget Committee</a:t>
            </a:r>
          </a:p>
          <a:p>
            <a:pPr marL="800100" lvl="1" indent="-342900">
              <a:lnSpc>
                <a:spcPct val="100000"/>
              </a:lnSpc>
              <a:spcBef>
                <a:spcPts val="0"/>
              </a:spcBef>
              <a:buFont typeface="Arial" panose="020B0604020202020204" pitchFamily="34" charset="0"/>
              <a:buChar char="•"/>
            </a:pPr>
            <a:r>
              <a:rPr lang="en-US" dirty="0"/>
              <a:t>Roll Call</a:t>
            </a:r>
          </a:p>
          <a:p>
            <a:pPr marL="800100" lvl="1" indent="-342900">
              <a:lnSpc>
                <a:spcPct val="100000"/>
              </a:lnSpc>
              <a:spcBef>
                <a:spcPts val="0"/>
              </a:spcBef>
              <a:buFont typeface="Arial" panose="020B0604020202020204" pitchFamily="34" charset="0"/>
              <a:buChar char="•"/>
            </a:pPr>
            <a:r>
              <a:rPr lang="en-US" dirty="0"/>
              <a:t>Election of Chair/Vice Chair</a:t>
            </a:r>
          </a:p>
          <a:p>
            <a:pPr marL="342900" indent="-342900">
              <a:lnSpc>
                <a:spcPct val="100000"/>
              </a:lnSpc>
              <a:spcBef>
                <a:spcPts val="0"/>
              </a:spcBef>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3C3DEEE-EBA9-4345-B3FA-DA458958B44E}"/>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6F2D678-22B5-4BF9-863B-0A6DD16EA8F6}"/>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5FC7E0F6-7DF3-4ACD-9519-6B080BECD7AA}"/>
              </a:ext>
            </a:extLst>
          </p:cNvPr>
          <p:cNvSpPr>
            <a:spLocks noGrp="1"/>
          </p:cNvSpPr>
          <p:nvPr>
            <p:ph type="sldNum" sz="quarter" idx="12"/>
          </p:nvPr>
        </p:nvSpPr>
        <p:spPr/>
        <p:txBody>
          <a:bodyPr/>
          <a:lstStyle/>
          <a:p>
            <a:fld id="{0303F77D-1BEF-481A-B8C1-15974ED46EB7}" type="slidenum">
              <a:rPr lang="en-US" smtClean="0"/>
              <a:t>2</a:t>
            </a:fld>
            <a:endParaRPr lang="en-US"/>
          </a:p>
        </p:txBody>
      </p:sp>
    </p:spTree>
    <p:extLst>
      <p:ext uri="{BB962C8B-B14F-4D97-AF65-F5344CB8AC3E}">
        <p14:creationId xmlns:p14="http://schemas.microsoft.com/office/powerpoint/2010/main" val="9668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3FC7E0-8B1E-46C1-B5D2-6A4336A2CE90}"/>
              </a:ext>
            </a:extLst>
          </p:cNvPr>
          <p:cNvSpPr>
            <a:spLocks noGrp="1"/>
          </p:cNvSpPr>
          <p:nvPr>
            <p:ph type="title"/>
          </p:nvPr>
        </p:nvSpPr>
        <p:spPr>
          <a:xfrm>
            <a:off x="5604846" y="860615"/>
            <a:ext cx="5922279" cy="1272986"/>
          </a:xfrm>
        </p:spPr>
        <p:txBody>
          <a:bodyPr>
            <a:normAutofit fontScale="90000"/>
          </a:bodyPr>
          <a:lstStyle/>
          <a:p>
            <a:r>
              <a:rPr lang="en-US" dirty="0"/>
              <a:t>Lincoln County Budget Agenda </a:t>
            </a:r>
            <a:r>
              <a:rPr lang="en-US" sz="1600" dirty="0"/>
              <a:t>(over six meetings)</a:t>
            </a:r>
          </a:p>
        </p:txBody>
      </p:sp>
      <p:pic>
        <p:nvPicPr>
          <p:cNvPr id="17" name="Picture Placeholder 16" descr="Logs Stacked ">
            <a:extLst>
              <a:ext uri="{FF2B5EF4-FFF2-40B4-BE49-F238E27FC236}">
                <a16:creationId xmlns:a16="http://schemas.microsoft.com/office/drawing/2014/main" id="{069DD88F-78FC-4DAA-A2E4-DDE824B530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1"/>
            <a:ext cx="4876799" cy="6858000"/>
          </a:xfrm>
        </p:spPr>
      </p:pic>
      <p:sp>
        <p:nvSpPr>
          <p:cNvPr id="15" name="Content Placeholder 14">
            <a:extLst>
              <a:ext uri="{FF2B5EF4-FFF2-40B4-BE49-F238E27FC236}">
                <a16:creationId xmlns:a16="http://schemas.microsoft.com/office/drawing/2014/main" id="{7A36CB73-B78B-49B6-935C-9C0ABBB49C0C}"/>
              </a:ext>
            </a:extLst>
          </p:cNvPr>
          <p:cNvSpPr>
            <a:spLocks noGrp="1"/>
          </p:cNvSpPr>
          <p:nvPr>
            <p:ph idx="1"/>
          </p:nvPr>
        </p:nvSpPr>
        <p:spPr>
          <a:xfrm>
            <a:off x="5521192" y="2133601"/>
            <a:ext cx="6005933" cy="3774464"/>
          </a:xfrm>
        </p:spPr>
        <p:txBody>
          <a:bodyPr/>
          <a:lstStyle/>
          <a:p>
            <a:r>
              <a:rPr lang="en-US" dirty="0"/>
              <a:t>Welcome, Opening Comments - Tim Johnson</a:t>
            </a:r>
          </a:p>
          <a:p>
            <a:r>
              <a:rPr lang="en-US" dirty="0"/>
              <a:t>Online Budget Book/OpenGov – Christina Shearer </a:t>
            </a:r>
          </a:p>
          <a:p>
            <a:r>
              <a:rPr lang="en-US" dirty="0"/>
              <a:t>Budget Committee Agenda Overview – Christina Shearer</a:t>
            </a:r>
          </a:p>
          <a:p>
            <a:r>
              <a:rPr lang="en-US" dirty="0"/>
              <a:t>Department &amp; Committee Presentations</a:t>
            </a:r>
          </a:p>
          <a:p>
            <a:r>
              <a:rPr lang="en-US" dirty="0"/>
              <a:t>Questions &amp; Discussion</a:t>
            </a:r>
            <a:endParaRPr lang="en-US" strike="sngStrike" dirty="0">
              <a:solidFill>
                <a:srgbClr val="FF0000"/>
              </a:solidFill>
            </a:endParaRPr>
          </a:p>
          <a:p>
            <a:r>
              <a:rPr lang="en-US" dirty="0"/>
              <a:t>Recommended Changes (Revised Budget) </a:t>
            </a:r>
          </a:p>
          <a:p>
            <a:r>
              <a:rPr lang="en-US" dirty="0"/>
              <a:t>Budget Approvals</a:t>
            </a:r>
          </a:p>
          <a:p>
            <a:r>
              <a:rPr lang="en-US" dirty="0"/>
              <a:t>Adjourn</a:t>
            </a:r>
          </a:p>
          <a:p>
            <a:endParaRPr lang="en-US" dirty="0"/>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pPr/>
              <a:t>3</a:t>
            </a:fld>
            <a:endParaRPr lang="en-US"/>
          </a:p>
        </p:txBody>
      </p:sp>
    </p:spTree>
    <p:extLst>
      <p:ext uri="{BB962C8B-B14F-4D97-AF65-F5344CB8AC3E}">
        <p14:creationId xmlns:p14="http://schemas.microsoft.com/office/powerpoint/2010/main" val="148202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84643" y="871758"/>
            <a:ext cx="5227171" cy="3871143"/>
          </a:xfrm>
        </p:spPr>
        <p:txBody>
          <a:bodyPr/>
          <a:lstStyle/>
          <a:p>
            <a:r>
              <a:rPr lang="en-US" dirty="0"/>
              <a:t>Welcome &amp; Opening comments</a:t>
            </a:r>
          </a:p>
        </p:txBody>
      </p:sp>
      <p:sp>
        <p:nvSpPr>
          <p:cNvPr id="3" name="Content Placeholder 2">
            <a:extLst>
              <a:ext uri="{FF2B5EF4-FFF2-40B4-BE49-F238E27FC236}">
                <a16:creationId xmlns:a16="http://schemas.microsoft.com/office/drawing/2014/main" id="{67B3B98E-7C7D-4502-828B-DCB91E0843AB}"/>
              </a:ext>
            </a:extLst>
          </p:cNvPr>
          <p:cNvSpPr>
            <a:spLocks noGrp="1"/>
          </p:cNvSpPr>
          <p:nvPr>
            <p:ph type="subTitle" idx="1"/>
          </p:nvPr>
        </p:nvSpPr>
        <p:spPr>
          <a:xfrm>
            <a:off x="695325" y="4785543"/>
            <a:ext cx="4857857" cy="1005657"/>
          </a:xfrm>
        </p:spPr>
        <p:txBody>
          <a:bodyPr/>
          <a:lstStyle/>
          <a:p>
            <a:r>
              <a:rPr lang="en-US" dirty="0"/>
              <a:t>Tim Johnson, Lincoln County Administrator</a:t>
            </a:r>
          </a:p>
        </p:txBody>
      </p:sp>
      <p:pic>
        <p:nvPicPr>
          <p:cNvPr id="13" name="Picture Placeholder 12">
            <a:extLst>
              <a:ext uri="{FF2B5EF4-FFF2-40B4-BE49-F238E27FC236}">
                <a16:creationId xmlns:a16="http://schemas.microsoft.com/office/drawing/2014/main" id="{3E3A9747-9F7C-48BC-9EB5-A78A3193C6A9}"/>
              </a:ext>
            </a:extLst>
          </p:cNvPr>
          <p:cNvPicPr>
            <a:picLocks noGrp="1" noChangeAspect="1"/>
          </p:cNvPicPr>
          <p:nvPr>
            <p:ph type="pic" sz="quarter" idx="13"/>
          </p:nvPr>
        </p:nvPicPr>
        <p:blipFill>
          <a:blip r:embed="rId3"/>
          <a:srcRect/>
          <a:stretch/>
        </p:blipFill>
        <p:spPr>
          <a:xfrm>
            <a:off x="6638820" y="0"/>
            <a:ext cx="5553180" cy="6858000"/>
          </a:xfrm>
        </p:spPr>
      </p:pic>
    </p:spTree>
    <p:extLst>
      <p:ext uri="{BB962C8B-B14F-4D97-AF65-F5344CB8AC3E}">
        <p14:creationId xmlns:p14="http://schemas.microsoft.com/office/powerpoint/2010/main" val="149493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800099" y="904730"/>
            <a:ext cx="4152900" cy="1652590"/>
          </a:xfrm>
        </p:spPr>
        <p:txBody>
          <a:bodyPr/>
          <a:lstStyle/>
          <a:p>
            <a:r>
              <a:rPr lang="en-US" dirty="0"/>
              <a:t>Introduction</a:t>
            </a:r>
          </a:p>
        </p:txBody>
      </p:sp>
      <p:sp>
        <p:nvSpPr>
          <p:cNvPr id="6" name="Content Placeholder 5">
            <a:extLst>
              <a:ext uri="{FF2B5EF4-FFF2-40B4-BE49-F238E27FC236}">
                <a16:creationId xmlns:a16="http://schemas.microsoft.com/office/drawing/2014/main" id="{F35FCE68-0761-421A-922F-077DEB02E062}"/>
              </a:ext>
            </a:extLst>
          </p:cNvPr>
          <p:cNvSpPr>
            <a:spLocks noGrp="1"/>
          </p:cNvSpPr>
          <p:nvPr>
            <p:ph idx="1"/>
          </p:nvPr>
        </p:nvSpPr>
        <p:spPr>
          <a:xfrm>
            <a:off x="5133975" y="952368"/>
            <a:ext cx="6257926" cy="1773893"/>
          </a:xfrm>
        </p:spPr>
        <p:txBody>
          <a:bodyPr>
            <a:normAutofit/>
          </a:bodyPr>
          <a:lstStyle/>
          <a:p>
            <a:r>
              <a:rPr lang="en-US" dirty="0"/>
              <a:t>Lincoln County elected officials and department directors are pleased to present the FY23-24 Proposed Budget.  The Budget Committee meeting process is expanded from previous years to allow for more in depth discussion of the various funds, departments, and programs.</a:t>
            </a:r>
          </a:p>
        </p:txBody>
      </p:sp>
      <p:pic>
        <p:nvPicPr>
          <p:cNvPr id="14" name="Picture Placeholder 13" descr="A person walking along a bridge in a forest ">
            <a:extLst>
              <a:ext uri="{FF2B5EF4-FFF2-40B4-BE49-F238E27FC236}">
                <a16:creationId xmlns:a16="http://schemas.microsoft.com/office/drawing/2014/main" id="{4643E7D7-B55D-4673-951C-3F23015C581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099" y="3048000"/>
            <a:ext cx="5133990" cy="2737531"/>
          </a:xfrm>
        </p:spPr>
      </p:pic>
      <p:pic>
        <p:nvPicPr>
          <p:cNvPr id="15" name="Picture Placeholder 14" descr="An aerial view of a forest in the snow">
            <a:extLst>
              <a:ext uri="{FF2B5EF4-FFF2-40B4-BE49-F238E27FC236}">
                <a16:creationId xmlns:a16="http://schemas.microsoft.com/office/drawing/2014/main" id="{81A87375-F390-4DEE-8F4B-B60B12B0F91B}"/>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209621" y="3048000"/>
            <a:ext cx="5182278" cy="2737531"/>
          </a:xfrm>
        </p:spPr>
      </p:pic>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5</a:t>
            </a:fld>
            <a:endParaRPr lang="en-US"/>
          </a:p>
        </p:txBody>
      </p:sp>
    </p:spTree>
    <p:extLst>
      <p:ext uri="{BB962C8B-B14F-4D97-AF65-F5344CB8AC3E}">
        <p14:creationId xmlns:p14="http://schemas.microsoft.com/office/powerpoint/2010/main" val="68372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84643" y="871758"/>
            <a:ext cx="5227171" cy="3871143"/>
          </a:xfrm>
        </p:spPr>
        <p:txBody>
          <a:bodyPr/>
          <a:lstStyle/>
          <a:p>
            <a:r>
              <a:rPr lang="en-US" dirty="0"/>
              <a:t>Online Budget Book</a:t>
            </a:r>
          </a:p>
        </p:txBody>
      </p:sp>
      <p:sp>
        <p:nvSpPr>
          <p:cNvPr id="3" name="Content Placeholder 2">
            <a:extLst>
              <a:ext uri="{FF2B5EF4-FFF2-40B4-BE49-F238E27FC236}">
                <a16:creationId xmlns:a16="http://schemas.microsoft.com/office/drawing/2014/main" id="{67B3B98E-7C7D-4502-828B-DCB91E0843AB}"/>
              </a:ext>
            </a:extLst>
          </p:cNvPr>
          <p:cNvSpPr>
            <a:spLocks noGrp="1"/>
          </p:cNvSpPr>
          <p:nvPr>
            <p:ph type="subTitle" idx="1"/>
          </p:nvPr>
        </p:nvSpPr>
        <p:spPr>
          <a:xfrm>
            <a:off x="695325" y="4785543"/>
            <a:ext cx="4857857" cy="1005657"/>
          </a:xfrm>
        </p:spPr>
        <p:txBody>
          <a:bodyPr/>
          <a:lstStyle/>
          <a:p>
            <a:r>
              <a:rPr lang="en-US" dirty="0"/>
              <a:t>OpenGov – a new software platform to allow for more interactive review of budget data and information.</a:t>
            </a:r>
          </a:p>
        </p:txBody>
      </p:sp>
      <p:pic>
        <p:nvPicPr>
          <p:cNvPr id="13" name="Picture Placeholder 12" descr="A dog sitting in the sun rays coming through the trees in a forest ">
            <a:extLst>
              <a:ext uri="{FF2B5EF4-FFF2-40B4-BE49-F238E27FC236}">
                <a16:creationId xmlns:a16="http://schemas.microsoft.com/office/drawing/2014/main" id="{3E3A9747-9F7C-48BC-9EB5-A78A3193C6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15100" y="0"/>
            <a:ext cx="5676900" cy="6858000"/>
          </a:xfrm>
        </p:spPr>
      </p:pic>
    </p:spTree>
    <p:extLst>
      <p:ext uri="{BB962C8B-B14F-4D97-AF65-F5344CB8AC3E}">
        <p14:creationId xmlns:p14="http://schemas.microsoft.com/office/powerpoint/2010/main" val="338432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F1A4-FDC6-4E36-8371-74F8E9B7F0C0}"/>
              </a:ext>
            </a:extLst>
          </p:cNvPr>
          <p:cNvSpPr>
            <a:spLocks noGrp="1"/>
          </p:cNvSpPr>
          <p:nvPr>
            <p:ph type="title"/>
          </p:nvPr>
        </p:nvSpPr>
        <p:spPr>
          <a:xfrm>
            <a:off x="695325" y="888999"/>
            <a:ext cx="10798176" cy="1051914"/>
          </a:xfrm>
        </p:spPr>
        <p:txBody>
          <a:bodyPr/>
          <a:lstStyle/>
          <a:p>
            <a:r>
              <a:rPr lang="en-US" dirty="0"/>
              <a:t>Your budget Resources</a:t>
            </a:r>
          </a:p>
        </p:txBody>
      </p:sp>
      <p:graphicFrame>
        <p:nvGraphicFramePr>
          <p:cNvPr id="14" name="Content Placeholder 2" descr="Timeline Placeholder ">
            <a:extLst>
              <a:ext uri="{FF2B5EF4-FFF2-40B4-BE49-F238E27FC236}">
                <a16:creationId xmlns:a16="http://schemas.microsoft.com/office/drawing/2014/main" id="{2FEBF416-9260-4E53-9F09-8553200D5747}"/>
              </a:ext>
            </a:extLst>
          </p:cNvPr>
          <p:cNvGraphicFramePr>
            <a:graphicFrameLocks noGrp="1"/>
          </p:cNvGraphicFramePr>
          <p:nvPr>
            <p:ph sz="quarter" idx="13"/>
            <p:extLst>
              <p:ext uri="{D42A27DB-BD31-4B8C-83A1-F6EECF244321}">
                <p14:modId xmlns:p14="http://schemas.microsoft.com/office/powerpoint/2010/main" val="2016594693"/>
              </p:ext>
            </p:extLst>
          </p:nvPr>
        </p:nvGraphicFramePr>
        <p:xfrm>
          <a:off x="695325" y="1458310"/>
          <a:ext cx="10798175" cy="450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12">
            <a:extLst>
              <a:ext uri="{FF2B5EF4-FFF2-40B4-BE49-F238E27FC236}">
                <a16:creationId xmlns:a16="http://schemas.microsoft.com/office/drawing/2014/main" id="{593B878A-596D-41EE-B917-67BA1265119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7</a:t>
            </a:fld>
            <a:endParaRPr lang="en-US"/>
          </a:p>
        </p:txBody>
      </p:sp>
    </p:spTree>
    <p:extLst>
      <p:ext uri="{BB962C8B-B14F-4D97-AF65-F5344CB8AC3E}">
        <p14:creationId xmlns:p14="http://schemas.microsoft.com/office/powerpoint/2010/main" val="128954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84643" y="871758"/>
            <a:ext cx="5227171" cy="3871143"/>
          </a:xfrm>
        </p:spPr>
        <p:txBody>
          <a:bodyPr/>
          <a:lstStyle/>
          <a:p>
            <a:r>
              <a:rPr lang="en-US" dirty="0"/>
              <a:t>Budget Committee Agenda Overview</a:t>
            </a:r>
          </a:p>
        </p:txBody>
      </p:sp>
      <p:sp>
        <p:nvSpPr>
          <p:cNvPr id="3" name="Content Placeholder 2">
            <a:extLst>
              <a:ext uri="{FF2B5EF4-FFF2-40B4-BE49-F238E27FC236}">
                <a16:creationId xmlns:a16="http://schemas.microsoft.com/office/drawing/2014/main" id="{67B3B98E-7C7D-4502-828B-DCB91E0843AB}"/>
              </a:ext>
            </a:extLst>
          </p:cNvPr>
          <p:cNvSpPr>
            <a:spLocks noGrp="1"/>
          </p:cNvSpPr>
          <p:nvPr>
            <p:ph type="subTitle" idx="1"/>
          </p:nvPr>
        </p:nvSpPr>
        <p:spPr>
          <a:xfrm>
            <a:off x="695325" y="4785543"/>
            <a:ext cx="4857857" cy="1005657"/>
          </a:xfrm>
        </p:spPr>
        <p:txBody>
          <a:bodyPr/>
          <a:lstStyle/>
          <a:p>
            <a:r>
              <a:rPr lang="en-US" dirty="0"/>
              <a:t>6 Evenings, Two Committees, 6 Budgets to be reviewed and approved.</a:t>
            </a:r>
          </a:p>
        </p:txBody>
      </p:sp>
      <p:pic>
        <p:nvPicPr>
          <p:cNvPr id="13" name="Picture Placeholder 12">
            <a:extLst>
              <a:ext uri="{FF2B5EF4-FFF2-40B4-BE49-F238E27FC236}">
                <a16:creationId xmlns:a16="http://schemas.microsoft.com/office/drawing/2014/main" id="{3E3A9747-9F7C-48BC-9EB5-A78A3193C6A9}"/>
              </a:ext>
            </a:extLst>
          </p:cNvPr>
          <p:cNvPicPr>
            <a:picLocks noGrp="1" noChangeAspect="1"/>
          </p:cNvPicPr>
          <p:nvPr>
            <p:ph type="pic" sz="quarter" idx="13"/>
          </p:nvPr>
        </p:nvPicPr>
        <p:blipFill rotWithShape="1">
          <a:blip r:embed="rId3"/>
          <a:srcRect/>
          <a:stretch/>
        </p:blipFill>
        <p:spPr>
          <a:xfrm>
            <a:off x="6515100" y="0"/>
            <a:ext cx="5676900" cy="6857999"/>
          </a:xfrm>
        </p:spPr>
      </p:pic>
    </p:spTree>
    <p:extLst>
      <p:ext uri="{BB962C8B-B14F-4D97-AF65-F5344CB8AC3E}">
        <p14:creationId xmlns:p14="http://schemas.microsoft.com/office/powerpoint/2010/main" val="6260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7018DC-5BFA-42F7-884E-E07F6383A8AE}"/>
              </a:ext>
            </a:extLst>
          </p:cNvPr>
          <p:cNvSpPr>
            <a:spLocks noGrp="1"/>
          </p:cNvSpPr>
          <p:nvPr>
            <p:ph type="title"/>
          </p:nvPr>
        </p:nvSpPr>
        <p:spPr>
          <a:xfrm>
            <a:off x="695325" y="888999"/>
            <a:ext cx="10798176" cy="1051914"/>
          </a:xfrm>
        </p:spPr>
        <p:txBody>
          <a:bodyPr/>
          <a:lstStyle/>
          <a:p>
            <a:r>
              <a:rPr lang="en-US" dirty="0"/>
              <a:t>Agendas in Brief</a:t>
            </a:r>
          </a:p>
        </p:txBody>
      </p:sp>
      <p:graphicFrame>
        <p:nvGraphicFramePr>
          <p:cNvPr id="16" name="Content Placeholder 15">
            <a:extLst>
              <a:ext uri="{FF2B5EF4-FFF2-40B4-BE49-F238E27FC236}">
                <a16:creationId xmlns:a16="http://schemas.microsoft.com/office/drawing/2014/main" id="{97743BA3-3BDB-497A-9D20-735541BDF84E}"/>
              </a:ext>
            </a:extLst>
          </p:cNvPr>
          <p:cNvGraphicFramePr>
            <a:graphicFrameLocks noGrp="1"/>
          </p:cNvGraphicFramePr>
          <p:nvPr>
            <p:ph sz="quarter" idx="13"/>
            <p:extLst>
              <p:ext uri="{D42A27DB-BD31-4B8C-83A1-F6EECF244321}">
                <p14:modId xmlns:p14="http://schemas.microsoft.com/office/powerpoint/2010/main" val="1748864185"/>
              </p:ext>
            </p:extLst>
          </p:nvPr>
        </p:nvGraphicFramePr>
        <p:xfrm>
          <a:off x="461721" y="1557274"/>
          <a:ext cx="11031780" cy="4799076"/>
        </p:xfrm>
        <a:graphic>
          <a:graphicData uri="http://schemas.openxmlformats.org/drawingml/2006/table">
            <a:tbl>
              <a:tblPr firstRow="1" bandRow="1">
                <a:tableStyleId>{F5AB1C69-6EDB-4FF4-983F-18BD219EF322}</a:tableStyleId>
              </a:tblPr>
              <a:tblGrid>
                <a:gridCol w="1596384">
                  <a:extLst>
                    <a:ext uri="{9D8B030D-6E8A-4147-A177-3AD203B41FA5}">
                      <a16:colId xmlns:a16="http://schemas.microsoft.com/office/drawing/2014/main" val="2446386500"/>
                    </a:ext>
                  </a:extLst>
                </a:gridCol>
                <a:gridCol w="1666607">
                  <a:extLst>
                    <a:ext uri="{9D8B030D-6E8A-4147-A177-3AD203B41FA5}">
                      <a16:colId xmlns:a16="http://schemas.microsoft.com/office/drawing/2014/main" val="3308918160"/>
                    </a:ext>
                  </a:extLst>
                </a:gridCol>
                <a:gridCol w="1484851">
                  <a:extLst>
                    <a:ext uri="{9D8B030D-6E8A-4147-A177-3AD203B41FA5}">
                      <a16:colId xmlns:a16="http://schemas.microsoft.com/office/drawing/2014/main" val="1854486728"/>
                    </a:ext>
                  </a:extLst>
                </a:gridCol>
                <a:gridCol w="1546377">
                  <a:extLst>
                    <a:ext uri="{9D8B030D-6E8A-4147-A177-3AD203B41FA5}">
                      <a16:colId xmlns:a16="http://schemas.microsoft.com/office/drawing/2014/main" val="2009713198"/>
                    </a:ext>
                  </a:extLst>
                </a:gridCol>
                <a:gridCol w="1641440">
                  <a:extLst>
                    <a:ext uri="{9D8B030D-6E8A-4147-A177-3AD203B41FA5}">
                      <a16:colId xmlns:a16="http://schemas.microsoft.com/office/drawing/2014/main" val="416883252"/>
                    </a:ext>
                  </a:extLst>
                </a:gridCol>
                <a:gridCol w="1627464">
                  <a:extLst>
                    <a:ext uri="{9D8B030D-6E8A-4147-A177-3AD203B41FA5}">
                      <a16:colId xmlns:a16="http://schemas.microsoft.com/office/drawing/2014/main" val="2487031765"/>
                    </a:ext>
                  </a:extLst>
                </a:gridCol>
                <a:gridCol w="1468657">
                  <a:extLst>
                    <a:ext uri="{9D8B030D-6E8A-4147-A177-3AD203B41FA5}">
                      <a16:colId xmlns:a16="http://schemas.microsoft.com/office/drawing/2014/main" val="1808496511"/>
                    </a:ext>
                  </a:extLst>
                </a:gridCol>
              </a:tblGrid>
              <a:tr h="662178">
                <a:tc>
                  <a:txBody>
                    <a:bodyPr/>
                    <a:lstStyle/>
                    <a:p>
                      <a:pPr algn="l"/>
                      <a:r>
                        <a:rPr lang="en-US" sz="1800" b="0" dirty="0">
                          <a:solidFill>
                            <a:schemeClr val="bg1"/>
                          </a:solidFill>
                          <a:latin typeface="+mj-lt"/>
                        </a:rPr>
                        <a:t>5/16</a:t>
                      </a:r>
                    </a:p>
                  </a:txBody>
                  <a:tcPr anchor="ctr"/>
                </a:tc>
                <a:tc>
                  <a:txBody>
                    <a:bodyPr/>
                    <a:lstStyle/>
                    <a:p>
                      <a:pPr algn="l"/>
                      <a:r>
                        <a:rPr lang="en-US" sz="1800" b="0" dirty="0">
                          <a:solidFill>
                            <a:schemeClr val="bg1"/>
                          </a:solidFill>
                          <a:latin typeface="+mj-lt"/>
                        </a:rPr>
                        <a:t>5/17</a:t>
                      </a:r>
                    </a:p>
                  </a:txBody>
                  <a:tcPr anchor="ctr"/>
                </a:tc>
                <a:tc>
                  <a:txBody>
                    <a:bodyPr/>
                    <a:lstStyle/>
                    <a:p>
                      <a:pPr algn="l"/>
                      <a:r>
                        <a:rPr lang="en-US" sz="1800" b="0" dirty="0">
                          <a:solidFill>
                            <a:schemeClr val="bg1"/>
                          </a:solidFill>
                          <a:latin typeface="+mj-lt"/>
                        </a:rPr>
                        <a:t>5/18</a:t>
                      </a:r>
                    </a:p>
                  </a:txBody>
                  <a:tcPr anchor="ctr"/>
                </a:tc>
                <a:tc>
                  <a:txBody>
                    <a:bodyPr/>
                    <a:lstStyle/>
                    <a:p>
                      <a:pPr algn="l"/>
                      <a:r>
                        <a:rPr lang="en-US" sz="1800" b="0" dirty="0">
                          <a:solidFill>
                            <a:schemeClr val="bg1"/>
                          </a:solidFill>
                          <a:latin typeface="+mj-lt"/>
                        </a:rPr>
                        <a:t>5/22 </a:t>
                      </a:r>
                      <a:r>
                        <a:rPr lang="en-US" sz="1000" b="0" dirty="0">
                          <a:solidFill>
                            <a:schemeClr val="bg1"/>
                          </a:solidFill>
                          <a:latin typeface="+mj-lt"/>
                        </a:rPr>
                        <a:t>(rescheduled from 5/23)</a:t>
                      </a:r>
                    </a:p>
                  </a:txBody>
                  <a:tcPr anchor="ctr"/>
                </a:tc>
                <a:tc>
                  <a:txBody>
                    <a:bodyPr/>
                    <a:lstStyle/>
                    <a:p>
                      <a:pPr marL="0" algn="l" defTabSz="914400" rtl="0" eaLnBrk="1" latinLnBrk="0" hangingPunct="1"/>
                      <a:r>
                        <a:rPr lang="en-US" sz="1800" b="0" kern="1200" dirty="0">
                          <a:solidFill>
                            <a:schemeClr val="bg1"/>
                          </a:solidFill>
                          <a:latin typeface="+mj-lt"/>
                          <a:ea typeface="+mn-ea"/>
                          <a:cs typeface="+mn-cs"/>
                        </a:rPr>
                        <a:t>5/23</a:t>
                      </a:r>
                    </a:p>
                  </a:txBody>
                  <a:tcPr anchor="ctr"/>
                </a:tc>
                <a:tc>
                  <a:txBody>
                    <a:bodyPr/>
                    <a:lstStyle/>
                    <a:p>
                      <a:pPr algn="l"/>
                      <a:r>
                        <a:rPr lang="en-US" sz="1800" b="0" dirty="0">
                          <a:solidFill>
                            <a:schemeClr val="bg1"/>
                          </a:solidFill>
                          <a:latin typeface="+mj-lt"/>
                        </a:rPr>
                        <a:t>5/24</a:t>
                      </a:r>
                    </a:p>
                  </a:txBody>
                  <a:tcPr anchor="ctr"/>
                </a:tc>
                <a:tc>
                  <a:txBody>
                    <a:bodyPr/>
                    <a:lstStyle/>
                    <a:p>
                      <a:pPr algn="l"/>
                      <a:r>
                        <a:rPr lang="en-US" sz="1800" b="0" dirty="0">
                          <a:solidFill>
                            <a:schemeClr val="bg1"/>
                          </a:solidFill>
                          <a:latin typeface="+mj-lt"/>
                        </a:rPr>
                        <a:t>5/25</a:t>
                      </a:r>
                    </a:p>
                  </a:txBody>
                  <a:tcPr anchor="ctr"/>
                </a:tc>
                <a:extLst>
                  <a:ext uri="{0D108BD9-81ED-4DB2-BD59-A6C34878D82A}">
                    <a16:rowId xmlns:a16="http://schemas.microsoft.com/office/drawing/2014/main" val="3100351803"/>
                  </a:ext>
                </a:extLst>
              </a:tr>
              <a:tr h="662178">
                <a:tc>
                  <a:txBody>
                    <a:bodyPr/>
                    <a:lstStyle/>
                    <a:p>
                      <a:r>
                        <a:rPr lang="en-US" sz="1400" dirty="0"/>
                        <a:t>Introductions &amp; Opening Comments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Compensation Committee Recommendations</a:t>
                      </a:r>
                    </a:p>
                  </a:txBody>
                  <a:tcPr anchor="ctr"/>
                </a:tc>
                <a:tc>
                  <a:txBody>
                    <a:bodyPr/>
                    <a:lstStyle/>
                    <a:p>
                      <a:r>
                        <a:rPr lang="en-US" sz="1400" dirty="0"/>
                        <a:t>County Central Services</a:t>
                      </a:r>
                    </a:p>
                  </a:txBody>
                  <a:tcPr anchor="ctr"/>
                </a:tc>
                <a:tc>
                  <a:txBody>
                    <a:bodyPr/>
                    <a:lstStyle/>
                    <a:p>
                      <a:r>
                        <a:rPr lang="en-US" sz="1400" dirty="0"/>
                        <a:t>Public Safety: Sheriff Departments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Health &amp; Human Services Departments</a:t>
                      </a:r>
                    </a:p>
                    <a:p>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solidFill>
                            <a:schemeClr val="tx1"/>
                          </a:solidFill>
                        </a:rPr>
                        <a:t>Siletz Area Enhanced Law Enforcement District (tentative)</a:t>
                      </a:r>
                    </a:p>
                    <a:p>
                      <a:endParaRPr lang="en-US" sz="1400" dirty="0"/>
                    </a:p>
                  </a:txBody>
                  <a:tcPr anchor="ctr"/>
                </a:tc>
                <a:tc>
                  <a:txBody>
                    <a:bodyPr/>
                    <a:lstStyle/>
                    <a:p>
                      <a:r>
                        <a:rPr lang="en-US" sz="1400" dirty="0"/>
                        <a:t>Recommended Changes</a:t>
                      </a:r>
                    </a:p>
                  </a:txBody>
                  <a:tcPr anchor="ctr"/>
                </a:tc>
                <a:extLst>
                  <a:ext uri="{0D108BD9-81ED-4DB2-BD59-A6C34878D82A}">
                    <a16:rowId xmlns:a16="http://schemas.microsoft.com/office/drawing/2014/main" val="2801628125"/>
                  </a:ext>
                </a:extLst>
              </a:tr>
              <a:tr h="662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General Process</a:t>
                      </a:r>
                      <a:br>
                        <a:rPr lang="en-US" sz="1400" dirty="0"/>
                      </a:br>
                      <a:r>
                        <a:rPr lang="en-US" sz="1400" dirty="0"/>
                        <a:t>Overview</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General Government Departments</a:t>
                      </a:r>
                    </a:p>
                    <a:p>
                      <a:endParaRPr lang="en-US" sz="1400" dirty="0"/>
                    </a:p>
                  </a:txBody>
                  <a:tcPr anchor="ctr"/>
                </a:tc>
                <a:tc>
                  <a:txBody>
                    <a:bodyPr/>
                    <a:lstStyle/>
                    <a:p>
                      <a:r>
                        <a:rPr lang="en-US" sz="1400" dirty="0"/>
                        <a:t>General Fund – General Revenue Debt Service, Transfers &amp; Reserves</a:t>
                      </a:r>
                    </a:p>
                  </a:txBody>
                  <a:tcPr anchor="ctr"/>
                </a:tc>
                <a:tc>
                  <a:txBody>
                    <a:bodyPr/>
                    <a:lstStyle/>
                    <a:p>
                      <a:r>
                        <a:rPr lang="en-US" sz="1400" dirty="0"/>
                        <a:t>Public Safety: District Attorney Departments</a:t>
                      </a:r>
                    </a:p>
                  </a:txBody>
                  <a:tcPr anchor="ctr"/>
                </a:tc>
                <a:tc>
                  <a:txBody>
                    <a:bodyPr/>
                    <a:lstStyle/>
                    <a:p>
                      <a:endParaRPr lang="en-US" sz="1400" dirty="0"/>
                    </a:p>
                  </a:txBody>
                  <a:tcPr anchor="ctr"/>
                </a:tc>
                <a:tc>
                  <a:txBody>
                    <a:bodyPr/>
                    <a:lstStyle/>
                    <a:p>
                      <a:endParaRPr lang="en-US" sz="1400" dirty="0"/>
                    </a:p>
                  </a:txBody>
                  <a:tcPr anchor="ctr"/>
                </a:tc>
                <a:tc>
                  <a:txBody>
                    <a:bodyPr/>
                    <a:lstStyle/>
                    <a:p>
                      <a:r>
                        <a:rPr lang="en-US" sz="1400" dirty="0"/>
                        <a:t>Questions</a:t>
                      </a:r>
                    </a:p>
                  </a:txBody>
                  <a:tcPr anchor="ctr"/>
                </a:tc>
                <a:extLst>
                  <a:ext uri="{0D108BD9-81ED-4DB2-BD59-A6C34878D82A}">
                    <a16:rowId xmlns:a16="http://schemas.microsoft.com/office/drawing/2014/main" val="522315634"/>
                  </a:ext>
                </a:extLst>
              </a:tr>
              <a:tr h="662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tx1"/>
                          </a:solidFill>
                        </a:rPr>
                        <a:t>Siletz Area</a:t>
                      </a:r>
                      <a:r>
                        <a:rPr lang="en-US" sz="1400" dirty="0">
                          <a:solidFill>
                            <a:schemeClr val="tx1"/>
                          </a:solidFill>
                        </a:rPr>
                        <a:t> </a:t>
                      </a:r>
                      <a:r>
                        <a:rPr lang="en-US" sz="1400" strike="sngStrike" dirty="0">
                          <a:solidFill>
                            <a:schemeClr val="tx1"/>
                          </a:solidFill>
                        </a:rPr>
                        <a:t>Enhanced Law Enforcement</a:t>
                      </a:r>
                      <a:r>
                        <a:rPr lang="en-US" sz="1400" dirty="0">
                          <a:solidFill>
                            <a:schemeClr val="tx1"/>
                          </a:solidFill>
                        </a:rPr>
                        <a:t> </a:t>
                      </a:r>
                      <a:r>
                        <a:rPr lang="en-US" sz="1400" strike="sngStrike" dirty="0">
                          <a:solidFill>
                            <a:schemeClr val="tx1"/>
                          </a:solidFill>
                        </a:rPr>
                        <a:t>District </a:t>
                      </a:r>
                      <a:r>
                        <a:rPr lang="en-US" sz="1400" strike="noStrike" baseline="0" dirty="0">
                          <a:solidFill>
                            <a:schemeClr val="tx1"/>
                          </a:solidFill>
                        </a:rPr>
                        <a:t>(rescheduled)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Public Works Departments</a:t>
                      </a:r>
                    </a:p>
                    <a:p>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Special Revenue Funds</a:t>
                      </a:r>
                    </a:p>
                    <a:p>
                      <a:endParaRPr lang="en-US" sz="1400" dirty="0"/>
                    </a:p>
                  </a:txBody>
                  <a:tcPr anchor="ctr"/>
                </a:tc>
                <a:tc>
                  <a:txBody>
                    <a:bodyPr/>
                    <a:lstStyle/>
                    <a:p>
                      <a:r>
                        <a:rPr lang="en-US" sz="1400" dirty="0"/>
                        <a:t>Public Safety: Community Justice Departments</a:t>
                      </a:r>
                    </a:p>
                  </a:txBody>
                  <a:tcPr anchor="ctr"/>
                </a:tc>
                <a:tc>
                  <a:txBody>
                    <a:bodyPr/>
                    <a:lstStyle/>
                    <a:p>
                      <a:endParaRPr lang="en-US" sz="1400" dirty="0"/>
                    </a:p>
                  </a:txBody>
                  <a:tcPr anchor="ctr"/>
                </a:tc>
                <a:tc>
                  <a:txBody>
                    <a:bodyPr/>
                    <a:lstStyle/>
                    <a:p>
                      <a:endParaRPr lang="en-US" sz="1400" dirty="0"/>
                    </a:p>
                  </a:txBody>
                  <a:tcPr anchor="ctr"/>
                </a:tc>
                <a:tc>
                  <a:txBody>
                    <a:bodyPr/>
                    <a:lstStyle/>
                    <a:p>
                      <a:r>
                        <a:rPr lang="en-US" sz="1400" dirty="0"/>
                        <a:t>Discussion &amp; Deliberation</a:t>
                      </a:r>
                    </a:p>
                  </a:txBody>
                  <a:tcPr anchor="ctr"/>
                </a:tc>
                <a:extLst>
                  <a:ext uri="{0D108BD9-81ED-4DB2-BD59-A6C34878D82A}">
                    <a16:rowId xmlns:a16="http://schemas.microsoft.com/office/drawing/2014/main" val="3923311043"/>
                  </a:ext>
                </a:extLst>
              </a:tr>
              <a:tr h="662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Other Special Districts</a:t>
                      </a:r>
                    </a:p>
                  </a:txBody>
                  <a:tcPr anchor="ctr"/>
                </a:tc>
                <a:tc>
                  <a:txBody>
                    <a:bodyPr/>
                    <a:lstStyle/>
                    <a:p>
                      <a:endParaRPr lang="en-US" sz="1400" dirty="0"/>
                    </a:p>
                  </a:txBody>
                  <a:tcPr anchor="ctr"/>
                </a:tc>
                <a:tc>
                  <a:txBody>
                    <a:bodyPr/>
                    <a:lstStyle/>
                    <a:p>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noStrike" baseline="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noStrike" baseline="0" dirty="0">
                        <a:solidFill>
                          <a:schemeClr val="tx1"/>
                        </a:solidFill>
                      </a:endParaRPr>
                    </a:p>
                  </a:txBody>
                  <a:tcPr anchor="ctr"/>
                </a:tc>
                <a:tc>
                  <a:txBody>
                    <a:bodyPr/>
                    <a:lstStyle/>
                    <a:p>
                      <a:endParaRPr lang="en-US" sz="1400" dirty="0"/>
                    </a:p>
                  </a:txBody>
                  <a:tcPr anchor="ctr"/>
                </a:tc>
                <a:tc>
                  <a:txBody>
                    <a:bodyPr/>
                    <a:lstStyle/>
                    <a:p>
                      <a:r>
                        <a:rPr lang="en-US" sz="1400" dirty="0"/>
                        <a:t>Approval &amp; Adjourn</a:t>
                      </a:r>
                    </a:p>
                  </a:txBody>
                  <a:tcPr anchor="ctr"/>
                </a:tc>
                <a:extLst>
                  <a:ext uri="{0D108BD9-81ED-4DB2-BD59-A6C34878D82A}">
                    <a16:rowId xmlns:a16="http://schemas.microsoft.com/office/drawing/2014/main" val="2046739586"/>
                  </a:ext>
                </a:extLst>
              </a:tr>
            </a:tbl>
          </a:graphicData>
        </a:graphic>
      </p:graphicFrame>
      <p:sp>
        <p:nvSpPr>
          <p:cNvPr id="8" name="Slide Number Placeholder 7">
            <a:extLst>
              <a:ext uri="{FF2B5EF4-FFF2-40B4-BE49-F238E27FC236}">
                <a16:creationId xmlns:a16="http://schemas.microsoft.com/office/drawing/2014/main" id="{6465E707-883C-4773-BB50-7A780F2A9DE9}"/>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9</a:t>
            </a:fld>
            <a:endParaRPr lang="en-US"/>
          </a:p>
        </p:txBody>
      </p:sp>
    </p:spTree>
    <p:extLst>
      <p:ext uri="{BB962C8B-B14F-4D97-AF65-F5344CB8AC3E}">
        <p14:creationId xmlns:p14="http://schemas.microsoft.com/office/powerpoint/2010/main" val="282073511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Chronicle design</Template>
  <TotalTime>162</TotalTime>
  <Words>447</Words>
  <Application>Microsoft Office PowerPoint</Application>
  <PresentationFormat>Widescreen</PresentationFormat>
  <Paragraphs>79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Calisto MT</vt:lpstr>
      <vt:lpstr>Univers Condensed</vt:lpstr>
      <vt:lpstr>ChronicleVTI</vt:lpstr>
      <vt:lpstr>Lincoln County  FY24 Proposed Budget</vt:lpstr>
      <vt:lpstr>Budget committee - formalities</vt:lpstr>
      <vt:lpstr>Lincoln County Budget Agenda (over six meetings)</vt:lpstr>
      <vt:lpstr>Welcome &amp; Opening comments</vt:lpstr>
      <vt:lpstr>Introduction</vt:lpstr>
      <vt:lpstr>Online Budget Book</vt:lpstr>
      <vt:lpstr>Your budget Resources</vt:lpstr>
      <vt:lpstr>Budget Committee Agenda Overview</vt:lpstr>
      <vt:lpstr>Agendas in Brief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FY24 Proposed Budget</dc:title>
  <dc:creator>Christina M. Shearer</dc:creator>
  <cp:lastModifiedBy>Christina M. Shearer</cp:lastModifiedBy>
  <cp:revision>9</cp:revision>
  <dcterms:created xsi:type="dcterms:W3CDTF">2023-05-09T23:33:45Z</dcterms:created>
  <dcterms:modified xsi:type="dcterms:W3CDTF">2023-05-16T22:26:48Z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