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2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7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6" r:id="rId2"/>
    <p:sldId id="279" r:id="rId3"/>
    <p:sldId id="280" r:id="rId4"/>
    <p:sldId id="257" r:id="rId5"/>
    <p:sldId id="261" r:id="rId6"/>
    <p:sldId id="262" r:id="rId7"/>
    <p:sldId id="263" r:id="rId8"/>
    <p:sldId id="258" r:id="rId9"/>
    <p:sldId id="265" r:id="rId10"/>
    <p:sldId id="281" r:id="rId11"/>
    <p:sldId id="267" r:id="rId12"/>
    <p:sldId id="268" r:id="rId13"/>
    <p:sldId id="259" r:id="rId14"/>
    <p:sldId id="274" r:id="rId15"/>
    <p:sldId id="273" r:id="rId16"/>
    <p:sldId id="275" r:id="rId17"/>
    <p:sldId id="276" r:id="rId18"/>
    <p:sldId id="277" r:id="rId19"/>
    <p:sldId id="278" r:id="rId20"/>
    <p:sldId id="283" r:id="rId21"/>
    <p:sldId id="282" r:id="rId22"/>
    <p:sldId id="28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e Davidson" initials="JD" lastIdx="3" clrIdx="0">
    <p:extLst>
      <p:ext uri="{19B8F6BF-5375-455C-9EA6-DF929625EA0E}">
        <p15:presenceInfo xmlns:p15="http://schemas.microsoft.com/office/powerpoint/2012/main" userId="S::jdavidson@co.lincoln.or.us::847e789f-116e-4e2d-8c9f-fe982c3054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>
        <p:scale>
          <a:sx n="82" d="100"/>
          <a:sy n="82" d="100"/>
        </p:scale>
        <p:origin x="56" y="112"/>
      </p:cViewPr>
      <p:guideLst/>
    </p:cSldViewPr>
  </p:slideViewPr>
  <p:outlineViewPr>
    <p:cViewPr>
      <p:scale>
        <a:sx n="33" d="100"/>
        <a:sy n="33" d="100"/>
      </p:scale>
      <p:origin x="0" y="-9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300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dept\assessor\protected\chief_office_deputy\CERTIFICATION\Pie%20Charts\Tax%20Dollar%20Distribution\2022-23%20Pie%20Chart%20$%20Distribution.xlsx" TargetMode="Externa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dept\assessor\protected\chief_office_deputy\CERTIFICATION\Pie%20Charts\Who%20Pays\Who%20Pays%202022-23.xlsx" TargetMode="Externa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files.co.lincoln.loc\proddata\home\jdavidson\Assessor\Budget\Productivity%20Matrice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/>
              <a:t>Deed</a:t>
            </a:r>
            <a:r>
              <a:rPr lang="en-US" sz="3200" b="1" baseline="0" dirty="0"/>
              <a:t> Processing</a:t>
            </a:r>
            <a:endParaRPr lang="en-US" sz="3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Cartography!$A$4</c:f>
              <c:strCache>
                <c:ptCount val="1"/>
                <c:pt idx="0">
                  <c:v>Instruments Worked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Cartography!$B$2:$D$3</c:f>
              <c:strCach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strCache>
            </c:strRef>
          </c:cat>
          <c:val>
            <c:numRef>
              <c:f>Cartography!$B$4:$D$4</c:f>
              <c:numCache>
                <c:formatCode>#,##0</c:formatCode>
                <c:ptCount val="3"/>
                <c:pt idx="0">
                  <c:v>4938</c:v>
                </c:pt>
                <c:pt idx="1">
                  <c:v>5658</c:v>
                </c:pt>
                <c:pt idx="2">
                  <c:v>4252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4F-426F-A89C-226C60710A72}"/>
            </c:ext>
          </c:extLst>
        </c:ser>
        <c:ser>
          <c:idx val="1"/>
          <c:order val="1"/>
          <c:tx>
            <c:strRef>
              <c:f>Cartography!$A$5</c:f>
              <c:strCache>
                <c:ptCount val="1"/>
                <c:pt idx="0">
                  <c:v>Ownership Changes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Cartography!$B$2:$D$3</c:f>
              <c:strCach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strCache>
            </c:strRef>
          </c:cat>
          <c:val>
            <c:numRef>
              <c:f>Cartography!$B$5:$D$5</c:f>
              <c:numCache>
                <c:formatCode>#,##0</c:formatCode>
                <c:ptCount val="3"/>
                <c:pt idx="0">
                  <c:v>6609</c:v>
                </c:pt>
                <c:pt idx="1">
                  <c:v>5664</c:v>
                </c:pt>
                <c:pt idx="2">
                  <c:v>4616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4F-426F-A89C-226C60710A72}"/>
            </c:ext>
          </c:extLst>
        </c:ser>
        <c:ser>
          <c:idx val="2"/>
          <c:order val="2"/>
          <c:tx>
            <c:strRef>
              <c:f>Cartography!$A$6</c:f>
              <c:strCache>
                <c:ptCount val="1"/>
                <c:pt idx="0">
                  <c:v>Tax Lot Changes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Cartography!$B$2:$D$3</c:f>
              <c:strCach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strCache>
            </c:strRef>
          </c:cat>
          <c:val>
            <c:numRef>
              <c:f>Cartography!$B$6:$D$6</c:f>
              <c:numCache>
                <c:formatCode>#,##0</c:formatCode>
                <c:ptCount val="3"/>
                <c:pt idx="0">
                  <c:v>591</c:v>
                </c:pt>
                <c:pt idx="1">
                  <c:v>8738</c:v>
                </c:pt>
                <c:pt idx="2">
                  <c:v>877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4F-426F-A89C-226C60710A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58331744"/>
        <c:axId val="2058316768"/>
      </c:barChart>
      <c:catAx>
        <c:axId val="205833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8316768"/>
        <c:crosses val="autoZero"/>
        <c:auto val="1"/>
        <c:lblAlgn val="ctr"/>
        <c:lblOffset val="100"/>
        <c:noMultiLvlLbl val="0"/>
      </c:catAx>
      <c:valAx>
        <c:axId val="205831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8331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>
                <a:solidFill>
                  <a:schemeClr val="tx1"/>
                </a:solidFill>
              </a:rPr>
              <a:t>Summary</a:t>
            </a:r>
            <a:r>
              <a:rPr lang="en-US" sz="3200" b="1" baseline="0" dirty="0">
                <a:solidFill>
                  <a:schemeClr val="tx1"/>
                </a:solidFill>
              </a:rPr>
              <a:t> of Assessed Values</a:t>
            </a:r>
            <a:endParaRPr lang="en-US" sz="32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Operations!$A$20</c:f>
              <c:strCache>
                <c:ptCount val="1"/>
                <c:pt idx="0">
                  <c:v>Countywide Real Market Value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Operations!$B$19:$D$19</c:f>
              <c:strCache>
                <c:ptCount val="3"/>
                <c:pt idx="0">
                  <c:v>2022-23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Operations!$B$20:$D$20</c:f>
              <c:numCache>
                <c:formatCode>"$"#,##0</c:formatCode>
                <c:ptCount val="3"/>
                <c:pt idx="0">
                  <c:v>18010660578</c:v>
                </c:pt>
                <c:pt idx="1">
                  <c:v>14532908918</c:v>
                </c:pt>
                <c:pt idx="2">
                  <c:v>12933618088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5-4465-A4A6-F3CF8B295149}"/>
            </c:ext>
          </c:extLst>
        </c:ser>
        <c:ser>
          <c:idx val="1"/>
          <c:order val="1"/>
          <c:tx>
            <c:strRef>
              <c:f>Operations!$A$21</c:f>
              <c:strCache>
                <c:ptCount val="1"/>
                <c:pt idx="0">
                  <c:v>Countywide Taxable Assessed Value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Operations!$B$19:$D$19</c:f>
              <c:strCache>
                <c:ptCount val="3"/>
                <c:pt idx="0">
                  <c:v>2022-23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Operations!$B$21:$D$21</c:f>
              <c:numCache>
                <c:formatCode>"$"#,##0</c:formatCode>
                <c:ptCount val="3"/>
                <c:pt idx="0">
                  <c:v>9308195780</c:v>
                </c:pt>
                <c:pt idx="1">
                  <c:v>8892763888</c:v>
                </c:pt>
                <c:pt idx="2">
                  <c:v>8564974430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85-4465-A4A6-F3CF8B2951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93374495"/>
        <c:axId val="1193375743"/>
      </c:barChart>
      <c:catAx>
        <c:axId val="1193374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3375743"/>
        <c:crosses val="autoZero"/>
        <c:auto val="1"/>
        <c:lblAlgn val="ctr"/>
        <c:lblOffset val="100"/>
        <c:noMultiLvlLbl val="0"/>
      </c:catAx>
      <c:valAx>
        <c:axId val="1193375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33744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>
                <a:solidFill>
                  <a:schemeClr val="tx1"/>
                </a:solidFill>
              </a:rPr>
              <a:t>Summary</a:t>
            </a:r>
            <a:r>
              <a:rPr lang="en-US" sz="3200" b="1" baseline="0" dirty="0">
                <a:solidFill>
                  <a:schemeClr val="tx1"/>
                </a:solidFill>
              </a:rPr>
              <a:t> of Taxes, Special Assessments and Penalties</a:t>
            </a:r>
            <a:endParaRPr lang="en-US" sz="32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Operations!$A$23</c:f>
              <c:strCache>
                <c:ptCount val="1"/>
                <c:pt idx="0">
                  <c:v>Ad Valorem Taxes Imposed (excluding UR)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Operations!$B$19:$D$19</c:f>
              <c:strCache>
                <c:ptCount val="3"/>
                <c:pt idx="0">
                  <c:v>2022-23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Operations!$B$23:$D$23</c:f>
              <c:numCache>
                <c:formatCode>"$"#,##0</c:formatCode>
                <c:ptCount val="3"/>
                <c:pt idx="0">
                  <c:v>134151957</c:v>
                </c:pt>
                <c:pt idx="1">
                  <c:v>128081802</c:v>
                </c:pt>
                <c:pt idx="2">
                  <c:v>123696208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02-4488-B20B-FC60B5D488FA}"/>
            </c:ext>
          </c:extLst>
        </c:ser>
        <c:ser>
          <c:idx val="1"/>
          <c:order val="1"/>
          <c:tx>
            <c:strRef>
              <c:f>Operations!$A$24</c:f>
              <c:strCache>
                <c:ptCount val="1"/>
                <c:pt idx="0">
                  <c:v>Urban Renewal Division of Tax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Operations!$B$19:$D$19</c:f>
              <c:strCache>
                <c:ptCount val="3"/>
                <c:pt idx="0">
                  <c:v>2022-23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Operations!$B$24:$D$24</c:f>
              <c:numCache>
                <c:formatCode>"$"#,##0</c:formatCode>
                <c:ptCount val="3"/>
                <c:pt idx="0">
                  <c:v>5624816</c:v>
                </c:pt>
                <c:pt idx="1">
                  <c:v>4684136</c:v>
                </c:pt>
                <c:pt idx="2">
                  <c:v>5048349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02-4488-B20B-FC60B5D488FA}"/>
            </c:ext>
          </c:extLst>
        </c:ser>
        <c:ser>
          <c:idx val="2"/>
          <c:order val="2"/>
          <c:tx>
            <c:strRef>
              <c:f>Operations!$A$25</c:f>
              <c:strCache>
                <c:ptCount val="1"/>
                <c:pt idx="0">
                  <c:v>Special Assessments, Fees and Penalties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Operations!$B$19:$D$19</c:f>
              <c:strCache>
                <c:ptCount val="3"/>
                <c:pt idx="0">
                  <c:v>2022-23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Operations!$B$25:$D$25</c:f>
              <c:numCache>
                <c:formatCode>"$"#,##0</c:formatCode>
                <c:ptCount val="3"/>
                <c:pt idx="0">
                  <c:v>892187</c:v>
                </c:pt>
                <c:pt idx="1">
                  <c:v>937865</c:v>
                </c:pt>
                <c:pt idx="2">
                  <c:v>879301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02-4488-B20B-FC60B5D488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132792303"/>
        <c:axId val="1132791887"/>
      </c:barChart>
      <c:lineChart>
        <c:grouping val="standard"/>
        <c:varyColors val="0"/>
        <c:ser>
          <c:idx val="3"/>
          <c:order val="3"/>
          <c:tx>
            <c:strRef>
              <c:f>Operations!$A$26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EE02-4488-B20B-FC60B5D488FA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EE02-4488-B20B-FC60B5D488FA}"/>
              </c:ext>
            </c:extLst>
          </c:dPt>
          <c:dLbls>
            <c:dLbl>
              <c:idx val="0"/>
              <c:layout>
                <c:manualLayout>
                  <c:x val="-6.2344816272965918E-2"/>
                  <c:y val="-6.1450714494021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02-4488-B20B-FC60B5D488FA}"/>
                </c:ext>
              </c:extLst>
            </c:dLbl>
            <c:dLbl>
              <c:idx val="1"/>
              <c:layout>
                <c:manualLayout>
                  <c:x val="-6.543454724409456E-2"/>
                  <c:y val="-6.452362204724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E02-4488-B20B-FC60B5D488FA}"/>
                </c:ext>
              </c:extLst>
            </c:dLbl>
            <c:dLbl>
              <c:idx val="2"/>
              <c:layout>
                <c:manualLayout>
                  <c:x val="-6.543454724409449E-2"/>
                  <c:y val="-7.1720909886264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E02-4488-B20B-FC60B5D488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Operations!$B$19:$D$19</c:f>
              <c:strCache>
                <c:ptCount val="3"/>
                <c:pt idx="0">
                  <c:v>2022-23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Operations!$B$26:$D$26</c:f>
              <c:numCache>
                <c:formatCode>"$"#,##0</c:formatCode>
                <c:ptCount val="3"/>
                <c:pt idx="0">
                  <c:v>140668960</c:v>
                </c:pt>
                <c:pt idx="1">
                  <c:v>133703803</c:v>
                </c:pt>
                <c:pt idx="2">
                  <c:v>129623858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E02-4488-B20B-FC60B5D488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2792303"/>
        <c:axId val="1132791887"/>
      </c:lineChart>
      <c:catAx>
        <c:axId val="1132792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2791887"/>
        <c:crosses val="autoZero"/>
        <c:auto val="1"/>
        <c:lblAlgn val="ctr"/>
        <c:lblOffset val="100"/>
        <c:noMultiLvlLbl val="0"/>
      </c:catAx>
      <c:valAx>
        <c:axId val="11327918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27923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lincoln county 2022-23</a:t>
            </a:r>
          </a:p>
          <a:p>
            <a:pPr>
              <a:defRPr/>
            </a:pPr>
            <a:r>
              <a:rPr lang="en-U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tax dollar</a:t>
            </a:r>
            <a:r>
              <a:rPr lang="en-US" sz="1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distribution</a:t>
            </a:r>
          </a:p>
          <a:p>
            <a:pPr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47E-4516-BBC0-1DC5C68D67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47E-4516-BBC0-1DC5C68D67F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47E-4516-BBC0-1DC5C68D67F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47E-4516-BBC0-1DC5C68D67F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47E-4516-BBC0-1DC5C68D67F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647E-4516-BBC0-1DC5C68D67F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647E-4516-BBC0-1DC5C68D67F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647E-4516-BBC0-1DC5C68D67F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647E-4516-BBC0-1DC5C68D67F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647E-4516-BBC0-1DC5C68D67F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647E-4516-BBC0-1DC5C68D67F6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647E-4516-BBC0-1DC5C68D67F6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647E-4516-BBC0-1DC5C68D67F6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647E-4516-BBC0-1DC5C68D67F6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647E-4516-BBC0-1DC5C68D67F6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647E-4516-BBC0-1DC5C68D67F6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1-647E-4516-BBC0-1DC5C68D67F6}"/>
              </c:ext>
            </c:extLst>
          </c:dPt>
          <c:dLbls>
            <c:dLbl>
              <c:idx val="0"/>
              <c:layout>
                <c:manualLayout>
                  <c:x val="-0.16205400196202099"/>
                  <c:y val="-1.317065726986591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C0CAC2B-7985-4C89-A439-AD0DF9B8859D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4A8D42ED-8278-4382-84C3-D4001BC2B1E7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289411017548576"/>
                      <c:h val="6.077351749640545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47E-4516-BBC0-1DC5C68D67F6}"/>
                </c:ext>
              </c:extLst>
            </c:dLbl>
            <c:dLbl>
              <c:idx val="1"/>
              <c:layout>
                <c:manualLayout>
                  <c:x val="8.3604778543401245E-2"/>
                  <c:y val="-5.784825213728097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186662D-D021-426B-A15D-E9ECA378BF17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4843C48C-DD6B-44E4-A192-1B9337C5C0FC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84776337223913"/>
                      <c:h val="6.077351749640545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47E-4516-BBC0-1DC5C68D67F6}"/>
                </c:ext>
              </c:extLst>
            </c:dLbl>
            <c:dLbl>
              <c:idx val="2"/>
              <c:layout>
                <c:manualLayout>
                  <c:x val="0.1482389696320599"/>
                  <c:y val="3.10867779339137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2EF81FE-8B7D-4EA1-B4ED-9B5A026B3BE4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80783CAA-2D48-49AE-83B8-13E604C5C958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47E-4516-BBC0-1DC5C68D67F6}"/>
                </c:ext>
              </c:extLst>
            </c:dLbl>
            <c:dLbl>
              <c:idx val="3"/>
              <c:layout>
                <c:manualLayout>
                  <c:x val="7.7740335268622146E-2"/>
                  <c:y val="2.22404384025029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47E-4516-BBC0-1DC5C68D67F6}"/>
                </c:ext>
              </c:extLst>
            </c:dLbl>
            <c:dLbl>
              <c:idx val="4"/>
              <c:layout>
                <c:manualLayout>
                  <c:x val="3.080277435171825E-2"/>
                  <c:y val="-0.10109290182955868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47E-4516-BBC0-1DC5C68D67F6}"/>
                </c:ext>
              </c:extLst>
            </c:dLbl>
            <c:dLbl>
              <c:idx val="5"/>
              <c:layout>
                <c:manualLayout>
                  <c:x val="4.5470762138250645E-2"/>
                  <c:y val="-2.62840748749751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8295645-7C40-4CF1-A797-1151596078E4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0BB86D14-33EA-481F-BDEA-40C0BD9A60C7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96188251958148"/>
                      <c:h val="6.530601458189487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47E-4516-BBC0-1DC5C68D67F6}"/>
                </c:ext>
              </c:extLst>
            </c:dLbl>
            <c:dLbl>
              <c:idx val="6"/>
              <c:layout>
                <c:manualLayout>
                  <c:x val="1.4667987786532393E-2"/>
                  <c:y val="2.8306012512276421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47E-4516-BBC0-1DC5C68D67F6}"/>
                </c:ext>
              </c:extLst>
            </c:dLbl>
            <c:dLbl>
              <c:idx val="7"/>
              <c:layout>
                <c:manualLayout>
                  <c:x val="3.226957313037139E-2"/>
                  <c:y val="2.8306012512276345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47E-4516-BBC0-1DC5C68D67F6}"/>
                </c:ext>
              </c:extLst>
            </c:dLbl>
            <c:dLbl>
              <c:idx val="8"/>
              <c:layout>
                <c:manualLayout>
                  <c:x val="4.2537164580944253E-2"/>
                  <c:y val="4.043716073182271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47E-4516-BBC0-1DC5C68D67F6}"/>
                </c:ext>
              </c:extLst>
            </c:dLbl>
            <c:dLbl>
              <c:idx val="9"/>
              <c:layout>
                <c:manualLayout>
                  <c:x val="1.46679877865325E-3"/>
                  <c:y val="5.05464509147793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5F31FDA-DC8D-4C13-A249-0B0F4144AAF3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B89F34CB-93C5-4159-BD43-B261DDC95AB1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647E-4516-BBC0-1DC5C68D67F6}"/>
                </c:ext>
              </c:extLst>
            </c:dLbl>
            <c:dLbl>
              <c:idx val="10"/>
              <c:layout>
                <c:manualLayout>
                  <c:x val="3.2269573130371501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F4BC158-3850-42A7-B758-EBA8E03D2D3C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28186EC3-9709-455E-A2DA-3495F8F6FB10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647E-4516-BBC0-1DC5C68D67F6}"/>
                </c:ext>
              </c:extLst>
            </c:dLbl>
            <c:dLbl>
              <c:idx val="11"/>
              <c:layout>
                <c:manualLayout>
                  <c:x val="4.9871158474210503E-2"/>
                  <c:y val="-4.043716073182345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B51A702-C8D2-4C1D-A839-70AEEF2B8B8B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79E0D950-A628-445A-973E-19EDA56AE709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647E-4516-BBC0-1DC5C68D67F6}"/>
                </c:ext>
              </c:extLst>
            </c:dLbl>
            <c:dLbl>
              <c:idx val="12"/>
              <c:layout>
                <c:manualLayout>
                  <c:x val="2.9335975573065E-3"/>
                  <c:y val="1.6174864292729234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47E-4516-BBC0-1DC5C68D67F6}"/>
                </c:ext>
              </c:extLst>
            </c:dLbl>
            <c:dLbl>
              <c:idx val="13"/>
              <c:layout>
                <c:manualLayout>
                  <c:x val="-0.11278696727695343"/>
                  <c:y val="-0.20292142375444597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647E-4516-BBC0-1DC5C68D67F6}"/>
                </c:ext>
              </c:extLst>
            </c:dLbl>
            <c:dLbl>
              <c:idx val="14"/>
              <c:layout>
                <c:manualLayout>
                  <c:x val="-7.3339938932662496E-2"/>
                  <c:y val="6.267759913432635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493063F-F580-4221-9B2B-6B137B542E94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085A21BE-FABC-4578-9F7A-BB1F9FE7FA93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647E-4516-BBC0-1DC5C68D67F6}"/>
                </c:ext>
              </c:extLst>
            </c:dLbl>
            <c:dLbl>
              <c:idx val="15"/>
              <c:layout>
                <c:manualLayout>
                  <c:x val="-0.24348859725643951"/>
                  <c:y val="0.34775958229368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E4A4479-DEEC-4CFC-A12B-AB1FCB3CC81F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8B015DC7-E8F6-4CB4-89FC-55A2C21019B6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F-647E-4516-BBC0-1DC5C68D67F6}"/>
                </c:ext>
              </c:extLst>
            </c:dLbl>
            <c:dLbl>
              <c:idx val="16"/>
              <c:layout>
                <c:manualLayout>
                  <c:x val="-0.25008919176037914"/>
                  <c:y val="3.43716662227600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73436F6-4E24-48FF-A691-9402131F3BD7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9681D375-E296-46DD-96FF-5C68EE004051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545410761983485"/>
                      <c:h val="6.530601458189487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1-647E-4516-BBC0-1DC5C68D67F6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'Distribution Mapping'!$C$163:$C$179</c:f>
              <c:strCache>
                <c:ptCount val="17"/>
                <c:pt idx="0">
                  <c:v>Special Assessments</c:v>
                </c:pt>
                <c:pt idx="1">
                  <c:v>Transportation District</c:v>
                </c:pt>
                <c:pt idx="2">
                  <c:v>Road Districts</c:v>
                </c:pt>
                <c:pt idx="3">
                  <c:v>Lincoln County General</c:v>
                </c:pt>
                <c:pt idx="4">
                  <c:v>Extension Service</c:v>
                </c:pt>
                <c:pt idx="5">
                  <c:v>Ports</c:v>
                </c:pt>
                <c:pt idx="6">
                  <c:v>Lincoln Co. Library</c:v>
                </c:pt>
                <c:pt idx="7">
                  <c:v>Health Districts</c:v>
                </c:pt>
                <c:pt idx="8">
                  <c:v>Water Districts</c:v>
                </c:pt>
                <c:pt idx="9">
                  <c:v>Animal Services</c:v>
                </c:pt>
                <c:pt idx="10">
                  <c:v>Fire Districts</c:v>
                </c:pt>
                <c:pt idx="11">
                  <c:v>Linn-Benton ESD</c:v>
                </c:pt>
                <c:pt idx="12">
                  <c:v>Oregon Coast CC</c:v>
                </c:pt>
                <c:pt idx="13">
                  <c:v>Lincoln Co. School Dist.</c:v>
                </c:pt>
                <c:pt idx="14">
                  <c:v>Cities</c:v>
                </c:pt>
                <c:pt idx="15">
                  <c:v>Sanitary Districts</c:v>
                </c:pt>
                <c:pt idx="16">
                  <c:v>Urban Renewal</c:v>
                </c:pt>
              </c:strCache>
            </c:strRef>
          </c:cat>
          <c:val>
            <c:numRef>
              <c:f>'Distribution Mapping'!$D$163:$D$179</c:f>
              <c:numCache>
                <c:formatCode>0.00%</c:formatCode>
                <c:ptCount val="17"/>
                <c:pt idx="0">
                  <c:v>5.7699794610000001E-3</c:v>
                </c:pt>
                <c:pt idx="1">
                  <c:v>6.1549172610000005E-3</c:v>
                </c:pt>
                <c:pt idx="2">
                  <c:v>5.222488881999999E-3</c:v>
                </c:pt>
                <c:pt idx="3">
                  <c:v>0.18030692405599999</c:v>
                </c:pt>
                <c:pt idx="4">
                  <c:v>2.850824446E-3</c:v>
                </c:pt>
                <c:pt idx="5">
                  <c:v>1.0292180379E-2</c:v>
                </c:pt>
                <c:pt idx="6">
                  <c:v>1.1098791801000001E-2</c:v>
                </c:pt>
                <c:pt idx="7">
                  <c:v>4.9158416252000001E-2</c:v>
                </c:pt>
                <c:pt idx="8">
                  <c:v>1.8254509666E-2</c:v>
                </c:pt>
                <c:pt idx="9">
                  <c:v>6.9509217950000004E-3</c:v>
                </c:pt>
                <c:pt idx="10">
                  <c:v>8.9834795532000009E-2</c:v>
                </c:pt>
                <c:pt idx="11">
                  <c:v>1.9201000276E-2</c:v>
                </c:pt>
                <c:pt idx="12">
                  <c:v>1.4197157424E-2</c:v>
                </c:pt>
                <c:pt idx="13">
                  <c:v>0.36169461959799998</c:v>
                </c:pt>
                <c:pt idx="14">
                  <c:v>0.17888304191900001</c:v>
                </c:pt>
                <c:pt idx="15">
                  <c:v>1.4323685900000002E-4</c:v>
                </c:pt>
                <c:pt idx="16">
                  <c:v>3.9986194392999996E-2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647E-4516-BBC0-1DC5C68D67F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PAYS LINCOLN COUNTY PROPERTY</a:t>
            </a:r>
            <a:r>
              <a:rPr lang="en-US" sz="1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TAXES</a:t>
            </a:r>
          </a:p>
          <a:p>
            <a:pPr>
              <a:defRPr/>
            </a:pPr>
            <a:r>
              <a:rPr lang="en-US" sz="1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2022-23</a:t>
            </a:r>
            <a:endParaRPr lang="en-US" sz="1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1230432899778187"/>
          <c:y val="0.17504879206939897"/>
          <c:w val="0.5665939758227998"/>
          <c:h val="0.7801837986960908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5DE-41CE-85BD-3B246B90EFF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5DE-41CE-85BD-3B246B90EFF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5DE-41CE-85BD-3B246B90EFF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5DE-41CE-85BD-3B246B90EFF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5DE-41CE-85BD-3B246B90EFF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5DE-41CE-85BD-3B246B90EFF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D5DE-41CE-85BD-3B246B90EFF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D5DE-41CE-85BD-3B246B90EFFE}"/>
              </c:ext>
            </c:extLst>
          </c:dPt>
          <c:dLbls>
            <c:dLbl>
              <c:idx val="0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5DE-41CE-85BD-3B246B90EFFE}"/>
                </c:ext>
              </c:extLst>
            </c:dLbl>
            <c:dLbl>
              <c:idx val="1"/>
              <c:layout>
                <c:manualLayout>
                  <c:x val="-3.3722794473248448E-2"/>
                  <c:y val="9.89274408633124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D443887-56C5-4DD7-A8BF-8E3E8F4C7690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F2D9AD2B-6D25-4F8D-839B-9424D9159ED3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5DE-41CE-85BD-3B246B90EFFE}"/>
                </c:ext>
              </c:extLst>
            </c:dLbl>
            <c:dLbl>
              <c:idx val="2"/>
              <c:layout>
                <c:manualLayout>
                  <c:x val="-3.2889595542356855E-2"/>
                  <c:y val="3.634069256203313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3C81C2D-898E-494D-9416-8A2CDACD7420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B827F6D8-81FC-48EC-B94C-0B080B83E696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5DE-41CE-85BD-3B246B90EFFE}"/>
                </c:ext>
              </c:extLst>
            </c:dLbl>
            <c:dLbl>
              <c:idx val="3"/>
              <c:layout>
                <c:manualLayout>
                  <c:x val="-1.4662084553586288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C4BDC0A-AFD9-49CE-A77C-91CDEE7C4D46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FCE68B3B-C27F-4678-93BD-92CFA129FB6B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5DE-41CE-85BD-3B246B90EFFE}"/>
                </c:ext>
              </c:extLst>
            </c:dLbl>
            <c:dLbl>
              <c:idx val="4"/>
              <c:layout>
                <c:manualLayout>
                  <c:x val="-4.9171782714372093E-2"/>
                  <c:y val="7.5177224464503367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E7AED05-FBB1-4B51-8769-70860679F00F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AC1FB672-2C4E-4EBB-9CAF-8E0F0840F7F3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D5DE-41CE-85BD-3B246B90EFFE}"/>
                </c:ext>
              </c:extLst>
            </c:dLbl>
            <c:dLbl>
              <c:idx val="5"/>
              <c:layout>
                <c:manualLayout>
                  <c:x val="-0.11583046797333164"/>
                  <c:y val="6.056782093672207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9792A7A-A4F9-47E9-96E2-0D6F9B59D192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96D5359E-E819-4714-A5B9-30BF4A69F5E2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D5DE-41CE-85BD-3B246B90EFFE}"/>
                </c:ext>
              </c:extLst>
            </c:dLbl>
            <c:dLbl>
              <c:idx val="6"/>
              <c:layout>
                <c:manualLayout>
                  <c:x val="-1.0263459187510397E-2"/>
                  <c:y val="-2.826498310380356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6C25143-AD44-4FD4-9BC5-914035357186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DA4F1803-4C59-4B8C-9137-2611AE28E2C3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D5DE-41CE-85BD-3B246B90EFFE}"/>
                </c:ext>
              </c:extLst>
            </c:dLbl>
            <c:dLbl>
              <c:idx val="7"/>
              <c:layout>
                <c:manualLayout>
                  <c:x val="0.12022909333940748"/>
                  <c:y val="2.019006849886698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F46A27F-9749-436C-A180-34D0C429A95D}" type="CATEGORYNAME">
                      <a:rPr lang="en-US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/>
                      <a:t>,</a:t>
                    </a:r>
                    <a:r>
                      <a:rPr lang="en-US" baseline="0"/>
                      <a:t> </a:t>
                    </a:r>
                    <a:fld id="{A398AD37-05AF-4D2E-B401-CEAEBDF0C98D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5649939614147"/>
                      <c:h val="6.521135387520389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D5DE-41CE-85BD-3B246B90EFFE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'For Chart'!$C$3:$C$10</c:f>
              <c:strCache>
                <c:ptCount val="8"/>
                <c:pt idx="0">
                  <c:v>Residential</c:v>
                </c:pt>
                <c:pt idx="1">
                  <c:v>Multi-Family</c:v>
                </c:pt>
                <c:pt idx="2">
                  <c:v>Utilities</c:v>
                </c:pt>
                <c:pt idx="3">
                  <c:v>Recreational</c:v>
                </c:pt>
                <c:pt idx="4">
                  <c:v>Commercial</c:v>
                </c:pt>
                <c:pt idx="5">
                  <c:v>Personal Property</c:v>
                </c:pt>
                <c:pt idx="6">
                  <c:v>Industrial</c:v>
                </c:pt>
                <c:pt idx="7">
                  <c:v>Farm/Forest</c:v>
                </c:pt>
              </c:strCache>
            </c:strRef>
          </c:cat>
          <c:val>
            <c:numRef>
              <c:f>'For Chart'!$D$3:$D$10</c:f>
              <c:numCache>
                <c:formatCode>0.00%</c:formatCode>
                <c:ptCount val="8"/>
                <c:pt idx="0">
                  <c:v>0.71174007146198148</c:v>
                </c:pt>
                <c:pt idx="1">
                  <c:v>1.8457204416777007E-2</c:v>
                </c:pt>
                <c:pt idx="2">
                  <c:v>3.4994863683146957E-2</c:v>
                </c:pt>
                <c:pt idx="3">
                  <c:v>2.4360971317029644E-3</c:v>
                </c:pt>
                <c:pt idx="4">
                  <c:v>0.13379712943539235</c:v>
                </c:pt>
                <c:pt idx="5">
                  <c:v>1.3963400595699052E-2</c:v>
                </c:pt>
                <c:pt idx="6">
                  <c:v>3.7053814428069008E-2</c:v>
                </c:pt>
                <c:pt idx="7">
                  <c:v>4.7557418847231303E-2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5DE-41CE-85BD-3B246B90EFF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b="1">
                <a:solidFill>
                  <a:schemeClr val="tx1"/>
                </a:solidFill>
              </a:rPr>
              <a:t>Assessor</a:t>
            </a:r>
            <a:r>
              <a:rPr lang="en-US" sz="3200" b="1" baseline="0">
                <a:solidFill>
                  <a:schemeClr val="tx1"/>
                </a:solidFill>
              </a:rPr>
              <a:t> </a:t>
            </a:r>
            <a:r>
              <a:rPr lang="en-US" sz="3200" b="1">
                <a:solidFill>
                  <a:schemeClr val="tx1"/>
                </a:solidFill>
              </a:rPr>
              <a:t>Budget 2023-24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Budget!$A$6</c:f>
              <c:strCache>
                <c:ptCount val="1"/>
                <c:pt idx="0">
                  <c:v>2023-24</c:v>
                </c:pt>
              </c:strCache>
            </c:strRef>
          </c:tx>
          <c:spPr>
            <a:pattFill prst="ltUpDiag">
              <a:fgClr>
                <a:schemeClr val="bg1"/>
              </a:fgClr>
              <a:bgClr>
                <a:srgbClr val="FF9900"/>
              </a:bgClr>
            </a:pattFill>
          </c:spPr>
          <c:dPt>
            <c:idx val="0"/>
            <c:bubble3D val="0"/>
            <c:spPr>
              <a:pattFill prst="ltUpDiag">
                <a:fgClr>
                  <a:schemeClr val="bg1"/>
                </a:fgClr>
                <a:bgClr>
                  <a:schemeClr val="accent1">
                    <a:lumMod val="60000"/>
                    <a:lumOff val="40000"/>
                  </a:schemeClr>
                </a:bgClr>
              </a:patt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4F-449D-9FD7-81931258EB1F}"/>
              </c:ext>
            </c:extLst>
          </c:dPt>
          <c:dPt>
            <c:idx val="1"/>
            <c:bubble3D val="0"/>
            <c:spPr>
              <a:pattFill prst="ltUpDiag">
                <a:fgClr>
                  <a:schemeClr val="bg1"/>
                </a:fgClr>
                <a:bgClr>
                  <a:srgbClr val="FF9900"/>
                </a:bgClr>
              </a:patt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4F-449D-9FD7-81931258EB1F}"/>
              </c:ext>
            </c:extLst>
          </c:dPt>
          <c:dLbls>
            <c:dLbl>
              <c:idx val="0"/>
              <c:layout>
                <c:manualLayout>
                  <c:x val="0.12209416010498687"/>
                  <c:y val="-0.120644867308253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4F-449D-9FD7-81931258EB1F}"/>
                </c:ext>
              </c:extLst>
            </c:dLbl>
            <c:dLbl>
              <c:idx val="1"/>
              <c:layout>
                <c:manualLayout>
                  <c:x val="-2.6146161417322834E-2"/>
                  <c:y val="8.60498687664042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4F-449D-9FD7-81931258EB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Budget!$B$1:$C$1</c:f>
              <c:strCache>
                <c:ptCount val="2"/>
                <c:pt idx="0">
                  <c:v>Personnel</c:v>
                </c:pt>
                <c:pt idx="1">
                  <c:v>Materials and Services</c:v>
                </c:pt>
              </c:strCache>
            </c:strRef>
          </c:cat>
          <c:val>
            <c:numRef>
              <c:f>Budget!$B$6:$C$6</c:f>
              <c:numCache>
                <c:formatCode>"$"#,##0</c:formatCode>
                <c:ptCount val="2"/>
                <c:pt idx="0">
                  <c:v>2201275</c:v>
                </c:pt>
                <c:pt idx="1">
                  <c:v>154100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4F-449D-9FD7-81931258E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b="1">
                <a:solidFill>
                  <a:schemeClr val="tx1"/>
                </a:solidFill>
              </a:rPr>
              <a:t>Assessor</a:t>
            </a:r>
            <a:r>
              <a:rPr lang="en-US" sz="3200" b="1" baseline="0">
                <a:solidFill>
                  <a:schemeClr val="tx1"/>
                </a:solidFill>
              </a:rPr>
              <a:t> Budget History</a:t>
            </a:r>
            <a:endParaRPr lang="en-US" sz="32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505336832895888"/>
          <c:y val="0.12356488772236805"/>
          <c:w val="0.81439107611548556"/>
          <c:h val="0.695539953339165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Budget!$B$1</c:f>
              <c:strCache>
                <c:ptCount val="1"/>
                <c:pt idx="0">
                  <c:v>Personnel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pattFill prst="ltUpDiag">
                <a:fgClr>
                  <a:schemeClr val="bg1"/>
                </a:fgClr>
                <a:bgClr>
                  <a:schemeClr val="accent1">
                    <a:lumMod val="60000"/>
                    <a:lumOff val="40000"/>
                  </a:schemeClr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E8D-4414-A27A-7646F4688FF6}"/>
              </c:ext>
            </c:extLst>
          </c:dPt>
          <c:cat>
            <c:strRef>
              <c:f>Budget!$A$2:$A$6</c:f>
              <c:strCache>
                <c:ptCount val="5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</c:strCache>
            </c:strRef>
          </c:cat>
          <c:val>
            <c:numRef>
              <c:f>Budget!$B$2:$B$6</c:f>
              <c:numCache>
                <c:formatCode>"$"#,##0</c:formatCode>
                <c:ptCount val="5"/>
                <c:pt idx="0">
                  <c:v>1771148</c:v>
                </c:pt>
                <c:pt idx="1">
                  <c:v>1781720</c:v>
                </c:pt>
                <c:pt idx="2">
                  <c:v>1935801</c:v>
                </c:pt>
                <c:pt idx="3">
                  <c:v>2087929</c:v>
                </c:pt>
                <c:pt idx="4">
                  <c:v>2201275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8D-4414-A27A-7646F4688FF6}"/>
            </c:ext>
          </c:extLst>
        </c:ser>
        <c:ser>
          <c:idx val="1"/>
          <c:order val="1"/>
          <c:tx>
            <c:strRef>
              <c:f>Budget!$C$1</c:f>
              <c:strCache>
                <c:ptCount val="1"/>
                <c:pt idx="0">
                  <c:v>Materials and Services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pattFill prst="ltUpDiag">
                <a:fgClr>
                  <a:schemeClr val="bg1"/>
                </a:fgClr>
                <a:bgClr>
                  <a:srgbClr val="FF9900"/>
                </a:bgClr>
              </a:pattFill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2E8D-4414-A27A-7646F4688FF6}"/>
              </c:ext>
            </c:extLst>
          </c:dPt>
          <c:cat>
            <c:strRef>
              <c:f>Budget!$A$2:$A$6</c:f>
              <c:strCache>
                <c:ptCount val="5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</c:strCache>
            </c:strRef>
          </c:cat>
          <c:val>
            <c:numRef>
              <c:f>Budget!$C$2:$C$6</c:f>
              <c:numCache>
                <c:formatCode>"$"#,##0</c:formatCode>
                <c:ptCount val="5"/>
                <c:pt idx="0">
                  <c:v>138162</c:v>
                </c:pt>
                <c:pt idx="1">
                  <c:v>148400</c:v>
                </c:pt>
                <c:pt idx="2">
                  <c:v>148400</c:v>
                </c:pt>
                <c:pt idx="3">
                  <c:v>150400</c:v>
                </c:pt>
                <c:pt idx="4">
                  <c:v>154100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E8D-4414-A27A-7646F4688F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324944"/>
        <c:axId val="375325360"/>
      </c:barChart>
      <c:lineChart>
        <c:grouping val="standard"/>
        <c:varyColors val="0"/>
        <c:ser>
          <c:idx val="2"/>
          <c:order val="2"/>
          <c:tx>
            <c:strRef>
              <c:f>Budget!$D$1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749999999999997E-2"/>
                  <c:y val="-2.7777777777777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E8D-4414-A27A-7646F4688FF6}"/>
                </c:ext>
              </c:extLst>
            </c:dLbl>
            <c:dLbl>
              <c:idx val="1"/>
              <c:layout>
                <c:manualLayout>
                  <c:x val="-4.583333333333333E-2"/>
                  <c:y val="-2.592592592592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E8D-4414-A27A-7646F4688FF6}"/>
                </c:ext>
              </c:extLst>
            </c:dLbl>
            <c:dLbl>
              <c:idx val="2"/>
              <c:layout>
                <c:manualLayout>
                  <c:x val="-4.340280511811024E-2"/>
                  <c:y val="-2.87037037037037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E8D-4414-A27A-7646F4688FF6}"/>
                </c:ext>
              </c:extLst>
            </c:dLbl>
            <c:dLbl>
              <c:idx val="3"/>
              <c:layout>
                <c:manualLayout>
                  <c:x val="-4.2708333333333334E-2"/>
                  <c:y val="-2.9629629629629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E8D-4414-A27A-7646F4688FF6}"/>
                </c:ext>
              </c:extLst>
            </c:dLbl>
            <c:dLbl>
              <c:idx val="4"/>
              <c:layout>
                <c:manualLayout>
                  <c:x val="-4.6180528215223095E-2"/>
                  <c:y val="-2.4074074074074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E8D-4414-A27A-7646F4688F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Budget!$A$2:$A$6</c:f>
              <c:strCache>
                <c:ptCount val="5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</c:strCache>
            </c:strRef>
          </c:cat>
          <c:val>
            <c:numRef>
              <c:f>Budget!$D$2:$D$6</c:f>
              <c:numCache>
                <c:formatCode>"$"#,##0</c:formatCode>
                <c:ptCount val="5"/>
                <c:pt idx="0">
                  <c:v>1909310</c:v>
                </c:pt>
                <c:pt idx="1">
                  <c:v>1930120</c:v>
                </c:pt>
                <c:pt idx="2">
                  <c:v>2084201</c:v>
                </c:pt>
                <c:pt idx="3">
                  <c:v>2238329</c:v>
                </c:pt>
                <c:pt idx="4">
                  <c:v>2355375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2E8D-4414-A27A-7646F4688FF6}"/>
            </c:ext>
          </c:extLst>
        </c:ser>
        <c:ser>
          <c:idx val="3"/>
          <c:order val="3"/>
          <c:tx>
            <c:strRef>
              <c:f>Budget!$E$1</c:f>
              <c:strCache>
                <c:ptCount val="1"/>
                <c:pt idx="0">
                  <c:v>Revenue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dPt>
            <c:idx val="4"/>
            <c:marker>
              <c:symbol val="none"/>
            </c:marker>
            <c:bubble3D val="0"/>
            <c:spPr>
              <a:ln w="28575" cap="rnd">
                <a:solidFill>
                  <a:srgbClr val="92D050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2E8D-4414-A27A-7646F4688FF6}"/>
              </c:ext>
            </c:extLst>
          </c:dPt>
          <c:dLbls>
            <c:dLbl>
              <c:idx val="0"/>
              <c:layout>
                <c:manualLayout>
                  <c:x val="-5.5555555555555558E-3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E8D-4414-A27A-7646F4688FF6}"/>
                </c:ext>
              </c:extLst>
            </c:dLbl>
            <c:dLbl>
              <c:idx val="1"/>
              <c:layout>
                <c:manualLayout>
                  <c:x val="-1.1111111111111112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E8D-4414-A27A-7646F4688FF6}"/>
                </c:ext>
              </c:extLst>
            </c:dLbl>
            <c:dLbl>
              <c:idx val="2"/>
              <c:layout>
                <c:manualLayout>
                  <c:x val="-8.3333333333333332E-3"/>
                  <c:y val="-3.7037037037037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E8D-4414-A27A-7646F4688FF6}"/>
                </c:ext>
              </c:extLst>
            </c:dLbl>
            <c:dLbl>
              <c:idx val="3"/>
              <c:layout>
                <c:manualLayout>
                  <c:x val="-5.5555555555556572E-3"/>
                  <c:y val="-2.3148148148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E8D-4414-A27A-7646F4688FF6}"/>
                </c:ext>
              </c:extLst>
            </c:dLbl>
            <c:dLbl>
              <c:idx val="4"/>
              <c:layout>
                <c:manualLayout>
                  <c:x val="0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E8D-4414-A27A-7646F4688F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Budget!$A$2:$A$6</c:f>
              <c:strCache>
                <c:ptCount val="5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</c:strCache>
            </c:strRef>
          </c:cat>
          <c:val>
            <c:numRef>
              <c:f>Budget!$E$2:$E$6</c:f>
              <c:numCache>
                <c:formatCode>"$"#,##0</c:formatCode>
                <c:ptCount val="5"/>
                <c:pt idx="0">
                  <c:v>512837</c:v>
                </c:pt>
                <c:pt idx="1">
                  <c:v>501188</c:v>
                </c:pt>
                <c:pt idx="2">
                  <c:v>498719</c:v>
                </c:pt>
                <c:pt idx="3">
                  <c:v>384509</c:v>
                </c:pt>
                <c:pt idx="4">
                  <c:v>350000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2E8D-4414-A27A-7646F4688F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5324944"/>
        <c:axId val="375325360"/>
      </c:lineChart>
      <c:catAx>
        <c:axId val="375324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5325360"/>
        <c:crosses val="autoZero"/>
        <c:auto val="1"/>
        <c:lblAlgn val="ctr"/>
        <c:lblOffset val="100"/>
        <c:noMultiLvlLbl val="0"/>
      </c:catAx>
      <c:valAx>
        <c:axId val="375325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5324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/>
              <a:t>Addressing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Cartography!$A$10</c:f>
              <c:strCache>
                <c:ptCount val="1"/>
                <c:pt idx="0">
                  <c:v>New Situs Address - County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Cartography!$B$8:$D$9</c:f>
              <c:strCach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strCache>
            </c:strRef>
          </c:cat>
          <c:val>
            <c:numRef>
              <c:f>Cartography!$B$10:$D$10</c:f>
              <c:numCache>
                <c:formatCode>#,##0</c:formatCode>
                <c:ptCount val="3"/>
                <c:pt idx="0">
                  <c:v>70</c:v>
                </c:pt>
                <c:pt idx="1">
                  <c:v>61</c:v>
                </c:pt>
                <c:pt idx="2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8D-428C-9C5C-BA7D7FD6928D}"/>
            </c:ext>
          </c:extLst>
        </c:ser>
        <c:ser>
          <c:idx val="1"/>
          <c:order val="1"/>
          <c:tx>
            <c:strRef>
              <c:f>Cartography!$A$11</c:f>
              <c:strCache>
                <c:ptCount val="1"/>
                <c:pt idx="0">
                  <c:v>New Situs Address - City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Cartography!$B$8:$D$9</c:f>
              <c:strCach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strCache>
            </c:strRef>
          </c:cat>
          <c:val>
            <c:numRef>
              <c:f>Cartography!$B$11:$D$11</c:f>
              <c:numCache>
                <c:formatCode>#,##0</c:formatCode>
                <c:ptCount val="3"/>
                <c:pt idx="0">
                  <c:v>235</c:v>
                </c:pt>
                <c:pt idx="1">
                  <c:v>202</c:v>
                </c:pt>
                <c:pt idx="2">
                  <c:v>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8D-428C-9C5C-BA7D7FD6928D}"/>
            </c:ext>
          </c:extLst>
        </c:ser>
        <c:ser>
          <c:idx val="2"/>
          <c:order val="2"/>
          <c:tx>
            <c:strRef>
              <c:f>Cartography!$A$12</c:f>
              <c:strCache>
                <c:ptCount val="1"/>
                <c:pt idx="0">
                  <c:v>Mailing Address Changes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Cartography!$B$8:$D$9</c:f>
              <c:strCache>
                <c:ptCount val="3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</c:strCache>
            </c:strRef>
          </c:cat>
          <c:val>
            <c:numRef>
              <c:f>Cartography!$B$12:$D$12</c:f>
              <c:numCache>
                <c:formatCode>#,##0</c:formatCode>
                <c:ptCount val="3"/>
                <c:pt idx="0">
                  <c:v>2991</c:v>
                </c:pt>
                <c:pt idx="1">
                  <c:v>2139</c:v>
                </c:pt>
                <c:pt idx="2">
                  <c:v>3024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8D-428C-9C5C-BA7D7FD692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48177552"/>
        <c:axId val="1948176720"/>
      </c:barChart>
      <c:catAx>
        <c:axId val="194817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8176720"/>
        <c:crosses val="autoZero"/>
        <c:auto val="1"/>
        <c:lblAlgn val="ctr"/>
        <c:lblOffset val="100"/>
        <c:noMultiLvlLbl val="0"/>
      </c:catAx>
      <c:valAx>
        <c:axId val="1948176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8177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 baseline="0"/>
              <a:t>Miscellaneous Tax Lot Changes </a:t>
            </a:r>
            <a:endParaRPr lang="en-US" sz="3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Cartography!$A$16</c:f>
              <c:strCache>
                <c:ptCount val="1"/>
                <c:pt idx="0">
                  <c:v>Taxable Property Status Change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Cartography!$B$14:$D$15</c:f>
              <c:strCache>
                <c:ptCount val="3"/>
                <c:pt idx="0">
                  <c:v>*2022-23 (to date)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Cartography!$B$16:$D$16</c:f>
              <c:numCache>
                <c:formatCode>General</c:formatCode>
                <c:ptCount val="3"/>
                <c:pt idx="0">
                  <c:v>17</c:v>
                </c:pt>
                <c:pt idx="1">
                  <c:v>81</c:v>
                </c:pt>
                <c:pt idx="2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85-4163-925A-23F5AB2CD350}"/>
            </c:ext>
          </c:extLst>
        </c:ser>
        <c:ser>
          <c:idx val="1"/>
          <c:order val="1"/>
          <c:tx>
            <c:strRef>
              <c:f>Cartography!$A$17</c:f>
              <c:strCache>
                <c:ptCount val="1"/>
                <c:pt idx="0">
                  <c:v>New Plats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Cartography!$B$14:$D$15</c:f>
              <c:strCache>
                <c:ptCount val="3"/>
                <c:pt idx="0">
                  <c:v>*2022-23 (to date)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Cartography!$B$17:$D$17</c:f>
              <c:numCache>
                <c:formatCode>General</c:formatCode>
                <c:ptCount val="3"/>
                <c:pt idx="0">
                  <c:v>21</c:v>
                </c:pt>
                <c:pt idx="1">
                  <c:v>24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85-4163-925A-23F5AB2CD350}"/>
            </c:ext>
          </c:extLst>
        </c:ser>
        <c:ser>
          <c:idx val="2"/>
          <c:order val="2"/>
          <c:tx>
            <c:strRef>
              <c:f>Cartography!$A$18</c:f>
              <c:strCache>
                <c:ptCount val="1"/>
                <c:pt idx="0">
                  <c:v>Boundary Changes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Cartography!$B$14:$D$15</c:f>
              <c:strCache>
                <c:ptCount val="3"/>
                <c:pt idx="0">
                  <c:v>*2022-23 (to date)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Cartography!$B$18:$D$18</c:f>
              <c:numCache>
                <c:formatCode>General</c:formatCode>
                <c:ptCount val="3"/>
                <c:pt idx="0">
                  <c:v>11</c:v>
                </c:pt>
                <c:pt idx="1">
                  <c:v>2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85-4163-925A-23F5AB2CD3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8796416"/>
        <c:axId val="1898815968"/>
      </c:barChart>
      <c:catAx>
        <c:axId val="189879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8815968"/>
        <c:crosses val="autoZero"/>
        <c:auto val="1"/>
        <c:lblAlgn val="ctr"/>
        <c:lblOffset val="100"/>
        <c:noMultiLvlLbl val="0"/>
      </c:catAx>
      <c:valAx>
        <c:axId val="1898815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8796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>
                <a:solidFill>
                  <a:schemeClr val="tx1"/>
                </a:solidFill>
              </a:rPr>
              <a:t>Appraisal</a:t>
            </a:r>
            <a:r>
              <a:rPr lang="en-US" sz="3200" b="1" baseline="0" dirty="0">
                <a:solidFill>
                  <a:schemeClr val="tx1"/>
                </a:solidFill>
              </a:rPr>
              <a:t> Productivity</a:t>
            </a:r>
            <a:endParaRPr lang="en-US" sz="32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Appraisal!$A$4</c:f>
              <c:strCache>
                <c:ptCount val="1"/>
                <c:pt idx="0">
                  <c:v>New Construction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666666666666666E-3"/>
                  <c:y val="-5.3703703703703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0AE-4E18-9BF9-F435F5F69D2B}"/>
                </c:ext>
              </c:extLst>
            </c:dLbl>
            <c:dLbl>
              <c:idx val="1"/>
              <c:layout>
                <c:manualLayout>
                  <c:x val="1.0416666666666667E-3"/>
                  <c:y val="-6.4814814814814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0AE-4E18-9BF9-F435F5F69D2B}"/>
                </c:ext>
              </c:extLst>
            </c:dLbl>
            <c:dLbl>
              <c:idx val="2"/>
              <c:layout>
                <c:manualLayout>
                  <c:x val="1.041666666666514E-3"/>
                  <c:y val="-7.59259259259260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489583333333332E-2"/>
                      <c:h val="0.130611111111111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0AE-4E18-9BF9-F435F5F69D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Appraisal!$B$2:$D$3</c:f>
              <c:strCache>
                <c:ptCount val="3"/>
                <c:pt idx="0">
                  <c:v>2022-23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Appraisal!$B$4:$D$4</c:f>
              <c:numCache>
                <c:formatCode>#,##0</c:formatCode>
                <c:ptCount val="3"/>
                <c:pt idx="0">
                  <c:v>3688</c:v>
                </c:pt>
                <c:pt idx="1">
                  <c:v>4064</c:v>
                </c:pt>
                <c:pt idx="2">
                  <c:v>2524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AE-4E18-9BF9-F435F5F69D2B}"/>
            </c:ext>
          </c:extLst>
        </c:ser>
        <c:ser>
          <c:idx val="1"/>
          <c:order val="1"/>
          <c:tx>
            <c:strRef>
              <c:f>Appraisal!$A$5</c:f>
              <c:strCache>
                <c:ptCount val="1"/>
                <c:pt idx="0">
                  <c:v>Reappraisal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Appraisal!$B$2:$D$3</c:f>
              <c:strCache>
                <c:ptCount val="3"/>
                <c:pt idx="0">
                  <c:v>2022-23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Appraisal!$B$5:$D$5</c:f>
              <c:numCache>
                <c:formatCode>#,##0</c:formatCode>
                <c:ptCount val="3"/>
                <c:pt idx="0">
                  <c:v>2245</c:v>
                </c:pt>
                <c:pt idx="1">
                  <c:v>488</c:v>
                </c:pt>
                <c:pt idx="2">
                  <c:v>3100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AE-4E18-9BF9-F435F5F69D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520941760"/>
        <c:axId val="520952576"/>
      </c:barChart>
      <c:lineChart>
        <c:grouping val="standard"/>
        <c:varyColors val="0"/>
        <c:ser>
          <c:idx val="2"/>
          <c:order val="2"/>
          <c:tx>
            <c:strRef>
              <c:f>Appraisal!$A$6</c:f>
              <c:strCache>
                <c:ptCount val="1"/>
                <c:pt idx="0">
                  <c:v>M50 Exceptions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11145833333333334"/>
                  <c:y val="5.92592592592592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0AE-4E18-9BF9-F435F5F69D2B}"/>
                </c:ext>
              </c:extLst>
            </c:dLbl>
            <c:dLbl>
              <c:idx val="1"/>
              <c:layout>
                <c:manualLayout>
                  <c:x val="-0.10312499999999999"/>
                  <c:y val="5.92592592592591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0AE-4E18-9BF9-F435F5F69D2B}"/>
                </c:ext>
              </c:extLst>
            </c:dLbl>
            <c:dLbl>
              <c:idx val="2"/>
              <c:layout>
                <c:manualLayout>
                  <c:x val="-0.10208333333333333"/>
                  <c:y val="0.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0AE-4E18-9BF9-F435F5F69D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Appraisal!$B$2:$D$3</c:f>
              <c:strCache>
                <c:ptCount val="3"/>
                <c:pt idx="0">
                  <c:v>2022-23</c:v>
                </c:pt>
                <c:pt idx="1">
                  <c:v>2021-22</c:v>
                </c:pt>
                <c:pt idx="2">
                  <c:v>2020-21</c:v>
                </c:pt>
              </c:strCache>
            </c:strRef>
          </c:cat>
          <c:val>
            <c:numRef>
              <c:f>Appraisal!$B$6:$D$6</c:f>
              <c:numCache>
                <c:formatCode>#,##0</c:formatCode>
                <c:ptCount val="3"/>
                <c:pt idx="0">
                  <c:v>1071</c:v>
                </c:pt>
                <c:pt idx="1">
                  <c:v>1219</c:v>
                </c:pt>
                <c:pt idx="2">
                  <c:v>1127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0AE-4E18-9BF9-F435F5F69D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0941760"/>
        <c:axId val="520952576"/>
      </c:lineChart>
      <c:catAx>
        <c:axId val="52094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952576"/>
        <c:crosses val="autoZero"/>
        <c:auto val="1"/>
        <c:lblAlgn val="ctr"/>
        <c:lblOffset val="100"/>
        <c:noMultiLvlLbl val="0"/>
      </c:catAx>
      <c:valAx>
        <c:axId val="52095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941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>
                <a:solidFill>
                  <a:schemeClr val="tx1"/>
                </a:solidFill>
              </a:rPr>
              <a:t>BOPTA History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Appraisal!$B$15:$B$16</c:f>
              <c:strCache>
                <c:ptCount val="2"/>
                <c:pt idx="0">
                  <c:v>BOPTA History</c:v>
                </c:pt>
                <c:pt idx="1">
                  <c:v>Appeals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Appraisal!$A$17:$A$29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Appraisal!$B$17:$B$29</c:f>
              <c:numCache>
                <c:formatCode>General</c:formatCode>
                <c:ptCount val="13"/>
                <c:pt idx="0">
                  <c:v>182</c:v>
                </c:pt>
                <c:pt idx="1">
                  <c:v>378</c:v>
                </c:pt>
                <c:pt idx="2">
                  <c:v>218</c:v>
                </c:pt>
                <c:pt idx="3">
                  <c:v>166</c:v>
                </c:pt>
                <c:pt idx="4">
                  <c:v>122</c:v>
                </c:pt>
                <c:pt idx="5">
                  <c:v>133</c:v>
                </c:pt>
                <c:pt idx="6">
                  <c:v>325</c:v>
                </c:pt>
                <c:pt idx="7">
                  <c:v>130</c:v>
                </c:pt>
                <c:pt idx="8">
                  <c:v>68</c:v>
                </c:pt>
                <c:pt idx="9">
                  <c:v>64</c:v>
                </c:pt>
                <c:pt idx="10">
                  <c:v>46</c:v>
                </c:pt>
                <c:pt idx="11">
                  <c:v>23</c:v>
                </c:pt>
                <c:pt idx="12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AD-40B2-B476-751D8CC89D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1815088"/>
        <c:axId val="171824240"/>
      </c:barChart>
      <c:catAx>
        <c:axId val="17181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824240"/>
        <c:crosses val="autoZero"/>
        <c:auto val="1"/>
        <c:lblAlgn val="ctr"/>
        <c:lblOffset val="100"/>
        <c:noMultiLvlLbl val="0"/>
      </c:catAx>
      <c:valAx>
        <c:axId val="171824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815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2022-23 Value Reviews</a:t>
            </a:r>
            <a:r>
              <a:rPr lang="en-US" baseline="0"/>
              <a:t> and </a:t>
            </a:r>
            <a:r>
              <a:rPr lang="en-US"/>
              <a:t>Appeals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2022 Value Reviews</a:t>
            </a:r>
            <a:r>
              <a:rPr lang="en-US" sz="1800" baseline="0" dirty="0"/>
              <a:t> and </a:t>
            </a:r>
            <a:r>
              <a:rPr lang="en-US" sz="1800" dirty="0"/>
              <a:t>Appeals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Appraisal!$B$9</c:f>
              <c:strCache>
                <c:ptCount val="1"/>
                <c:pt idx="0">
                  <c:v>2022-23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64-46A5-8861-346097DB188A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64-46A5-8861-346097DB188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964-46A5-8861-346097DB188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964-46A5-8861-346097DB18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Appraisal!$A$10:$A$13</c:f>
              <c:strCache>
                <c:ptCount val="4"/>
                <c:pt idx="0">
                  <c:v>Value Reviews</c:v>
                </c:pt>
                <c:pt idx="1">
                  <c:v>BOPTA</c:v>
                </c:pt>
                <c:pt idx="2">
                  <c:v>Magistrate</c:v>
                </c:pt>
                <c:pt idx="3">
                  <c:v>Regular Division</c:v>
                </c:pt>
              </c:strCache>
            </c:strRef>
          </c:cat>
          <c:val>
            <c:numRef>
              <c:f>Appraisal!$B$10:$B$13</c:f>
              <c:numCache>
                <c:formatCode>General</c:formatCode>
                <c:ptCount val="4"/>
                <c:pt idx="0">
                  <c:v>27</c:v>
                </c:pt>
                <c:pt idx="1">
                  <c:v>42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964-46A5-8861-346097DB18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b="1">
                <a:solidFill>
                  <a:schemeClr val="tx1"/>
                </a:solidFill>
              </a:rPr>
              <a:t>Volume</a:t>
            </a:r>
            <a:r>
              <a:rPr lang="en-US" sz="3200" b="1" baseline="0">
                <a:solidFill>
                  <a:schemeClr val="tx1"/>
                </a:solidFill>
              </a:rPr>
              <a:t> of Sales</a:t>
            </a:r>
            <a:endParaRPr lang="en-US" sz="32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Appraisal!$B$17</c:f>
              <c:strCache>
                <c:ptCount val="1"/>
                <c:pt idx="0">
                  <c:v> # Sales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Appraisal!$A$18:$A$31</c:f>
              <c:numCache>
                <c:formatCode>General</c:formatCode>
                <c:ptCount val="14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  <c:pt idx="3">
                  <c:v>2019</c:v>
                </c:pt>
                <c:pt idx="4">
                  <c:v>2018</c:v>
                </c:pt>
                <c:pt idx="5">
                  <c:v>2017</c:v>
                </c:pt>
                <c:pt idx="6">
                  <c:v>2016</c:v>
                </c:pt>
                <c:pt idx="7">
                  <c:v>2015</c:v>
                </c:pt>
                <c:pt idx="8">
                  <c:v>2014</c:v>
                </c:pt>
                <c:pt idx="9">
                  <c:v>2013</c:v>
                </c:pt>
                <c:pt idx="10">
                  <c:v>2012</c:v>
                </c:pt>
                <c:pt idx="11">
                  <c:v>2011</c:v>
                </c:pt>
                <c:pt idx="12">
                  <c:v>2010</c:v>
                </c:pt>
                <c:pt idx="13">
                  <c:v>2009</c:v>
                </c:pt>
              </c:numCache>
            </c:numRef>
          </c:cat>
          <c:val>
            <c:numRef>
              <c:f>Appraisal!$B$18:$B$31</c:f>
              <c:numCache>
                <c:formatCode>General</c:formatCode>
                <c:ptCount val="14"/>
                <c:pt idx="0">
                  <c:v>2041</c:v>
                </c:pt>
                <c:pt idx="1">
                  <c:v>2831</c:v>
                </c:pt>
                <c:pt idx="2">
                  <c:v>2397</c:v>
                </c:pt>
                <c:pt idx="3">
                  <c:v>2245</c:v>
                </c:pt>
                <c:pt idx="4">
                  <c:v>2355</c:v>
                </c:pt>
                <c:pt idx="5">
                  <c:v>2275</c:v>
                </c:pt>
                <c:pt idx="6">
                  <c:v>2036</c:v>
                </c:pt>
                <c:pt idx="7">
                  <c:v>1937</c:v>
                </c:pt>
                <c:pt idx="8">
                  <c:v>1607</c:v>
                </c:pt>
                <c:pt idx="9">
                  <c:v>1302</c:v>
                </c:pt>
                <c:pt idx="10">
                  <c:v>1283</c:v>
                </c:pt>
                <c:pt idx="11">
                  <c:v>1093</c:v>
                </c:pt>
                <c:pt idx="12">
                  <c:v>1106</c:v>
                </c:pt>
                <c:pt idx="13">
                  <c:v>1071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D5-4024-96E9-4AD0A46D6A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2264048"/>
        <c:axId val="582260720"/>
      </c:barChart>
      <c:dateAx>
        <c:axId val="58226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2260720"/>
        <c:crosses val="autoZero"/>
        <c:auto val="0"/>
        <c:lblOffset val="100"/>
        <c:baseTimeUnit val="days"/>
      </c:dateAx>
      <c:valAx>
        <c:axId val="582260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2264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>
                <a:solidFill>
                  <a:schemeClr val="tx1"/>
                </a:solidFill>
              </a:rPr>
              <a:t>Median Sales Price Single</a:t>
            </a:r>
            <a:r>
              <a:rPr lang="en-US" sz="3200" b="1" baseline="0" dirty="0">
                <a:solidFill>
                  <a:schemeClr val="tx1"/>
                </a:solidFill>
              </a:rPr>
              <a:t>-Family Residential Property</a:t>
            </a:r>
            <a:endParaRPr lang="en-US" sz="32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4970528597742109E-2"/>
          <c:y val="0.11008627450980392"/>
          <c:w val="0.8845915958309174"/>
          <c:h val="0.8108603365755751"/>
        </c:manualLayout>
      </c:layout>
      <c:scatterChart>
        <c:scatterStyle val="lineMarker"/>
        <c:varyColors val="0"/>
        <c:ser>
          <c:idx val="0"/>
          <c:order val="0"/>
          <c:tx>
            <c:strRef>
              <c:f>Appraisal!$B$33</c:f>
              <c:strCache>
                <c:ptCount val="1"/>
                <c:pt idx="0">
                  <c:v>Median Price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1961642002934095E-3"/>
                  <c:y val="6.27450980392153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20-4505-AC59-023988F0161F}"/>
                </c:ext>
              </c:extLst>
            </c:dLbl>
            <c:dLbl>
              <c:idx val="1"/>
              <c:layout>
                <c:manualLayout>
                  <c:x val="-1.5980821001467633E-3"/>
                  <c:y val="2.5098039215686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20-4505-AC59-023988F0161F}"/>
                </c:ext>
              </c:extLst>
            </c:dLbl>
            <c:dLbl>
              <c:idx val="2"/>
              <c:layout>
                <c:manualLayout>
                  <c:x val="-1.7578903101613107E-2"/>
                  <c:y val="3.1372549019607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20-4505-AC59-023988F0161F}"/>
                </c:ext>
              </c:extLst>
            </c:dLbl>
            <c:dLbl>
              <c:idx val="3"/>
              <c:layout>
                <c:manualLayout>
                  <c:x val="-2.7167395702493099E-2"/>
                  <c:y val="2.5098039215686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20-4505-AC59-023988F0161F}"/>
                </c:ext>
              </c:extLst>
            </c:dLbl>
            <c:dLbl>
              <c:idx val="4"/>
              <c:layout>
                <c:manualLayout>
                  <c:x val="-3.6755888303372973E-2"/>
                  <c:y val="3.1372549019607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20-4505-AC59-023988F0161F}"/>
                </c:ext>
              </c:extLst>
            </c:dLbl>
            <c:dLbl>
              <c:idx val="5"/>
              <c:layout>
                <c:manualLayout>
                  <c:x val="-3.6755888303372973E-2"/>
                  <c:y val="3.4509803921568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B20-4505-AC59-023988F0161F}"/>
                </c:ext>
              </c:extLst>
            </c:dLbl>
            <c:dLbl>
              <c:idx val="6"/>
              <c:layout>
                <c:manualLayout>
                  <c:x val="-3.5157806203226213E-2"/>
                  <c:y val="3.1372549019607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B20-4505-AC59-023988F0161F}"/>
                </c:ext>
              </c:extLst>
            </c:dLbl>
            <c:dLbl>
              <c:idx val="7"/>
              <c:layout>
                <c:manualLayout>
                  <c:x val="-3.5300114829396323E-2"/>
                  <c:y val="3.7647127442403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B20-4505-AC59-023988F0161F}"/>
                </c:ext>
              </c:extLst>
            </c:dLbl>
            <c:dLbl>
              <c:idx val="8"/>
              <c:layout>
                <c:manualLayout>
                  <c:x val="-3.9952052503666152E-2"/>
                  <c:y val="3.7647058823529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B20-4505-AC59-023988F0161F}"/>
                </c:ext>
              </c:extLst>
            </c:dLbl>
            <c:dLbl>
              <c:idx val="9"/>
              <c:layout>
                <c:manualLayout>
                  <c:x val="-3.2589238845144357E-2"/>
                  <c:y val="-2.9673228346456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B20-4505-AC59-023988F0161F}"/>
                </c:ext>
              </c:extLst>
            </c:dLbl>
            <c:dLbl>
              <c:idx val="10"/>
              <c:layout>
                <c:manualLayout>
                  <c:x val="-3.5157806203226269E-2"/>
                  <c:y val="-4.7058823529411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B20-4505-AC59-023988F0161F}"/>
                </c:ext>
              </c:extLst>
            </c:dLbl>
            <c:dLbl>
              <c:idx val="11"/>
              <c:layout>
                <c:manualLayout>
                  <c:x val="-3.8354002624671917E-2"/>
                  <c:y val="-2.7821376494604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B20-4505-AC59-023988F0161F}"/>
                </c:ext>
              </c:extLst>
            </c:dLbl>
            <c:dLbl>
              <c:idx val="12"/>
              <c:layout>
                <c:manualLayout>
                  <c:x val="-4.314821670395947E-2"/>
                  <c:y val="-5.3333333333333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B20-4505-AC59-023988F0161F}"/>
                </c:ext>
              </c:extLst>
            </c:dLbl>
            <c:dLbl>
              <c:idx val="13"/>
              <c:layout>
                <c:manualLayout>
                  <c:x val="-5.593287350513261E-2"/>
                  <c:y val="-4.0784313725490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B20-4505-AC59-023988F016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Appraisal!$A$34:$A$47</c:f>
              <c:numCache>
                <c:formatCode>General</c:formatCode>
                <c:ptCount val="14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  <c:pt idx="3">
                  <c:v>2019</c:v>
                </c:pt>
                <c:pt idx="4">
                  <c:v>2018</c:v>
                </c:pt>
                <c:pt idx="5">
                  <c:v>2017</c:v>
                </c:pt>
                <c:pt idx="6">
                  <c:v>2016</c:v>
                </c:pt>
                <c:pt idx="7">
                  <c:v>2015</c:v>
                </c:pt>
                <c:pt idx="8">
                  <c:v>2014</c:v>
                </c:pt>
                <c:pt idx="9">
                  <c:v>2013</c:v>
                </c:pt>
                <c:pt idx="10">
                  <c:v>2012</c:v>
                </c:pt>
                <c:pt idx="11">
                  <c:v>2011</c:v>
                </c:pt>
                <c:pt idx="12">
                  <c:v>2010</c:v>
                </c:pt>
                <c:pt idx="13">
                  <c:v>2009</c:v>
                </c:pt>
              </c:numCache>
            </c:numRef>
          </c:xVal>
          <c:yVal>
            <c:numRef>
              <c:f>Appraisal!$B$34:$B$47</c:f>
              <c:numCache>
                <c:formatCode>"$"#,##0</c:formatCode>
                <c:ptCount val="14"/>
                <c:pt idx="0">
                  <c:v>490000</c:v>
                </c:pt>
                <c:pt idx="1">
                  <c:v>410000</c:v>
                </c:pt>
                <c:pt idx="2">
                  <c:v>330000</c:v>
                </c:pt>
                <c:pt idx="3">
                  <c:v>290000</c:v>
                </c:pt>
                <c:pt idx="4">
                  <c:v>275000</c:v>
                </c:pt>
                <c:pt idx="5">
                  <c:v>250000</c:v>
                </c:pt>
                <c:pt idx="6">
                  <c:v>228500</c:v>
                </c:pt>
                <c:pt idx="7">
                  <c:v>215000</c:v>
                </c:pt>
                <c:pt idx="8">
                  <c:v>200000</c:v>
                </c:pt>
                <c:pt idx="9">
                  <c:v>187000</c:v>
                </c:pt>
                <c:pt idx="10">
                  <c:v>192000</c:v>
                </c:pt>
                <c:pt idx="11">
                  <c:v>190500</c:v>
                </c:pt>
                <c:pt idx="12">
                  <c:v>201000</c:v>
                </c:pt>
                <c:pt idx="13">
                  <c:v>224000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4B20-4505-AC59-023988F016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7605984"/>
        <c:axId val="677606400"/>
      </c:scatterChart>
      <c:valAx>
        <c:axId val="6776059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7606400"/>
        <c:crosses val="autoZero"/>
        <c:crossBetween val="midCat"/>
        <c:majorUnit val="1"/>
      </c:valAx>
      <c:valAx>
        <c:axId val="677606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760598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0.8594</cdr:x>
      <cdr:y>0.00541</cdr:y>
    </cdr:from>
    <cdr:to>
      <cdr:x>0.99357</cdr:x>
      <cdr:y>0.12235</cdr:y>
    </cdr:to>
    <cdr:pic>
      <cdr:nvPicPr>
        <cdr:cNvPr id="3" name="Picture 2">
          <a:extLst xmlns:a="http://schemas.openxmlformats.org/drawingml/2006/main">
            <a:ext uri="{FF2B5EF4-FFF2-40B4-BE49-F238E27FC236}">
              <a16:creationId xmlns:a16="http://schemas.microsoft.com/office/drawing/2014/main" id="{4495AC8F-D471-4F42-975F-C6EAF4CCC1B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7458198" y="35277"/>
          <a:ext cx="1164360" cy="76320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0.03491</cdr:x>
      <cdr:y>0.92533</cdr:y>
    </cdr:from>
    <cdr:to>
      <cdr:x>0.21668</cdr:x>
      <cdr:y>0.99431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C5CC640C-39B9-4522-8A05-C6764BAF24E7}"/>
            </a:ext>
          </a:extLst>
        </cdr:cNvPr>
        <cdr:cNvSpPr txBox="1"/>
      </cdr:nvSpPr>
      <cdr:spPr>
        <a:xfrm xmlns:a="http://schemas.openxmlformats.org/drawingml/2006/main">
          <a:off x="302996" y="6039050"/>
          <a:ext cx="1577426" cy="4502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000"/>
            <a:t>Lincoln County</a:t>
          </a:r>
          <a:r>
            <a:rPr lang="en-US" sz="1000" baseline="0"/>
            <a:t> Assessor</a:t>
          </a:r>
        </a:p>
        <a:p xmlns:a="http://schemas.openxmlformats.org/drawingml/2006/main">
          <a:r>
            <a:rPr lang="en-US" sz="1000" baseline="0"/>
            <a:t>October 6, 2022</a:t>
          </a:r>
          <a:endParaRPr lang="en-US" sz="10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0.87051</cdr:x>
      <cdr:y>0.02299</cdr:y>
    </cdr:from>
    <cdr:to>
      <cdr:x>0.99199</cdr:x>
      <cdr:y>0.13655</cdr:y>
    </cdr:to>
    <cdr:pic>
      <cdr:nvPicPr>
        <cdr:cNvPr id="3" name="Picture 2">
          <a:extLst xmlns:a="http://schemas.openxmlformats.org/drawingml/2006/main">
            <a:ext uri="{FF2B5EF4-FFF2-40B4-BE49-F238E27FC236}">
              <a16:creationId xmlns:a16="http://schemas.microsoft.com/office/drawing/2014/main" id="{8833785B-46BA-4094-8B22-704A090155EA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0613197" y="157656"/>
          <a:ext cx="1481206" cy="778794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0.04505</cdr:x>
      <cdr:y>0.89845</cdr:y>
    </cdr:from>
    <cdr:to>
      <cdr:x>0.22308</cdr:x>
      <cdr:y>0.96615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FF8BF8F-185A-4F79-9D24-6C47767C0237}"/>
            </a:ext>
          </a:extLst>
        </cdr:cNvPr>
        <cdr:cNvSpPr txBox="1"/>
      </cdr:nvSpPr>
      <cdr:spPr>
        <a:xfrm xmlns:a="http://schemas.openxmlformats.org/drawingml/2006/main">
          <a:off x="390525" y="6067425"/>
          <a:ext cx="154305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000"/>
            <a:t>Lincoln County Assessor</a:t>
          </a:r>
        </a:p>
        <a:p xmlns:a="http://schemas.openxmlformats.org/drawingml/2006/main">
          <a:r>
            <a:rPr lang="en-US" sz="1000"/>
            <a:t>October 13, 2022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26CC1-D904-45AC-BE07-C8AD3A2E4809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2EA47-67E0-4222-A08F-26664511C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95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2EA47-67E0-4222-A08F-26664511C2B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6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2EA47-67E0-4222-A08F-26664511C2B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28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2EA47-67E0-4222-A08F-26664511C2B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13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2EA47-67E0-4222-A08F-26664511C2B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45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2EA47-67E0-4222-A08F-26664511C2B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0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2EA47-67E0-4222-A08F-26664511C2B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536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2EA47-67E0-4222-A08F-26664511C2B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414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2EA47-67E0-4222-A08F-26664511C2B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48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202BE-2747-49E1-B58B-D4E1C2319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33414B-8378-44C7-8EA6-BF5E82812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72A7A-8D58-4819-8F8A-E09B50BFB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4A086-DF60-4D72-8D7B-E06A3BA6C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BF549-AEDE-48E1-8F9C-4D883B381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6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D9E95-ECB2-43A3-B568-FFF2C9D23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2B76A-C8AF-40EB-84D3-A92383986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02548-C00A-487C-9072-DDB956FBD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954D0-02DC-4506-B582-C4D11391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9665F-A0BB-4F14-9EEF-5F6D73EC9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06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59934A-5653-4852-8A8B-99BCC6A42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6F50B3-94DA-4AD9-BF89-7E7330721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24557-368D-4BCD-9D98-023AC179A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166AF-06B7-4101-A86D-288BB59D0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2A442-D8C6-4EB2-9383-AAC8385FB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43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7C91E-85BF-417B-80D6-A910068E0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FCC67-4204-4114-9656-3D5C06E99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0A4C3-F760-482B-B458-875AE01F4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18FD3-9F61-4B6C-8318-798AAF5C8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BF63-9908-41F6-88D0-BE2ED4DCC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9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C3188-EA52-4349-BADA-8D68DE254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5F3CD-0705-42D5-B227-937DAEA63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1B851-18EE-4A78-BD77-EE5F370AF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04B1C-7EA8-4CF8-A8F2-4CE17BA65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78EC2-E249-488D-9F44-E043A4012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0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A1EBD-87C2-4322-9CD6-D4593F327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231E1-AD78-4FEF-876B-EF5902969A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6C5C3-4F48-4F00-ADDC-40BDBE918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CA9255-E082-4280-8C58-A861139BC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EEC997-D8AA-44E5-B5C2-722991994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52114-962D-4D4C-83AC-652DB42E8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6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3D621-CCE2-4117-AC91-AFE88241D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68CC5-EE7A-45B6-B331-B7B59C1D7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429E4A-45A7-48B4-84B3-CD62A6DDE5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6AD543-F9B6-4B3A-A904-1E0F1F5FA5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6CA2BB-7D9F-4273-B2CF-72CFBEDEED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76DC13-D799-4C40-9F09-2DBAECCD3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5DF4DF-C4BD-4CC8-B452-7A95BD4E7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5BE294-2CE4-4694-9AE1-A34AA266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1C3D8-49DD-4A04-9090-AB3BB7A75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EC0353-3DD6-4E7E-871F-80337C07D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37110-1C78-4C53-A084-8031A3C9E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E155A-87CE-424A-BDA2-82FF7715B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8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F507B2-418A-49D3-9C69-61FC22511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84B841-2F39-4735-89F9-860A1E3EF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A9FDAD-723D-4840-91D9-A86FB7932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093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3051E-D92C-4B6B-9B11-B8E68DCBB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37EB1-794B-4BB9-A8B8-970B3ED24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530CDA-727B-4784-9CE7-950650B56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D70CE-F7F1-4693-A183-10D6F37F0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CAB53-BEB0-49C2-BC05-4FEDEB3A0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47757-3F59-4883-A7CA-9F8903C5D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7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BBDC4-6E9C-4F97-9006-C9921AB03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71AD10-42B6-4DD0-8BC8-9ABEA488C8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4573E0-0D0D-4ABB-B30D-9D1809A0E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EE1B2A-0762-4231-9C2E-5B0C8F315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0799-41D5-40C8-9DF4-624ADA6E0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6522FA-1A58-46BD-976C-D02E02973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7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E04F5C-0B6F-4537-ACBC-5F8CD3433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1C24EA-70CA-4C7B-84FF-92BEE615E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715D9-284B-4C8C-97C8-00EC6CD53E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15932-4881-4265-BC92-6DB6D977A72D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1E78F-E40F-4A0B-B6FD-3E2605CC38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E4D29-3777-44DA-9917-38BCCB16CB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4071B-6D87-4299-A310-96E9748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0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1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4.xml"/><Relationship Id="rId4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5.xml"/><Relationship Id="rId4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5F24E-A3EA-489D-B0C3-889C918B4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7200" b="1" dirty="0">
                <a:latin typeface="+mn-lt"/>
              </a:rPr>
              <a:t>Assessor’s Office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EEAA2-2E8F-420A-9952-3BF479423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2639"/>
            <a:ext cx="10515600" cy="410432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800" b="1" dirty="0"/>
              <a:t>2023-24 Budget Report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C974ED26-053C-4A49-A766-9AB8DCF39F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41" y="92157"/>
            <a:ext cx="3160605" cy="198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320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62D13-1E4C-4437-A544-A74A1FCBD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b="1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3CB84ED-AC5C-42CB-BFC6-6B77F72FA0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877939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D454370-0211-4E6A-8E5C-00EE0090DC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5843442"/>
              </p:ext>
            </p:extLst>
          </p:nvPr>
        </p:nvGraphicFramePr>
        <p:xfrm>
          <a:off x="7200900" y="161925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3D454370-0211-4E6A-8E5C-00EE0090DC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9810000"/>
              </p:ext>
            </p:extLst>
          </p:nvPr>
        </p:nvGraphicFramePr>
        <p:xfrm>
          <a:off x="6903720" y="1129665"/>
          <a:ext cx="5115560" cy="3117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8503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62D13-1E4C-4437-A544-A74A1FCBD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b="1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BEEB39FF-C32B-44F5-BDEA-EC39CE7736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228084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08316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62D13-1E4C-4437-A544-A74A1FCBD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b="1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566250-FF51-4EA6-905E-D59FAF65A9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93196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8287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253E7-B851-445E-A83D-780C38F50107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 dpi="0" rotWithShape="1">
            <a:blip r:embed="rId3">
              <a:alphaModFix amt="0"/>
            </a:blip>
            <a:srcRect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en-US" b="1" dirty="0"/>
              <a:t>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B215B-FE50-4199-91E5-7A81F487D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Customer Service and Office Clerical Duties</a:t>
            </a:r>
          </a:p>
          <a:p>
            <a:r>
              <a:rPr lang="en-US" dirty="0"/>
              <a:t>Senior/Disabled Citizen Deferrals (163)</a:t>
            </a:r>
          </a:p>
          <a:p>
            <a:r>
              <a:rPr lang="en-US" dirty="0"/>
              <a:t>Disabled Veteran/Surviving Spouse Exemptions (860)</a:t>
            </a:r>
          </a:p>
          <a:p>
            <a:r>
              <a:rPr lang="en-US" dirty="0"/>
              <a:t>Manufactured Home Transactions (500)</a:t>
            </a:r>
          </a:p>
          <a:p>
            <a:r>
              <a:rPr lang="en-US" dirty="0"/>
              <a:t>Business Personal Property: 6,718 accounts (1,496 taxable)</a:t>
            </a:r>
          </a:p>
          <a:p>
            <a:r>
              <a:rPr lang="en-US" dirty="0"/>
              <a:t>State Fire Patrol: 376,593 acres; $776,759 fees assessed</a:t>
            </a:r>
          </a:p>
          <a:p>
            <a:r>
              <a:rPr lang="en-US" dirty="0"/>
              <a:t>Levy – 100 Taxing Districts</a:t>
            </a:r>
          </a:p>
          <a:p>
            <a:r>
              <a:rPr lang="en-US" dirty="0"/>
              <a:t>Assessment Administration and Tax Roll Certification</a:t>
            </a:r>
          </a:p>
        </p:txBody>
      </p:sp>
    </p:spTree>
    <p:extLst>
      <p:ext uri="{BB962C8B-B14F-4D97-AF65-F5344CB8AC3E}">
        <p14:creationId xmlns:p14="http://schemas.microsoft.com/office/powerpoint/2010/main" val="1802464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253E7-B851-445E-A83D-780C38F50107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 dpi="0" rotWithShape="1">
            <a:blip r:embed="rId3">
              <a:alphaModFix amt="0"/>
            </a:blip>
            <a:srcRect/>
            <a:tile tx="0" ty="0" sx="100000" sy="100000" flip="none" algn="tl"/>
          </a:blipFill>
        </p:spPr>
        <p:txBody>
          <a:bodyPr/>
          <a:lstStyle/>
          <a:p>
            <a:pPr algn="ctr"/>
            <a:endParaRPr lang="en-US" b="1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6E7AA12-F797-4431-A99A-1709907F6A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436127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48894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253E7-B851-445E-A83D-780C38F50107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 dpi="0" rotWithShape="1">
            <a:blip r:embed="rId4">
              <a:alphaModFix amt="0"/>
            </a:blip>
            <a:srcRect/>
            <a:tile tx="0" ty="0" sx="100000" sy="100000" flip="none" algn="tl"/>
          </a:blipFill>
        </p:spPr>
        <p:txBody>
          <a:bodyPr/>
          <a:lstStyle/>
          <a:p>
            <a:pPr algn="ctr"/>
            <a:endParaRPr lang="en-US" b="1" dirty="0"/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936CE8A7-A188-467E-A24C-3514C22EC7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989515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2055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253E7-B851-445E-A83D-780C38F50107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 dpi="0" rotWithShape="1">
            <a:blip r:embed="rId4">
              <a:alphaModFix amt="0"/>
            </a:blip>
            <a:srcRect/>
            <a:tile tx="0" ty="0" sx="100000" sy="100000" flip="none" algn="tl"/>
          </a:blipFill>
        </p:spPr>
        <p:txBody>
          <a:bodyPr/>
          <a:lstStyle/>
          <a:p>
            <a:pPr algn="ctr"/>
            <a:endParaRPr lang="en-US" b="1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C4D0282-B56E-4510-BC2A-0C9C3CDA27C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9286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253E7-B851-445E-A83D-780C38F50107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 dpi="0" rotWithShape="1">
            <a:blip r:embed="rId4">
              <a:alphaModFix amt="0"/>
            </a:blip>
            <a:srcRect/>
            <a:tile tx="0" ty="0" sx="100000" sy="100000" flip="none" algn="tl"/>
          </a:blipFill>
        </p:spPr>
        <p:txBody>
          <a:bodyPr/>
          <a:lstStyle/>
          <a:p>
            <a:pPr algn="ctr"/>
            <a:endParaRPr lang="en-US" b="1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1907E57-EB91-46BD-B14D-57BA461762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247680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54537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253E7-B851-445E-A83D-780C38F50107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 dpi="0" rotWithShape="1">
            <a:blip r:embed="rId4">
              <a:alphaModFix amt="0"/>
            </a:blip>
            <a:srcRect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en-US" b="1" dirty="0"/>
              <a:t>Additional Accomplishments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B3043-B37B-4559-9AA3-77BFAC488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940560"/>
            <a:ext cx="10789920" cy="4552315"/>
          </a:xfrm>
        </p:spPr>
        <p:txBody>
          <a:bodyPr/>
          <a:lstStyle/>
          <a:p>
            <a:r>
              <a:rPr lang="en-US" dirty="0"/>
              <a:t>Completed 3 ½ year conversion to a new computer system (Tyler Technologies, Assessment &amp; Tax Pro) and online Property Info site</a:t>
            </a:r>
          </a:p>
          <a:p>
            <a:endParaRPr lang="en-US" dirty="0"/>
          </a:p>
          <a:p>
            <a:r>
              <a:rPr lang="en-US" dirty="0"/>
              <a:t>Contracted for digitization of appraisal records using ARPA funds</a:t>
            </a:r>
          </a:p>
          <a:p>
            <a:endParaRPr lang="en-US" dirty="0"/>
          </a:p>
          <a:p>
            <a:r>
              <a:rPr lang="en-US" dirty="0"/>
              <a:t>In-house scanning, indexing and upload of tax lot cards (25% complete)</a:t>
            </a:r>
          </a:p>
          <a:p>
            <a:endParaRPr lang="en-US" dirty="0"/>
          </a:p>
          <a:p>
            <a:r>
              <a:rPr lang="en-US" dirty="0"/>
              <a:t>Completed scanning of historic deeds processed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997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253E7-B851-445E-A83D-780C38F50107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 dpi="0" rotWithShape="1">
            <a:blip r:embed="rId4">
              <a:alphaModFix amt="0"/>
            </a:blip>
            <a:srcRect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en-US" b="1" dirty="0"/>
              <a:t>Goals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B3043-B37B-4559-9AA3-77BFAC488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940560"/>
            <a:ext cx="10789920" cy="4552315"/>
          </a:xfrm>
        </p:spPr>
        <p:txBody>
          <a:bodyPr>
            <a:normAutofit/>
          </a:bodyPr>
          <a:lstStyle/>
          <a:p>
            <a:r>
              <a:rPr lang="en-US" dirty="0"/>
              <a:t>Remain compliant with annual statutory requirements</a:t>
            </a:r>
          </a:p>
          <a:p>
            <a:r>
              <a:rPr lang="en-US" dirty="0"/>
              <a:t>Recruit and train new staff</a:t>
            </a:r>
          </a:p>
          <a:p>
            <a:r>
              <a:rPr lang="en-US" dirty="0"/>
              <a:t>Continue adapting to new computer system and adjusting workflows</a:t>
            </a:r>
          </a:p>
          <a:p>
            <a:r>
              <a:rPr lang="en-US" dirty="0"/>
              <a:t>Continue reappraisal of rural Southeast County – Est completion 2025</a:t>
            </a:r>
          </a:p>
          <a:p>
            <a:r>
              <a:rPr lang="en-US" dirty="0"/>
              <a:t>Complete digitization of tax lot cards and appraisal records</a:t>
            </a:r>
          </a:p>
          <a:p>
            <a:r>
              <a:rPr lang="en-US" dirty="0"/>
              <a:t>Configure and implement Field Mobile app for appraisal</a:t>
            </a:r>
          </a:p>
          <a:p>
            <a:r>
              <a:rPr lang="en-US" dirty="0"/>
              <a:t>Convert to new ArcGIS Pro mapping software – Est 2025</a:t>
            </a:r>
          </a:p>
          <a:p>
            <a:r>
              <a:rPr lang="en-US" dirty="0"/>
              <a:t>ORMAP Grant funding for new aerial imagery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243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E7F21-48BE-423E-9E33-B235A1E9D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5601"/>
            <a:ext cx="9144000" cy="169672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Overview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4AB1FC-8495-4F39-B039-F6A4C1CF0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52321"/>
            <a:ext cx="9144000" cy="470090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800" dirty="0"/>
              <a:t>Update and maintain property records, assess all taxable property in Lincoln County and assist in the administration of Oregon’s property tax system</a:t>
            </a:r>
          </a:p>
          <a:p>
            <a:pPr algn="l"/>
            <a:endParaRPr lang="en-US" sz="28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 dirty="0"/>
              <a:t>Office Administration -  </a:t>
            </a:r>
            <a:r>
              <a:rPr lang="en-US" sz="2800" dirty="0"/>
              <a:t>20 Employees, 3 Sections</a:t>
            </a:r>
          </a:p>
          <a:p>
            <a:pPr algn="l"/>
            <a:endParaRPr lang="en-US" sz="36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 dirty="0"/>
              <a:t>57,000 property tax accounts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400" dirty="0"/>
              <a:t>Real Property, Business Personal Property, Manufactured Structures and Utilities</a:t>
            </a:r>
          </a:p>
          <a:p>
            <a:pPr lvl="1" algn="l"/>
            <a:endParaRPr lang="en-US" sz="2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 dirty="0"/>
              <a:t>100 Taxing Districts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400" dirty="0"/>
              <a:t>County, Cities, Schools, Fire, Water, Road, Special Districts and Urban Renewal Agencies</a:t>
            </a:r>
          </a:p>
          <a:p>
            <a:pPr algn="l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29618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253E7-B851-445E-A83D-780C38F50107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 dpi="0" rotWithShape="1">
            <a:blip r:embed="rId4">
              <a:alphaModFix amt="0"/>
            </a:blip>
            <a:srcRect/>
            <a:tile tx="0" ty="0" sx="100000" sy="100000" flip="none" algn="tl"/>
          </a:blipFill>
        </p:spPr>
        <p:txBody>
          <a:bodyPr/>
          <a:lstStyle/>
          <a:p>
            <a:pPr algn="ctr"/>
            <a:endParaRPr lang="en-US" b="1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0CD7E8A-3A94-4312-920D-AE2E28B72C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02025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95861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253E7-B851-445E-A83D-780C38F50107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 dpi="0" rotWithShape="1">
            <a:blip r:embed="rId4">
              <a:alphaModFix amt="0"/>
            </a:blip>
            <a:srcRect/>
            <a:tile tx="0" ty="0" sx="100000" sy="100000" flip="none" algn="tl"/>
          </a:blipFill>
        </p:spPr>
        <p:txBody>
          <a:bodyPr/>
          <a:lstStyle/>
          <a:p>
            <a:pPr algn="ctr"/>
            <a:endParaRPr lang="en-US" b="1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F69C596-A28E-4319-811C-BEC1DA2675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28094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7640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9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253E7-B851-445E-A83D-780C38F50107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 dpi="0" rotWithShape="1">
            <a:blip r:embed="rId4">
              <a:alphaModFix amt="0"/>
            </a:blip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r"/>
            <a:r>
              <a:rPr lang="en-US" sz="6000" b="1" dirty="0"/>
              <a:t>Assessor’s Office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B3043-B37B-4559-9AA3-77BFAC488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690688"/>
            <a:ext cx="10789920" cy="48021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Thank you!</a:t>
            </a:r>
          </a:p>
          <a:p>
            <a:endParaRPr lang="en-US" sz="3200" dirty="0"/>
          </a:p>
          <a:p>
            <a:r>
              <a:rPr lang="en-US" sz="3200" dirty="0"/>
              <a:t>Questions?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6F1BDDDB-B1E7-45F3-94EB-EE86899695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05" y="153987"/>
            <a:ext cx="3418643" cy="214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34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E7F21-48BE-423E-9E33-B235A1E9D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57224"/>
            <a:ext cx="9144000" cy="1743075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Sections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4AB1FC-8495-4F39-B039-F6A4C1CF0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47825"/>
            <a:ext cx="9144000" cy="4800600"/>
          </a:xfrm>
        </p:spPr>
        <p:txBody>
          <a:bodyPr>
            <a:normAutofit/>
          </a:bodyPr>
          <a:lstStyle/>
          <a:p>
            <a:pPr algn="l"/>
            <a:endParaRPr lang="en-US" sz="2800" b="1" dirty="0"/>
          </a:p>
          <a:p>
            <a:pPr algn="l"/>
            <a:r>
              <a:rPr lang="en-US" sz="2800" b="1" dirty="0"/>
              <a:t>Cartography:  </a:t>
            </a:r>
            <a:r>
              <a:rPr lang="en-US" sz="2800" dirty="0"/>
              <a:t>Scott </a:t>
            </a:r>
            <a:r>
              <a:rPr lang="en-US" sz="2800" dirty="0" err="1"/>
              <a:t>Branchfield</a:t>
            </a:r>
            <a:r>
              <a:rPr lang="en-US" sz="2800" dirty="0"/>
              <a:t>, Cartographic Supervisor</a:t>
            </a:r>
          </a:p>
          <a:p>
            <a:pPr algn="l"/>
            <a:endParaRPr lang="en-US" sz="2800" dirty="0"/>
          </a:p>
          <a:p>
            <a:pPr algn="l"/>
            <a:r>
              <a:rPr lang="en-US" sz="2800" b="1" dirty="0"/>
              <a:t>Appraisal:  </a:t>
            </a:r>
            <a:r>
              <a:rPr lang="en-US" sz="2800" dirty="0"/>
              <a:t>Nick </a:t>
            </a:r>
            <a:r>
              <a:rPr lang="en-US" sz="2800" dirty="0" err="1"/>
              <a:t>Kolen</a:t>
            </a:r>
            <a:r>
              <a:rPr lang="en-US" sz="2800" dirty="0"/>
              <a:t>, Chief Appraiser</a:t>
            </a:r>
          </a:p>
          <a:p>
            <a:pPr algn="l"/>
            <a:endParaRPr lang="en-US" sz="2800" dirty="0"/>
          </a:p>
          <a:p>
            <a:pPr algn="l"/>
            <a:r>
              <a:rPr lang="en-US" sz="2800" b="1" dirty="0"/>
              <a:t>Operations: </a:t>
            </a:r>
            <a:r>
              <a:rPr lang="en-US" sz="2800" dirty="0"/>
              <a:t> Teresa Taylor, Chief Office Deputy</a:t>
            </a:r>
          </a:p>
          <a:p>
            <a:pPr algn="l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46106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CFDFD-5E1C-4033-ACD4-5D29CB2D5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Cartography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29F37-5B1D-43ED-BDA2-44DF8E3BE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Deed Processing</a:t>
            </a:r>
          </a:p>
          <a:p>
            <a:endParaRPr lang="en-US" dirty="0"/>
          </a:p>
          <a:p>
            <a:r>
              <a:rPr lang="en-US" dirty="0"/>
              <a:t>Property Ownership</a:t>
            </a:r>
          </a:p>
          <a:p>
            <a:endParaRPr lang="en-US" dirty="0"/>
          </a:p>
          <a:p>
            <a:r>
              <a:rPr lang="en-US" dirty="0"/>
              <a:t>Addressing – mailing and situs</a:t>
            </a:r>
          </a:p>
          <a:p>
            <a:endParaRPr lang="en-US" dirty="0"/>
          </a:p>
          <a:p>
            <a:r>
              <a:rPr lang="en-US" dirty="0"/>
              <a:t>Mapping – parcels and taxing districts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621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B48A3-A18D-44B0-AC4F-C5387EB69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90A9202-566E-44B1-84F9-431C70722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597D3837-3E74-4399-A15E-8BD439869F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5004219"/>
              </p:ext>
            </p:extLst>
          </p:nvPr>
        </p:nvGraphicFramePr>
        <p:xfrm>
          <a:off x="-91440" y="45719"/>
          <a:ext cx="12192000" cy="6812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9665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9E5-33F2-4806-8CFD-1EC141985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8498F58-F7E3-4621-96C0-2AA3C0AD8F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51059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8436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936FF-C87D-4E21-B9A2-C29D29873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EA74148-5636-491C-A541-A1054B567D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934405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5905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62D13-1E4C-4437-A544-A74A1FCBD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955"/>
          </a:xfrm>
        </p:spPr>
        <p:txBody>
          <a:bodyPr/>
          <a:lstStyle/>
          <a:p>
            <a:pPr algn="ctr"/>
            <a:r>
              <a:rPr lang="en-US" b="1" dirty="0"/>
              <a:t>Appraisal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E9877-F395-4C52-BE14-F5BFCE211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3523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Valuation – Real Property and Manufactured Structures</a:t>
            </a:r>
          </a:p>
          <a:p>
            <a:pPr lvl="2"/>
            <a:r>
              <a:rPr lang="en-US" sz="2400" dirty="0"/>
              <a:t>New Construction and Development</a:t>
            </a:r>
          </a:p>
          <a:p>
            <a:pPr lvl="2"/>
            <a:r>
              <a:rPr lang="en-US" sz="2400" dirty="0"/>
              <a:t>Reappraisal Cycles  (Maintenance)</a:t>
            </a:r>
          </a:p>
          <a:p>
            <a:pPr lvl="2"/>
            <a:endParaRPr lang="en-US" sz="2400" dirty="0"/>
          </a:p>
          <a:p>
            <a:r>
              <a:rPr lang="en-US" dirty="0"/>
              <a:t>Annual Sales Analysis and Market Trending</a:t>
            </a:r>
          </a:p>
          <a:p>
            <a:endParaRPr lang="en-US" dirty="0"/>
          </a:p>
          <a:p>
            <a:r>
              <a:rPr lang="en-US" dirty="0"/>
              <a:t>Appeals – BOPTA, State Tax Court, Supervisory Review (DOR)</a:t>
            </a:r>
          </a:p>
          <a:p>
            <a:endParaRPr lang="en-US" dirty="0"/>
          </a:p>
          <a:p>
            <a:r>
              <a:rPr lang="en-US" dirty="0"/>
              <a:t>Charitable and EZ Exemptions Administration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Specially Assessed Farm/Forestland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3678440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62D13-1E4C-4437-A544-A74A1FCBD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b="1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CF6B13F-6EB2-4E6A-ABE6-F55F113E00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389517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3234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2148</TotalTime>
  <Words>545</Words>
  <Application>Microsoft Office PowerPoint</Application>
  <PresentationFormat>Widescreen</PresentationFormat>
  <Paragraphs>160</Paragraphs>
  <Slides>22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Office Theme</vt:lpstr>
      <vt:lpstr>Assessor’s Office</vt:lpstr>
      <vt:lpstr>Overview </vt:lpstr>
      <vt:lpstr>Sections </vt:lpstr>
      <vt:lpstr>Cartography</vt:lpstr>
      <vt:lpstr>PowerPoint Presentation</vt:lpstr>
      <vt:lpstr>PowerPoint Presentation</vt:lpstr>
      <vt:lpstr>PowerPoint Presentation</vt:lpstr>
      <vt:lpstr>Appraisal</vt:lpstr>
      <vt:lpstr>PowerPoint Presentation</vt:lpstr>
      <vt:lpstr>PowerPoint Presentation</vt:lpstr>
      <vt:lpstr>PowerPoint Presentation</vt:lpstr>
      <vt:lpstr>PowerPoint Presentation</vt:lpstr>
      <vt:lpstr>Operations</vt:lpstr>
      <vt:lpstr>PowerPoint Presentation</vt:lpstr>
      <vt:lpstr>PowerPoint Presentation</vt:lpstr>
      <vt:lpstr>PowerPoint Presentation</vt:lpstr>
      <vt:lpstr>PowerPoint Presentation</vt:lpstr>
      <vt:lpstr>Additional Accomplishments</vt:lpstr>
      <vt:lpstr>Goals</vt:lpstr>
      <vt:lpstr>PowerPoint Presentation</vt:lpstr>
      <vt:lpstr>PowerPoint Presentation</vt:lpstr>
      <vt:lpstr>Assessor’s Office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Davidson</dc:creator>
  <cp:lastModifiedBy>Joe Davidson</cp:lastModifiedBy>
  <cp:revision>9</cp:revision>
  <dcterms:created xsi:type="dcterms:W3CDTF">2023-05-09T19:12:22Z</dcterms:created>
  <dcterms:modified xsi:type="dcterms:W3CDTF">2023-05-16T00:07:10Z</dcterms:modified>
</cp:coreProperties>
</file>