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sldIdLst>
    <p:sldId id="256" r:id="rId5"/>
    <p:sldId id="259" r:id="rId6"/>
    <p:sldId id="260" r:id="rId7"/>
    <p:sldId id="257" r:id="rId8"/>
    <p:sldId id="258"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Southwell" initials="AS" lastIdx="2" clrIdx="0">
    <p:extLst>
      <p:ext uri="{19B8F6BF-5375-455C-9EA6-DF929625EA0E}">
        <p15:presenceInfo xmlns:p15="http://schemas.microsoft.com/office/powerpoint/2012/main" userId="S::asouthwell@co.lincoln.or.us::b5fe01f9-f365-43bf-8ca2-a953c42650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6B5E"/>
    <a:srgbClr val="E7734F"/>
    <a:srgbClr val="A23716"/>
    <a:srgbClr val="CE461C"/>
    <a:srgbClr val="2C451F"/>
    <a:srgbClr val="070B05"/>
    <a:srgbClr val="E35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C8CBB-7929-4A45-BA3B-77CD7FEDDD1C}" v="118" dt="2023-05-11T22:41:52.247"/>
    <p1510:client id="{6DB2CBFC-347C-4AC4-B345-14710CA974D3}" v="3" dt="2023-05-11T22:16:28.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2186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231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3166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6876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4111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15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3761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551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7455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5/12/2023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9682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5/12/2023</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1053258435"/>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70" r:id="rId6"/>
    <p:sldLayoutId id="2147483775" r:id="rId7"/>
    <p:sldLayoutId id="2147483771" r:id="rId8"/>
    <p:sldLayoutId id="2147483772" r:id="rId9"/>
    <p:sldLayoutId id="2147483773" r:id="rId10"/>
    <p:sldLayoutId id="2147483774"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od path in the outdoors">
            <a:extLst>
              <a:ext uri="{FF2B5EF4-FFF2-40B4-BE49-F238E27FC236}">
                <a16:creationId xmlns:a16="http://schemas.microsoft.com/office/drawing/2014/main" id="{3A851347-D80A-40FA-6C83-F47D7C3CA732}"/>
              </a:ext>
            </a:extLst>
          </p:cNvPr>
          <p:cNvPicPr>
            <a:picLocks noChangeAspect="1"/>
          </p:cNvPicPr>
          <p:nvPr/>
        </p:nvPicPr>
        <p:blipFill rotWithShape="1">
          <a:blip r:embed="rId2">
            <a:alphaModFix amt="5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3051869A-2192-4A60-934F-D7739B335745}"/>
              </a:ext>
            </a:extLst>
          </p:cNvPr>
          <p:cNvSpPr>
            <a:spLocks noGrp="1"/>
          </p:cNvSpPr>
          <p:nvPr>
            <p:ph type="ctrTitle"/>
          </p:nvPr>
        </p:nvSpPr>
        <p:spPr>
          <a:xfrm rot="10800000" flipV="1">
            <a:off x="2074881" y="70338"/>
            <a:ext cx="7899537" cy="1521973"/>
          </a:xfrm>
        </p:spPr>
        <p:txBody>
          <a:bodyPr>
            <a:noAutofit/>
          </a:bodyPr>
          <a:lstStyle/>
          <a:p>
            <a:pPr algn="ctr"/>
            <a:r>
              <a:rPr lang="en-US" sz="4000" dirty="0">
                <a:solidFill>
                  <a:schemeClr val="tx2">
                    <a:lumMod val="75000"/>
                  </a:schemeClr>
                </a:solidFill>
              </a:rPr>
              <a:t>CLERK’S OFFICE 2023/2024 BUDGET</a:t>
            </a:r>
          </a:p>
        </p:txBody>
      </p:sp>
      <p:sp>
        <p:nvSpPr>
          <p:cNvPr id="7" name="Subtitle 6">
            <a:extLst>
              <a:ext uri="{FF2B5EF4-FFF2-40B4-BE49-F238E27FC236}">
                <a16:creationId xmlns:a16="http://schemas.microsoft.com/office/drawing/2014/main" id="{89C3329B-B926-4E5B-AC1D-BF4B0567F3CE}"/>
              </a:ext>
            </a:extLst>
          </p:cNvPr>
          <p:cNvSpPr>
            <a:spLocks noGrp="1"/>
          </p:cNvSpPr>
          <p:nvPr>
            <p:ph type="subTitle" idx="1"/>
          </p:nvPr>
        </p:nvSpPr>
        <p:spPr>
          <a:xfrm>
            <a:off x="2238258" y="3947746"/>
            <a:ext cx="7714388" cy="2567354"/>
          </a:xfrm>
        </p:spPr>
        <p:txBody>
          <a:bodyPr>
            <a:noAutofit/>
          </a:bodyPr>
          <a:lstStyle/>
          <a:p>
            <a:pPr algn="ctr"/>
            <a:r>
              <a:rPr lang="en-US" sz="3200" dirty="0">
                <a:solidFill>
                  <a:schemeClr val="tx2">
                    <a:lumMod val="75000"/>
                  </a:schemeClr>
                </a:solidFill>
                <a:latin typeface="+mj-lt"/>
              </a:rPr>
              <a:t>PRESENTED BY </a:t>
            </a:r>
          </a:p>
          <a:p>
            <a:pPr algn="ctr"/>
            <a:r>
              <a:rPr lang="en-US" sz="3200" dirty="0">
                <a:solidFill>
                  <a:schemeClr val="tx2">
                    <a:lumMod val="75000"/>
                  </a:schemeClr>
                </a:solidFill>
                <a:latin typeface="+mj-lt"/>
              </a:rPr>
              <a:t>    AMY SOUTHWELL, LINCOLN COUNTY CLERK                 and </a:t>
            </a:r>
          </a:p>
          <a:p>
            <a:pPr algn="ctr"/>
            <a:r>
              <a:rPr lang="en-US" sz="3200" dirty="0">
                <a:solidFill>
                  <a:schemeClr val="tx2">
                    <a:lumMod val="75000"/>
                  </a:schemeClr>
                </a:solidFill>
                <a:latin typeface="+mj-lt"/>
              </a:rPr>
              <a:t>DANA JENKINS, CHIEF DEPUTY ADVISOR</a:t>
            </a:r>
          </a:p>
          <a:p>
            <a:pPr algn="ctr"/>
            <a:endParaRPr lang="en-US" sz="3200" dirty="0">
              <a:solidFill>
                <a:schemeClr val="tx2">
                  <a:lumMod val="75000"/>
                </a:schemeClr>
              </a:solidFill>
              <a:latin typeface="+mj-lt"/>
            </a:endParaRPr>
          </a:p>
        </p:txBody>
      </p:sp>
      <p:cxnSp>
        <p:nvCxnSpPr>
          <p:cNvPr id="14" name="Straight Connector 13">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32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bble chart&#10;&#10;Description automatically generated">
            <a:extLst>
              <a:ext uri="{FF2B5EF4-FFF2-40B4-BE49-F238E27FC236}">
                <a16:creationId xmlns:a16="http://schemas.microsoft.com/office/drawing/2014/main" id="{D8DE8632-4529-44FC-8E98-85BC37D93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727"/>
            <a:ext cx="12192000" cy="5715273"/>
          </a:xfrm>
          <a:prstGeom prst="rect">
            <a:avLst/>
          </a:prstGeom>
        </p:spPr>
      </p:pic>
      <p:sp>
        <p:nvSpPr>
          <p:cNvPr id="17" name="TextBox 16">
            <a:extLst>
              <a:ext uri="{FF2B5EF4-FFF2-40B4-BE49-F238E27FC236}">
                <a16:creationId xmlns:a16="http://schemas.microsoft.com/office/drawing/2014/main" id="{4DFB91F4-8E9C-43C8-8913-5CEE6E748E3C}"/>
              </a:ext>
            </a:extLst>
          </p:cNvPr>
          <p:cNvSpPr txBox="1"/>
          <p:nvPr/>
        </p:nvSpPr>
        <p:spPr>
          <a:xfrm>
            <a:off x="112059" y="228599"/>
            <a:ext cx="11967882" cy="923330"/>
          </a:xfrm>
          <a:prstGeom prst="rect">
            <a:avLst/>
          </a:prstGeom>
          <a:noFill/>
        </p:spPr>
        <p:txBody>
          <a:bodyPr wrap="square" rtlCol="0">
            <a:spAutoFit/>
          </a:bodyPr>
          <a:lstStyle/>
          <a:p>
            <a:r>
              <a:rPr lang="en-US" sz="3600" b="1" dirty="0">
                <a:solidFill>
                  <a:srgbClr val="A23716"/>
                </a:solidFill>
              </a:rPr>
              <a:t>                            </a:t>
            </a:r>
            <a:r>
              <a:rPr lang="en-US" sz="3600" b="1" dirty="0">
                <a:solidFill>
                  <a:srgbClr val="AA6B5E"/>
                </a:solidFill>
              </a:rPr>
              <a:t>BOPTA VISUALIZATION  2023-2024</a:t>
            </a:r>
            <a:br>
              <a:rPr lang="en-US" sz="1800" dirty="0"/>
            </a:br>
            <a:r>
              <a:rPr lang="en-US" sz="1800" dirty="0"/>
              <a:t>                                   </a:t>
            </a:r>
            <a:endParaRPr lang="en-US" dirty="0"/>
          </a:p>
        </p:txBody>
      </p:sp>
    </p:spTree>
    <p:extLst>
      <p:ext uri="{BB962C8B-B14F-4D97-AF65-F5344CB8AC3E}">
        <p14:creationId xmlns:p14="http://schemas.microsoft.com/office/powerpoint/2010/main" val="260458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1FFA-8DFB-4E7F-A891-03FDA862672E}"/>
              </a:ext>
            </a:extLst>
          </p:cNvPr>
          <p:cNvSpPr>
            <a:spLocks noGrp="1"/>
          </p:cNvSpPr>
          <p:nvPr>
            <p:ph type="title"/>
          </p:nvPr>
        </p:nvSpPr>
        <p:spPr>
          <a:xfrm>
            <a:off x="1429566" y="1"/>
            <a:ext cx="9238434" cy="1102658"/>
          </a:xfrm>
        </p:spPr>
        <p:txBody>
          <a:bodyPr/>
          <a:lstStyle/>
          <a:p>
            <a:pPr algn="ctr"/>
            <a:r>
              <a:rPr lang="en-US" sz="3200" u="sng" dirty="0">
                <a:solidFill>
                  <a:schemeClr val="accent6">
                    <a:lumMod val="40000"/>
                    <a:lumOff val="60000"/>
                  </a:schemeClr>
                </a:solidFill>
              </a:rPr>
              <a:t>Overview of </a:t>
            </a:r>
            <a:br>
              <a:rPr lang="en-US" sz="3200" u="sng" dirty="0">
                <a:solidFill>
                  <a:schemeClr val="accent6">
                    <a:lumMod val="40000"/>
                    <a:lumOff val="60000"/>
                  </a:schemeClr>
                </a:solidFill>
              </a:rPr>
            </a:br>
            <a:r>
              <a:rPr lang="en-US" sz="3200" u="sng" dirty="0">
                <a:solidFill>
                  <a:schemeClr val="accent6">
                    <a:lumMod val="40000"/>
                    <a:lumOff val="60000"/>
                  </a:schemeClr>
                </a:solidFill>
              </a:rPr>
              <a:t>CLERK records &amp; Administration</a:t>
            </a:r>
          </a:p>
        </p:txBody>
      </p:sp>
      <p:sp>
        <p:nvSpPr>
          <p:cNvPr id="4" name="TextBox 3">
            <a:extLst>
              <a:ext uri="{FF2B5EF4-FFF2-40B4-BE49-F238E27FC236}">
                <a16:creationId xmlns:a16="http://schemas.microsoft.com/office/drawing/2014/main" id="{0E112850-7D09-4C1C-B16F-CF5A0E369FC4}"/>
              </a:ext>
            </a:extLst>
          </p:cNvPr>
          <p:cNvSpPr txBox="1"/>
          <p:nvPr/>
        </p:nvSpPr>
        <p:spPr>
          <a:xfrm>
            <a:off x="94128" y="1102659"/>
            <a:ext cx="12097871" cy="5447645"/>
          </a:xfrm>
          <a:prstGeom prst="rect">
            <a:avLst/>
          </a:prstGeom>
          <a:noFill/>
        </p:spPr>
        <p:txBody>
          <a:bodyPr wrap="square" lIns="91440" tIns="45720" rIns="91440" bIns="45720" anchor="t">
            <a:spAutoFit/>
          </a:bodyPr>
          <a:lstStyle/>
          <a:p>
            <a:pPr marL="0" indent="0" algn="ctr">
              <a:buNone/>
            </a:pPr>
            <a:r>
              <a:rPr lang="en-US" sz="2800" dirty="0">
                <a:solidFill>
                  <a:schemeClr val="accent6">
                    <a:lumMod val="40000"/>
                    <a:lumOff val="60000"/>
                  </a:schemeClr>
                </a:solidFill>
                <a:latin typeface="+mj-lt"/>
              </a:rPr>
              <a:t>Key Staff: </a:t>
            </a:r>
          </a:p>
          <a:p>
            <a:pPr marL="0" indent="0" algn="ctr">
              <a:buNone/>
            </a:pPr>
            <a:r>
              <a:rPr lang="en-US" sz="2400" dirty="0">
                <a:solidFill>
                  <a:schemeClr val="accent6">
                    <a:lumMod val="40000"/>
                    <a:lumOff val="60000"/>
                  </a:schemeClr>
                </a:solidFill>
                <a:latin typeface="+mj-lt"/>
              </a:rPr>
              <a:t>Amy Southwell – Clerk   Janet Cummiskey – Chief Deputy Clerk </a:t>
            </a:r>
          </a:p>
          <a:p>
            <a:pPr marL="0" indent="0" algn="ctr">
              <a:buNone/>
            </a:pPr>
            <a:r>
              <a:rPr lang="en-US" sz="2400" dirty="0">
                <a:solidFill>
                  <a:schemeClr val="accent6">
                    <a:lumMod val="40000"/>
                    <a:lumOff val="60000"/>
                  </a:schemeClr>
                </a:solidFill>
                <a:latin typeface="+mj-lt"/>
              </a:rPr>
              <a:t>Rhonda Davidson – Recording &amp; Operations Supervisor</a:t>
            </a:r>
          </a:p>
          <a:p>
            <a:pPr marL="0" indent="0" algn="ctr">
              <a:buNone/>
            </a:pPr>
            <a:endParaRPr lang="en-US" sz="2400" dirty="0">
              <a:solidFill>
                <a:schemeClr val="accent6">
                  <a:lumMod val="40000"/>
                  <a:lumOff val="60000"/>
                </a:schemeClr>
              </a:solidFill>
              <a:latin typeface="+mj-lt"/>
            </a:endParaRPr>
          </a:p>
          <a:p>
            <a:pPr marL="0" indent="0">
              <a:buNone/>
            </a:pPr>
            <a:r>
              <a:rPr lang="en-US" sz="2800" dirty="0">
                <a:solidFill>
                  <a:schemeClr val="accent6">
                    <a:lumMod val="40000"/>
                    <a:lumOff val="60000"/>
                  </a:schemeClr>
                </a:solidFill>
                <a:latin typeface="+mj-lt"/>
              </a:rPr>
              <a:t>Customers Served:</a:t>
            </a:r>
          </a:p>
          <a:p>
            <a:pPr marL="0" indent="0">
              <a:buNone/>
            </a:pPr>
            <a:r>
              <a:rPr lang="en-US" sz="2200" dirty="0">
                <a:solidFill>
                  <a:schemeClr val="accent6">
                    <a:lumMod val="40000"/>
                    <a:lumOff val="60000"/>
                  </a:schemeClr>
                </a:solidFill>
                <a:latin typeface="+mj-lt"/>
              </a:rPr>
              <a:t>We serve any customer recording or searching documents recorded in Lincoln County, as well as anyone </a:t>
            </a:r>
          </a:p>
          <a:p>
            <a:pPr marL="0" indent="0">
              <a:buNone/>
            </a:pPr>
            <a:r>
              <a:rPr lang="en-US" sz="2200" dirty="0">
                <a:solidFill>
                  <a:schemeClr val="accent6">
                    <a:lumMod val="40000"/>
                    <a:lumOff val="60000"/>
                  </a:schemeClr>
                </a:solidFill>
                <a:latin typeface="+mj-lt"/>
              </a:rPr>
              <a:t>owning or purchasing property in Lincoln County, Title Companies, Law firms , Interdepartmental Offices. </a:t>
            </a:r>
          </a:p>
          <a:p>
            <a:pPr marL="0" indent="0">
              <a:buNone/>
            </a:pPr>
            <a:endParaRPr lang="en-US" sz="2200" dirty="0">
              <a:solidFill>
                <a:schemeClr val="accent6">
                  <a:lumMod val="40000"/>
                  <a:lumOff val="60000"/>
                </a:schemeClr>
              </a:solidFill>
              <a:latin typeface="+mj-lt"/>
            </a:endParaRPr>
          </a:p>
          <a:p>
            <a:pPr marL="342900" indent="-342900">
              <a:buFont typeface="Arial" panose="020B0604020202020204" pitchFamily="34" charset="0"/>
              <a:buChar char="•"/>
            </a:pPr>
            <a:r>
              <a:rPr lang="en-US" sz="2200" dirty="0">
                <a:solidFill>
                  <a:schemeClr val="accent6">
                    <a:lumMod val="40000"/>
                    <a:lumOff val="60000"/>
                  </a:schemeClr>
                </a:solidFill>
                <a:latin typeface="+mj-lt"/>
              </a:rPr>
              <a:t>The County Clerk’s office is consistent </a:t>
            </a:r>
            <a:r>
              <a:rPr lang="en-US" sz="2200" i="0" dirty="0">
                <a:solidFill>
                  <a:schemeClr val="accent6">
                    <a:lumMod val="40000"/>
                    <a:lumOff val="60000"/>
                  </a:schemeClr>
                </a:solidFill>
                <a:effectLst/>
                <a:latin typeface="+mj-lt"/>
              </a:rPr>
              <a:t>with statutory requirements. </a:t>
            </a:r>
          </a:p>
          <a:p>
            <a:pPr marL="342900" indent="-342900">
              <a:buFont typeface="Arial" panose="020B0604020202020204" pitchFamily="34" charset="0"/>
              <a:buChar char="•"/>
            </a:pPr>
            <a:r>
              <a:rPr lang="en-US" sz="2200" dirty="0">
                <a:solidFill>
                  <a:schemeClr val="accent6">
                    <a:lumMod val="40000"/>
                    <a:lumOff val="60000"/>
                  </a:schemeClr>
                </a:solidFill>
                <a:latin typeface="+mj-lt"/>
              </a:rPr>
              <a:t>Primary concerns will be to maintain</a:t>
            </a:r>
            <a:r>
              <a:rPr lang="en-US" sz="2200" b="0" i="0" dirty="0">
                <a:solidFill>
                  <a:schemeClr val="accent6">
                    <a:lumMod val="40000"/>
                    <a:lumOff val="60000"/>
                  </a:schemeClr>
                </a:solidFill>
                <a:effectLst/>
                <a:latin typeface="+mj-lt"/>
              </a:rPr>
              <a:t> the integrity of the recording </a:t>
            </a:r>
            <a:r>
              <a:rPr lang="en-US" sz="2200" dirty="0">
                <a:solidFill>
                  <a:schemeClr val="accent6">
                    <a:lumMod val="40000"/>
                    <a:lumOff val="60000"/>
                  </a:schemeClr>
                </a:solidFill>
                <a:latin typeface="+mj-lt"/>
              </a:rPr>
              <a:t>process</a:t>
            </a:r>
            <a:r>
              <a:rPr lang="en-US" sz="2200" i="1" dirty="0">
                <a:solidFill>
                  <a:schemeClr val="accent6">
                    <a:lumMod val="40000"/>
                    <a:lumOff val="60000"/>
                  </a:schemeClr>
                </a:solidFill>
                <a:latin typeface="+mj-lt"/>
              </a:rPr>
              <a:t> </a:t>
            </a:r>
            <a:r>
              <a:rPr lang="en-US" sz="2200" dirty="0">
                <a:solidFill>
                  <a:schemeClr val="accent6">
                    <a:lumMod val="40000"/>
                    <a:lumOff val="60000"/>
                  </a:schemeClr>
                </a:solidFill>
                <a:latin typeface="+mj-lt"/>
              </a:rPr>
              <a:t>and the timely processing of all  </a:t>
            </a:r>
            <a:r>
              <a:rPr lang="en-US" sz="2200" b="0" i="0" dirty="0">
                <a:solidFill>
                  <a:schemeClr val="accent6">
                    <a:lumMod val="40000"/>
                    <a:lumOff val="60000"/>
                  </a:schemeClr>
                </a:solidFill>
                <a:effectLst/>
                <a:latin typeface="+mj-lt"/>
              </a:rPr>
              <a:t>licenses and passport requests, additionally to perform administrative functions for all departments, entities, and employees within the jurisdiction of </a:t>
            </a:r>
            <a:r>
              <a:rPr lang="en-US" sz="2200" dirty="0">
                <a:solidFill>
                  <a:schemeClr val="accent6">
                    <a:lumMod val="40000"/>
                    <a:lumOff val="60000"/>
                  </a:schemeClr>
                </a:solidFill>
                <a:latin typeface="+mj-lt"/>
              </a:rPr>
              <a:t>The County Clerk. </a:t>
            </a:r>
            <a:endParaRPr lang="en-US" sz="2200" b="0" i="0" dirty="0">
              <a:solidFill>
                <a:schemeClr val="accent6">
                  <a:lumMod val="40000"/>
                  <a:lumOff val="60000"/>
                </a:schemeClr>
              </a:solidFill>
              <a:effectLst/>
              <a:latin typeface="+mj-lt"/>
            </a:endParaRPr>
          </a:p>
          <a:p>
            <a:pPr marL="342900" indent="-342900">
              <a:buFont typeface="Arial" panose="020B0604020202020204" pitchFamily="34" charset="0"/>
              <a:buChar char="•"/>
            </a:pPr>
            <a:r>
              <a:rPr lang="en-US" sz="2200" b="0" i="0" dirty="0">
                <a:solidFill>
                  <a:schemeClr val="accent6">
                    <a:lumMod val="40000"/>
                    <a:lumOff val="60000"/>
                  </a:schemeClr>
                </a:solidFill>
                <a:effectLst/>
                <a:latin typeface="+mj-lt"/>
              </a:rPr>
              <a:t>Examine documents for accuracy, accept when properly completed, index, record and return all original documents presented to The County Clerk’s Office</a:t>
            </a:r>
            <a:r>
              <a:rPr lang="en-US" sz="2200" dirty="0">
                <a:solidFill>
                  <a:schemeClr val="accent6">
                    <a:lumMod val="40000"/>
                    <a:lumOff val="60000"/>
                  </a:schemeClr>
                </a:solidFill>
                <a:latin typeface="+mj-lt"/>
              </a:rPr>
              <a:t> to the appropriate place.</a:t>
            </a:r>
            <a:endParaRPr lang="en-US" sz="2200" b="0" i="0" dirty="0">
              <a:solidFill>
                <a:schemeClr val="accent6">
                  <a:lumMod val="40000"/>
                  <a:lumOff val="60000"/>
                </a:schemeClr>
              </a:solidFill>
              <a:effectLst/>
              <a:latin typeface="+mj-lt"/>
            </a:endParaRPr>
          </a:p>
          <a:p>
            <a:pPr marL="342900" indent="-342900">
              <a:buFont typeface="Arial" panose="020B0604020202020204" pitchFamily="34" charset="0"/>
              <a:buChar char="•"/>
            </a:pPr>
            <a:r>
              <a:rPr lang="en-US" sz="2200" b="0" i="0" dirty="0">
                <a:solidFill>
                  <a:schemeClr val="accent6">
                    <a:lumMod val="40000"/>
                    <a:lumOff val="60000"/>
                  </a:schemeClr>
                </a:solidFill>
                <a:effectLst/>
                <a:latin typeface="+mj-lt"/>
              </a:rPr>
              <a:t>Strive for higher level of efficiency in the use of computerized recording system.</a:t>
            </a:r>
            <a:endParaRPr lang="en-US" sz="2200" dirty="0">
              <a:solidFill>
                <a:schemeClr val="accent6">
                  <a:lumMod val="40000"/>
                  <a:lumOff val="60000"/>
                </a:schemeClr>
              </a:solidFill>
              <a:latin typeface="+mj-lt"/>
            </a:endParaRPr>
          </a:p>
        </p:txBody>
      </p:sp>
    </p:spTree>
    <p:extLst>
      <p:ext uri="{BB962C8B-B14F-4D97-AF65-F5344CB8AC3E}">
        <p14:creationId xmlns:p14="http://schemas.microsoft.com/office/powerpoint/2010/main" val="122289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376A-D5E0-4E30-AFE5-CE4DDA29738E}"/>
              </a:ext>
            </a:extLst>
          </p:cNvPr>
          <p:cNvSpPr>
            <a:spLocks noGrp="1"/>
          </p:cNvSpPr>
          <p:nvPr>
            <p:ph type="title"/>
          </p:nvPr>
        </p:nvSpPr>
        <p:spPr>
          <a:xfrm>
            <a:off x="551329" y="268941"/>
            <a:ext cx="11403106" cy="1146621"/>
          </a:xfrm>
        </p:spPr>
        <p:txBody>
          <a:bodyPr/>
          <a:lstStyle/>
          <a:p>
            <a:r>
              <a:rPr lang="en-US" sz="3400" u="sng" dirty="0">
                <a:solidFill>
                  <a:schemeClr val="accent6">
                    <a:lumMod val="40000"/>
                    <a:lumOff val="60000"/>
                  </a:schemeClr>
                </a:solidFill>
              </a:rPr>
              <a:t>2022-2023 CLERKS RECORD accomplishments</a:t>
            </a:r>
            <a:br>
              <a:rPr lang="en-US" sz="3400" b="0" dirty="0">
                <a:solidFill>
                  <a:schemeClr val="accent6">
                    <a:lumMod val="40000"/>
                    <a:lumOff val="60000"/>
                  </a:schemeClr>
                </a:solidFill>
              </a:rPr>
            </a:br>
            <a:r>
              <a:rPr lang="en-US" sz="3400" b="0" dirty="0">
                <a:solidFill>
                  <a:schemeClr val="accent6">
                    <a:lumMod val="40000"/>
                    <a:lumOff val="60000"/>
                  </a:schemeClr>
                </a:solidFill>
              </a:rPr>
              <a:t> </a:t>
            </a:r>
          </a:p>
        </p:txBody>
      </p:sp>
      <p:sp>
        <p:nvSpPr>
          <p:cNvPr id="5" name="TextBox 4">
            <a:extLst>
              <a:ext uri="{FF2B5EF4-FFF2-40B4-BE49-F238E27FC236}">
                <a16:creationId xmlns:a16="http://schemas.microsoft.com/office/drawing/2014/main" id="{23441821-E856-45D5-9D7A-ABDBD876CB35}"/>
              </a:ext>
            </a:extLst>
          </p:cNvPr>
          <p:cNvSpPr txBox="1"/>
          <p:nvPr/>
        </p:nvSpPr>
        <p:spPr>
          <a:xfrm>
            <a:off x="443753" y="1331259"/>
            <a:ext cx="10945906" cy="1323439"/>
          </a:xfrm>
          <a:prstGeom prst="rect">
            <a:avLst/>
          </a:prstGeom>
          <a:noFill/>
        </p:spPr>
        <p:txBody>
          <a:bodyPr wrap="square">
            <a:spAutoFit/>
          </a:bodyPr>
          <a:lstStyle/>
          <a:p>
            <a:pPr algn="l">
              <a:buFont typeface="Arial" panose="020B0604020202020204" pitchFamily="34" charset="0"/>
              <a:buChar char="•"/>
            </a:pPr>
            <a:r>
              <a:rPr lang="en-US" sz="2800" b="0" i="0" dirty="0">
                <a:solidFill>
                  <a:schemeClr val="accent6">
                    <a:lumMod val="40000"/>
                    <a:lumOff val="60000"/>
                  </a:schemeClr>
                </a:solidFill>
                <a:effectLst/>
                <a:latin typeface="+mj-lt"/>
              </a:rPr>
              <a:t>We have been outsourcing past </a:t>
            </a:r>
            <a:r>
              <a:rPr lang="en-US" sz="2800" dirty="0">
                <a:solidFill>
                  <a:schemeClr val="accent6">
                    <a:lumMod val="40000"/>
                    <a:lumOff val="60000"/>
                  </a:schemeClr>
                </a:solidFill>
                <a:latin typeface="+mj-lt"/>
              </a:rPr>
              <a:t>historical data on</a:t>
            </a:r>
            <a:r>
              <a:rPr lang="en-US" sz="2800" b="0" i="0" dirty="0">
                <a:solidFill>
                  <a:schemeClr val="accent6">
                    <a:lumMod val="40000"/>
                    <a:lumOff val="60000"/>
                  </a:schemeClr>
                </a:solidFill>
                <a:effectLst/>
                <a:latin typeface="+mj-lt"/>
              </a:rPr>
              <a:t> microfilm of deed records to be digitized for the  convivence of the public and county.</a:t>
            </a:r>
          </a:p>
          <a:p>
            <a:pPr algn="l"/>
            <a:endParaRPr lang="en-US" sz="2400" b="0" i="0" dirty="0">
              <a:solidFill>
                <a:srgbClr val="A23716"/>
              </a:solidFill>
              <a:effectLst/>
              <a:latin typeface="+mj-lt"/>
            </a:endParaRPr>
          </a:p>
        </p:txBody>
      </p:sp>
      <p:sp>
        <p:nvSpPr>
          <p:cNvPr id="6" name="TextBox 5">
            <a:extLst>
              <a:ext uri="{FF2B5EF4-FFF2-40B4-BE49-F238E27FC236}">
                <a16:creationId xmlns:a16="http://schemas.microsoft.com/office/drawing/2014/main" id="{5F83B588-A520-4B9C-91D5-7EB21BCC7C5D}"/>
              </a:ext>
            </a:extLst>
          </p:cNvPr>
          <p:cNvSpPr txBox="1"/>
          <p:nvPr/>
        </p:nvSpPr>
        <p:spPr>
          <a:xfrm>
            <a:off x="712177" y="3105834"/>
            <a:ext cx="11330182" cy="584775"/>
          </a:xfrm>
          <a:prstGeom prst="rect">
            <a:avLst/>
          </a:prstGeom>
          <a:noFill/>
        </p:spPr>
        <p:txBody>
          <a:bodyPr wrap="square" rtlCol="0">
            <a:spAutoFit/>
          </a:bodyPr>
          <a:lstStyle/>
          <a:p>
            <a:pPr algn="ctr"/>
            <a:r>
              <a:rPr lang="en-US" sz="3200" b="1" u="sng" dirty="0">
                <a:solidFill>
                  <a:schemeClr val="accent6">
                    <a:lumMod val="40000"/>
                    <a:lumOff val="60000"/>
                  </a:schemeClr>
                </a:solidFill>
                <a:latin typeface="+mj-lt"/>
              </a:rPr>
              <a:t>FUTURE GOALS &amp; OBJECTIVES FOR 2023-2024</a:t>
            </a:r>
          </a:p>
        </p:txBody>
      </p:sp>
      <p:sp>
        <p:nvSpPr>
          <p:cNvPr id="9" name="TextBox 8">
            <a:extLst>
              <a:ext uri="{FF2B5EF4-FFF2-40B4-BE49-F238E27FC236}">
                <a16:creationId xmlns:a16="http://schemas.microsoft.com/office/drawing/2014/main" id="{CCBFB0EE-D501-48BE-BC10-2F4C16C7FC13}"/>
              </a:ext>
            </a:extLst>
          </p:cNvPr>
          <p:cNvSpPr txBox="1"/>
          <p:nvPr/>
        </p:nvSpPr>
        <p:spPr>
          <a:xfrm>
            <a:off x="981635" y="3966882"/>
            <a:ext cx="9749118" cy="2677656"/>
          </a:xfrm>
          <a:prstGeom prst="rect">
            <a:avLst/>
          </a:prstGeom>
          <a:noFill/>
        </p:spPr>
        <p:txBody>
          <a:bodyPr wrap="square" rtlCol="0">
            <a:spAutoFit/>
          </a:bodyPr>
          <a:lstStyle/>
          <a:p>
            <a:pPr algn="l">
              <a:buFont typeface="Arial" panose="020B0604020202020204" pitchFamily="34" charset="0"/>
              <a:buChar char="•"/>
            </a:pPr>
            <a:r>
              <a:rPr lang="en-US" sz="2800" b="0" i="0" dirty="0">
                <a:solidFill>
                  <a:schemeClr val="accent6">
                    <a:lumMod val="40000"/>
                    <a:lumOff val="60000"/>
                  </a:schemeClr>
                </a:solidFill>
                <a:effectLst/>
                <a:latin typeface="+mj-lt"/>
              </a:rPr>
              <a:t>Continue working on getting all historical deed records that are on microfilm digitized for our customers. </a:t>
            </a:r>
          </a:p>
          <a:p>
            <a:pPr algn="l">
              <a:buFont typeface="Arial" panose="020B0604020202020204" pitchFamily="34" charset="0"/>
              <a:buChar char="•"/>
            </a:pPr>
            <a:r>
              <a:rPr lang="en-US" sz="2800" b="0" i="0" dirty="0">
                <a:solidFill>
                  <a:schemeClr val="accent6">
                    <a:lumMod val="40000"/>
                    <a:lumOff val="60000"/>
                  </a:schemeClr>
                </a:solidFill>
                <a:effectLst/>
                <a:latin typeface="+mj-lt"/>
              </a:rPr>
              <a:t>Look into charging fees to customers for the use of the online version of deed records</a:t>
            </a:r>
            <a:r>
              <a:rPr lang="en-US" sz="2800" dirty="0">
                <a:solidFill>
                  <a:schemeClr val="accent6">
                    <a:lumMod val="40000"/>
                    <a:lumOff val="60000"/>
                  </a:schemeClr>
                </a:solidFill>
                <a:latin typeface="+mj-lt"/>
              </a:rPr>
              <a:t>, as other counties are doing to help with revenue.</a:t>
            </a:r>
            <a:endParaRPr lang="en-US" sz="2800" b="0" i="0" dirty="0">
              <a:solidFill>
                <a:schemeClr val="accent6">
                  <a:lumMod val="40000"/>
                  <a:lumOff val="60000"/>
                </a:schemeClr>
              </a:solidFill>
              <a:effectLst/>
              <a:latin typeface="+mj-lt"/>
            </a:endParaRPr>
          </a:p>
          <a:p>
            <a:pPr algn="l">
              <a:buFont typeface="Arial" panose="020B0604020202020204" pitchFamily="34" charset="0"/>
              <a:buChar char="•"/>
            </a:pPr>
            <a:r>
              <a:rPr lang="en-US" sz="2800" b="0" i="0" dirty="0">
                <a:solidFill>
                  <a:schemeClr val="accent6">
                    <a:lumMod val="40000"/>
                    <a:lumOff val="60000"/>
                  </a:schemeClr>
                </a:solidFill>
                <a:effectLst/>
                <a:latin typeface="+mj-lt"/>
              </a:rPr>
              <a:t>Continue to manually add more images of </a:t>
            </a:r>
            <a:r>
              <a:rPr lang="en-US" sz="2800" dirty="0">
                <a:solidFill>
                  <a:schemeClr val="accent6">
                    <a:lumMod val="40000"/>
                    <a:lumOff val="60000"/>
                  </a:schemeClr>
                </a:solidFill>
                <a:latin typeface="+mj-lt"/>
              </a:rPr>
              <a:t>historical</a:t>
            </a:r>
            <a:r>
              <a:rPr lang="en-US" sz="2800" b="0" i="0" dirty="0">
                <a:solidFill>
                  <a:schemeClr val="accent6">
                    <a:lumMod val="40000"/>
                    <a:lumOff val="60000"/>
                  </a:schemeClr>
                </a:solidFill>
                <a:effectLst/>
                <a:latin typeface="+mj-lt"/>
              </a:rPr>
              <a:t> recordings on our website for the public</a:t>
            </a:r>
            <a:r>
              <a:rPr lang="en-US" sz="2800" b="0" i="0" dirty="0">
                <a:solidFill>
                  <a:schemeClr val="accent6">
                    <a:lumMod val="50000"/>
                  </a:schemeClr>
                </a:solidFill>
                <a:effectLst/>
                <a:latin typeface="+mj-lt"/>
              </a:rPr>
              <a:t> </a:t>
            </a:r>
            <a:r>
              <a:rPr lang="en-US" sz="2800" b="0" i="0" dirty="0">
                <a:solidFill>
                  <a:schemeClr val="accent6">
                    <a:lumMod val="40000"/>
                    <a:lumOff val="60000"/>
                  </a:schemeClr>
                </a:solidFill>
                <a:effectLst/>
                <a:latin typeface="+mj-lt"/>
              </a:rPr>
              <a:t>to access.</a:t>
            </a:r>
          </a:p>
        </p:txBody>
      </p:sp>
    </p:spTree>
    <p:extLst>
      <p:ext uri="{BB962C8B-B14F-4D97-AF65-F5344CB8AC3E}">
        <p14:creationId xmlns:p14="http://schemas.microsoft.com/office/powerpoint/2010/main" val="59609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6828B9C5-8EF7-4365-A8EA-3C9D7DFE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4072"/>
            <a:ext cx="12192000" cy="5213927"/>
          </a:xfrm>
          <a:prstGeom prst="rect">
            <a:avLst/>
          </a:prstGeom>
        </p:spPr>
      </p:pic>
      <p:sp>
        <p:nvSpPr>
          <p:cNvPr id="7" name="TextBox 6">
            <a:extLst>
              <a:ext uri="{FF2B5EF4-FFF2-40B4-BE49-F238E27FC236}">
                <a16:creationId xmlns:a16="http://schemas.microsoft.com/office/drawing/2014/main" id="{7ABAB5D7-4D35-4258-8C89-DC987B0BF8F6}"/>
              </a:ext>
            </a:extLst>
          </p:cNvPr>
          <p:cNvSpPr txBox="1"/>
          <p:nvPr/>
        </p:nvSpPr>
        <p:spPr>
          <a:xfrm>
            <a:off x="813816" y="-64008"/>
            <a:ext cx="10561320" cy="1200329"/>
          </a:xfrm>
          <a:prstGeom prst="rect">
            <a:avLst/>
          </a:prstGeom>
          <a:noFill/>
        </p:spPr>
        <p:txBody>
          <a:bodyPr wrap="square" rtlCol="0">
            <a:spAutoFit/>
          </a:bodyPr>
          <a:lstStyle/>
          <a:p>
            <a:pPr algn="ctr"/>
            <a:r>
              <a:rPr lang="en-US" sz="3600" b="1" dirty="0">
                <a:solidFill>
                  <a:schemeClr val="accent6">
                    <a:lumMod val="40000"/>
                    <a:lumOff val="60000"/>
                  </a:schemeClr>
                </a:solidFill>
              </a:rPr>
              <a:t>VISUALIZATION </a:t>
            </a:r>
          </a:p>
          <a:p>
            <a:pPr algn="ctr"/>
            <a:r>
              <a:rPr lang="en-US" sz="3600" b="1" dirty="0">
                <a:solidFill>
                  <a:schemeClr val="accent6">
                    <a:lumMod val="40000"/>
                    <a:lumOff val="60000"/>
                  </a:schemeClr>
                </a:solidFill>
              </a:rPr>
              <a:t>CLERKS RECORDS &amp; ADMINISTRATION 2023-2024</a:t>
            </a:r>
          </a:p>
        </p:txBody>
      </p:sp>
    </p:spTree>
    <p:extLst>
      <p:ext uri="{BB962C8B-B14F-4D97-AF65-F5344CB8AC3E}">
        <p14:creationId xmlns:p14="http://schemas.microsoft.com/office/powerpoint/2010/main" val="239417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7B1CB269-9EED-40CD-88E6-FAB073F2A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3927"/>
            <a:ext cx="12192000" cy="5454073"/>
          </a:xfrm>
          <a:prstGeom prst="rect">
            <a:avLst/>
          </a:prstGeom>
        </p:spPr>
      </p:pic>
      <p:sp>
        <p:nvSpPr>
          <p:cNvPr id="4" name="TextBox 3">
            <a:extLst>
              <a:ext uri="{FF2B5EF4-FFF2-40B4-BE49-F238E27FC236}">
                <a16:creationId xmlns:a16="http://schemas.microsoft.com/office/drawing/2014/main" id="{7879F7E3-80E0-47CE-989C-F782CF7A3128}"/>
              </a:ext>
            </a:extLst>
          </p:cNvPr>
          <p:cNvSpPr txBox="1"/>
          <p:nvPr/>
        </p:nvSpPr>
        <p:spPr>
          <a:xfrm>
            <a:off x="0" y="0"/>
            <a:ext cx="11731751" cy="1200329"/>
          </a:xfrm>
          <a:prstGeom prst="rect">
            <a:avLst/>
          </a:prstGeom>
          <a:noFill/>
        </p:spPr>
        <p:txBody>
          <a:bodyPr wrap="square" rtlCol="0">
            <a:spAutoFit/>
          </a:bodyPr>
          <a:lstStyle/>
          <a:p>
            <a:pPr algn="ctr"/>
            <a:r>
              <a:rPr lang="en-US" sz="3600" b="1" dirty="0">
                <a:solidFill>
                  <a:schemeClr val="accent6">
                    <a:lumMod val="40000"/>
                    <a:lumOff val="60000"/>
                  </a:schemeClr>
                </a:solidFill>
              </a:rPr>
              <a:t>VISUALIZATION </a:t>
            </a:r>
          </a:p>
          <a:p>
            <a:pPr algn="ctr"/>
            <a:r>
              <a:rPr lang="en-US" sz="3600" b="1" dirty="0">
                <a:solidFill>
                  <a:schemeClr val="accent6">
                    <a:lumMod val="40000"/>
                    <a:lumOff val="60000"/>
                  </a:schemeClr>
                </a:solidFill>
              </a:rPr>
              <a:t>CLERKS RECORDS AND ADMINISTRATION 2023-2024</a:t>
            </a:r>
          </a:p>
        </p:txBody>
      </p:sp>
    </p:spTree>
    <p:extLst>
      <p:ext uri="{BB962C8B-B14F-4D97-AF65-F5344CB8AC3E}">
        <p14:creationId xmlns:p14="http://schemas.microsoft.com/office/powerpoint/2010/main" val="335117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BCF5-A526-4894-BA8C-248B344F2CE8}"/>
              </a:ext>
            </a:extLst>
          </p:cNvPr>
          <p:cNvSpPr>
            <a:spLocks noGrp="1"/>
          </p:cNvSpPr>
          <p:nvPr>
            <p:ph type="title"/>
          </p:nvPr>
        </p:nvSpPr>
        <p:spPr>
          <a:xfrm>
            <a:off x="1433543" y="179111"/>
            <a:ext cx="3289886" cy="1544181"/>
          </a:xfrm>
        </p:spPr>
        <p:txBody>
          <a:bodyPr/>
          <a:lstStyle/>
          <a:p>
            <a:pPr algn="ctr"/>
            <a:r>
              <a:rPr lang="en-US" sz="4400" i="1" dirty="0">
                <a:solidFill>
                  <a:srgbClr val="A23716"/>
                </a:solidFill>
              </a:rPr>
              <a:t>Thank you!</a:t>
            </a:r>
          </a:p>
        </p:txBody>
      </p:sp>
      <p:pic>
        <p:nvPicPr>
          <p:cNvPr id="14" name="Picture Placeholder 13" descr="A picture containing light, blur&#10;&#10;Description automatically generated">
            <a:extLst>
              <a:ext uri="{FF2B5EF4-FFF2-40B4-BE49-F238E27FC236}">
                <a16:creationId xmlns:a16="http://schemas.microsoft.com/office/drawing/2014/main" id="{6847BBFB-3764-4055-81D7-6FFC5CEBE9B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500" r="12500"/>
          <a:stretch>
            <a:fillRect/>
          </a:stretch>
        </p:blipFill>
        <p:spPr>
          <a:xfrm rot="5400000">
            <a:off x="6418474" y="115717"/>
            <a:ext cx="5222452" cy="5349240"/>
          </a:xfrm>
        </p:spPr>
      </p:pic>
      <p:sp>
        <p:nvSpPr>
          <p:cNvPr id="4" name="Text Placeholder 3">
            <a:extLst>
              <a:ext uri="{FF2B5EF4-FFF2-40B4-BE49-F238E27FC236}">
                <a16:creationId xmlns:a16="http://schemas.microsoft.com/office/drawing/2014/main" id="{F31EE79A-60F2-42FB-8DA4-EBCEDDF18373}"/>
              </a:ext>
            </a:extLst>
          </p:cNvPr>
          <p:cNvSpPr>
            <a:spLocks noGrp="1"/>
          </p:cNvSpPr>
          <p:nvPr>
            <p:ph type="body" sz="half" idx="2"/>
          </p:nvPr>
        </p:nvSpPr>
        <p:spPr/>
        <p:txBody>
          <a:bodyPr/>
          <a:lstStyle/>
          <a:p>
            <a:endParaRPr lang="en-US" dirty="0"/>
          </a:p>
        </p:txBody>
      </p:sp>
      <p:sp>
        <p:nvSpPr>
          <p:cNvPr id="18" name="TextBox 17">
            <a:extLst>
              <a:ext uri="{FF2B5EF4-FFF2-40B4-BE49-F238E27FC236}">
                <a16:creationId xmlns:a16="http://schemas.microsoft.com/office/drawing/2014/main" id="{007D0336-86CC-49CD-A259-9B9E17C477C7}"/>
              </a:ext>
            </a:extLst>
          </p:cNvPr>
          <p:cNvSpPr txBox="1"/>
          <p:nvPr/>
        </p:nvSpPr>
        <p:spPr>
          <a:xfrm>
            <a:off x="5650992" y="5852160"/>
            <a:ext cx="6541008" cy="646331"/>
          </a:xfrm>
          <a:prstGeom prst="rect">
            <a:avLst/>
          </a:prstGeom>
          <a:noFill/>
        </p:spPr>
        <p:txBody>
          <a:bodyPr wrap="square" lIns="91440" tIns="45720" rIns="91440" bIns="45720" rtlCol="0" anchor="t">
            <a:spAutoFit/>
          </a:bodyPr>
          <a:lstStyle/>
          <a:p>
            <a:r>
              <a:rPr lang="en-US" i="1" dirty="0">
                <a:solidFill>
                  <a:srgbClr val="CE461C"/>
                </a:solidFill>
              </a:rPr>
              <a:t>“</a:t>
            </a:r>
            <a:r>
              <a:rPr lang="en-US" i="1" dirty="0">
                <a:solidFill>
                  <a:srgbClr val="A23716"/>
                </a:solidFill>
              </a:rPr>
              <a:t>A community that is engaged and working together can be a powerful force” – Idowu Koyenikan</a:t>
            </a:r>
          </a:p>
        </p:txBody>
      </p:sp>
      <p:pic>
        <p:nvPicPr>
          <p:cNvPr id="24" name="Picture 23" descr="A group of women smiling&#10;&#10;Description automatically generated with medium confidence">
            <a:extLst>
              <a:ext uri="{FF2B5EF4-FFF2-40B4-BE49-F238E27FC236}">
                <a16:creationId xmlns:a16="http://schemas.microsoft.com/office/drawing/2014/main" id="{76060FD3-96A7-4E2C-91F7-247A661AB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961" y="1984787"/>
            <a:ext cx="3351468" cy="3419139"/>
          </a:xfrm>
          <a:prstGeom prst="rect">
            <a:avLst/>
          </a:prstGeom>
        </p:spPr>
      </p:pic>
      <p:sp>
        <p:nvSpPr>
          <p:cNvPr id="25" name="TextBox 24">
            <a:extLst>
              <a:ext uri="{FF2B5EF4-FFF2-40B4-BE49-F238E27FC236}">
                <a16:creationId xmlns:a16="http://schemas.microsoft.com/office/drawing/2014/main" id="{FE15DE7A-1D34-4230-AD4E-CB4AEA4E6FF8}"/>
              </a:ext>
            </a:extLst>
          </p:cNvPr>
          <p:cNvSpPr txBox="1"/>
          <p:nvPr/>
        </p:nvSpPr>
        <p:spPr>
          <a:xfrm>
            <a:off x="1433543" y="6080761"/>
            <a:ext cx="2708688" cy="523220"/>
          </a:xfrm>
          <a:prstGeom prst="rect">
            <a:avLst/>
          </a:prstGeom>
          <a:noFill/>
        </p:spPr>
        <p:txBody>
          <a:bodyPr wrap="square" lIns="91440" tIns="45720" rIns="91440" bIns="45720" rtlCol="0" anchor="t">
            <a:spAutoFit/>
          </a:bodyPr>
          <a:lstStyle/>
          <a:p>
            <a:pPr algn="ctr"/>
            <a:r>
              <a:rPr lang="en-US" sz="1400" b="1" i="1" dirty="0">
                <a:solidFill>
                  <a:srgbClr val="A23716"/>
                </a:solidFill>
              </a:rPr>
              <a:t>Janet Cummiskey, Amy Southwell &amp; Rhonda Davidson</a:t>
            </a:r>
          </a:p>
        </p:txBody>
      </p:sp>
    </p:spTree>
    <p:extLst>
      <p:ext uri="{BB962C8B-B14F-4D97-AF65-F5344CB8AC3E}">
        <p14:creationId xmlns:p14="http://schemas.microsoft.com/office/powerpoint/2010/main" val="294093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CF9A-E733-4403-9701-67FA609A211E}"/>
              </a:ext>
            </a:extLst>
          </p:cNvPr>
          <p:cNvSpPr>
            <a:spLocks noGrp="1"/>
          </p:cNvSpPr>
          <p:nvPr>
            <p:ph type="title"/>
          </p:nvPr>
        </p:nvSpPr>
        <p:spPr>
          <a:xfrm>
            <a:off x="1429566" y="268941"/>
            <a:ext cx="9238434" cy="820271"/>
          </a:xfrm>
        </p:spPr>
        <p:txBody>
          <a:bodyPr/>
          <a:lstStyle/>
          <a:p>
            <a:pPr algn="ctr"/>
            <a:r>
              <a:rPr lang="en-US" sz="4000" dirty="0">
                <a:solidFill>
                  <a:srgbClr val="A23716"/>
                </a:solidFill>
              </a:rPr>
              <a:t>OVERVIEW of elections</a:t>
            </a:r>
          </a:p>
        </p:txBody>
      </p:sp>
      <p:sp>
        <p:nvSpPr>
          <p:cNvPr id="3" name="Content Placeholder 2">
            <a:extLst>
              <a:ext uri="{FF2B5EF4-FFF2-40B4-BE49-F238E27FC236}">
                <a16:creationId xmlns:a16="http://schemas.microsoft.com/office/drawing/2014/main" id="{2AB50833-BAB3-4950-9BC7-F12794B7B949}"/>
              </a:ext>
            </a:extLst>
          </p:cNvPr>
          <p:cNvSpPr>
            <a:spLocks noGrp="1"/>
          </p:cNvSpPr>
          <p:nvPr>
            <p:ph idx="1"/>
          </p:nvPr>
        </p:nvSpPr>
        <p:spPr>
          <a:xfrm>
            <a:off x="502920" y="1089212"/>
            <a:ext cx="11558016" cy="5499847"/>
          </a:xfrm>
        </p:spPr>
        <p:txBody>
          <a:bodyPr>
            <a:normAutofit fontScale="47500" lnSpcReduction="20000"/>
          </a:bodyPr>
          <a:lstStyle/>
          <a:p>
            <a:pPr marL="0" indent="0" algn="ctr">
              <a:buNone/>
            </a:pPr>
            <a:r>
              <a:rPr lang="en-US" sz="4200" dirty="0">
                <a:solidFill>
                  <a:srgbClr val="A23716"/>
                </a:solidFill>
                <a:latin typeface="+mj-lt"/>
              </a:rPr>
              <a:t>KEY STAFF: </a:t>
            </a:r>
          </a:p>
          <a:p>
            <a:pPr marL="0" indent="0" algn="ctr">
              <a:buNone/>
            </a:pPr>
            <a:r>
              <a:rPr lang="en-US" sz="4200" dirty="0">
                <a:solidFill>
                  <a:srgbClr val="A23716"/>
                </a:solidFill>
                <a:latin typeface="+mj-lt"/>
              </a:rPr>
              <a:t>AMY SOUTHWELL - CLERK    JANET CUMMISKEY - CHIEF DEPUTY CLERK  </a:t>
            </a:r>
          </a:p>
          <a:p>
            <a:pPr marL="0" indent="0">
              <a:buNone/>
            </a:pPr>
            <a:r>
              <a:rPr lang="en-US" sz="3400" dirty="0">
                <a:solidFill>
                  <a:srgbClr val="A23716"/>
                </a:solidFill>
                <a:latin typeface="+mj-lt"/>
              </a:rPr>
              <a:t>    </a:t>
            </a:r>
            <a:r>
              <a:rPr lang="en-US" sz="3800" dirty="0">
                <a:solidFill>
                  <a:srgbClr val="A23716"/>
                </a:solidFill>
                <a:latin typeface="+mj-lt"/>
              </a:rPr>
              <a:t>CUSTOMERS SERVED:  ALL REGISTERED VOTERS IN LINCOLN COUNTY</a:t>
            </a:r>
          </a:p>
          <a:p>
            <a:pPr marL="0" indent="0">
              <a:buNone/>
            </a:pPr>
            <a:endParaRPr lang="en-US" sz="3400" b="0" i="0" dirty="0">
              <a:solidFill>
                <a:srgbClr val="A23716"/>
              </a:solidFill>
              <a:effectLst/>
              <a:latin typeface="+mj-lt"/>
            </a:endParaRPr>
          </a:p>
          <a:p>
            <a:pPr algn="l">
              <a:buFont typeface="Arial" panose="020B0604020202020204" pitchFamily="34" charset="0"/>
              <a:buChar char="•"/>
            </a:pPr>
            <a:r>
              <a:rPr lang="en-US" sz="3400" b="0" i="0" dirty="0">
                <a:solidFill>
                  <a:srgbClr val="A23716"/>
                </a:solidFill>
                <a:effectLst/>
                <a:latin typeface="+mj-lt"/>
              </a:rPr>
              <a:t>Conduct all elections held within Lincoln County in accordance with state and federal laws and administrative rules. Provide adequate supplies and staffing to administer up to four countywide elections per year. Conduct elections by mail, in order to increase voter participation and reduce election costs. Work closely with The Oregon Secretary of State's office to make sure all statues and ORS are followed in the election process. </a:t>
            </a:r>
          </a:p>
          <a:p>
            <a:pPr algn="l">
              <a:buFont typeface="Arial" panose="020B0604020202020204" pitchFamily="34" charset="0"/>
              <a:buChar char="•"/>
            </a:pPr>
            <a:r>
              <a:rPr lang="en-US" sz="3400" b="0" i="0" dirty="0">
                <a:solidFill>
                  <a:srgbClr val="A23716"/>
                </a:solidFill>
                <a:effectLst/>
                <a:latin typeface="+mj-lt"/>
              </a:rPr>
              <a:t>Mail out all ballots and voters' pamphlets to all qualified voters locally, overseas and military. </a:t>
            </a:r>
          </a:p>
          <a:p>
            <a:pPr algn="l">
              <a:buFont typeface="Arial" panose="020B0604020202020204" pitchFamily="34" charset="0"/>
              <a:buChar char="•"/>
            </a:pPr>
            <a:r>
              <a:rPr lang="en-US" sz="3400" b="0" i="0" dirty="0">
                <a:solidFill>
                  <a:srgbClr val="A23716"/>
                </a:solidFill>
                <a:effectLst/>
                <a:latin typeface="+mj-lt"/>
              </a:rPr>
              <a:t>Coordinate observers for elections and staffing for pick up, counting and sorting ballots for Lincoln County. Send reports to The Oregon Secretary of State’s Office and publish on website, as well as have paper copies for the public.</a:t>
            </a:r>
          </a:p>
          <a:p>
            <a:r>
              <a:rPr lang="en-US" sz="3400" b="0" i="0" dirty="0">
                <a:solidFill>
                  <a:srgbClr val="A23716"/>
                </a:solidFill>
                <a:effectLst/>
                <a:latin typeface="+mj-lt"/>
              </a:rPr>
              <a:t>We use the  statewide voter registration database and election management system OCVR (Oregon Centralized Voter Registration) to maximize efficiency statewide.  </a:t>
            </a:r>
            <a:r>
              <a:rPr lang="en-US" sz="3400" dirty="0">
                <a:solidFill>
                  <a:srgbClr val="A23716"/>
                </a:solidFill>
                <a:latin typeface="+mj-lt"/>
              </a:rPr>
              <a:t>This summer the State will be updating to a new statewide data base (Oregon Votes).</a:t>
            </a:r>
          </a:p>
          <a:p>
            <a:pPr algn="l">
              <a:buFont typeface="Arial" panose="020B0604020202020204" pitchFamily="34" charset="0"/>
              <a:buChar char="•"/>
            </a:pPr>
            <a:r>
              <a:rPr lang="en-US" sz="3400" b="0" i="0" dirty="0">
                <a:solidFill>
                  <a:srgbClr val="A23716"/>
                </a:solidFill>
                <a:effectLst/>
                <a:latin typeface="+mj-lt"/>
              </a:rPr>
              <a:t>Funding sources are the election cost reimbursements from districts and charges for printouts for elections, this averages out to be around $60,000 per year, around 20%. (The State, County or Cities don't have to pay their share of election costs) 80 % comes from General Fund.</a:t>
            </a:r>
          </a:p>
          <a:p>
            <a:endParaRPr lang="en-US" sz="2800" dirty="0">
              <a:solidFill>
                <a:srgbClr val="A23716"/>
              </a:solidFill>
              <a:latin typeface="+mj-lt"/>
            </a:endParaRPr>
          </a:p>
        </p:txBody>
      </p:sp>
    </p:spTree>
    <p:extLst>
      <p:ext uri="{BB962C8B-B14F-4D97-AF65-F5344CB8AC3E}">
        <p14:creationId xmlns:p14="http://schemas.microsoft.com/office/powerpoint/2010/main" val="280209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8299-892E-4574-A6A7-C4519C256C13}"/>
              </a:ext>
            </a:extLst>
          </p:cNvPr>
          <p:cNvSpPr>
            <a:spLocks noGrp="1"/>
          </p:cNvSpPr>
          <p:nvPr>
            <p:ph type="title"/>
          </p:nvPr>
        </p:nvSpPr>
        <p:spPr>
          <a:xfrm>
            <a:off x="1429566" y="605119"/>
            <a:ext cx="9238434" cy="1008528"/>
          </a:xfrm>
        </p:spPr>
        <p:txBody>
          <a:bodyPr/>
          <a:lstStyle/>
          <a:p>
            <a:pPr algn="ctr"/>
            <a:r>
              <a:rPr lang="en-US" sz="4000" dirty="0">
                <a:solidFill>
                  <a:srgbClr val="A23716"/>
                </a:solidFill>
              </a:rPr>
              <a:t>2022-2023                       election ACCOMPLISHMENTS</a:t>
            </a:r>
          </a:p>
        </p:txBody>
      </p:sp>
      <p:sp>
        <p:nvSpPr>
          <p:cNvPr id="3" name="Content Placeholder 2">
            <a:extLst>
              <a:ext uri="{FF2B5EF4-FFF2-40B4-BE49-F238E27FC236}">
                <a16:creationId xmlns:a16="http://schemas.microsoft.com/office/drawing/2014/main" id="{C8EE2DF8-C683-4471-AE42-019759473697}"/>
              </a:ext>
            </a:extLst>
          </p:cNvPr>
          <p:cNvSpPr>
            <a:spLocks noGrp="1"/>
          </p:cNvSpPr>
          <p:nvPr>
            <p:ph idx="1"/>
          </p:nvPr>
        </p:nvSpPr>
        <p:spPr/>
        <p:txBody>
          <a:bodyPr/>
          <a:lstStyle/>
          <a:p>
            <a:r>
              <a:rPr lang="en-US" sz="2400" b="0" i="0" dirty="0">
                <a:solidFill>
                  <a:srgbClr val="A23716"/>
                </a:solidFill>
                <a:effectLst/>
                <a:latin typeface="+mj-lt"/>
              </a:rPr>
              <a:t>Last year we received $15,000 from the State of Oregon to update our election infrastructure, which we purchased new more secure ballot boxes for the county.</a:t>
            </a:r>
          </a:p>
          <a:p>
            <a:r>
              <a:rPr lang="en-US" sz="2400" b="0" i="0" dirty="0">
                <a:solidFill>
                  <a:srgbClr val="A23716"/>
                </a:solidFill>
                <a:effectLst/>
                <a:latin typeface="+mj-lt"/>
              </a:rPr>
              <a:t>We added more security technology to the “elections observing process” per public request.</a:t>
            </a:r>
          </a:p>
          <a:p>
            <a:r>
              <a:rPr lang="en-US" sz="2400" b="0" i="0" dirty="0">
                <a:solidFill>
                  <a:srgbClr val="A23716"/>
                </a:solidFill>
                <a:effectLst/>
                <a:latin typeface="+mj-lt"/>
              </a:rPr>
              <a:t>Last year we held 3 successful elections. The normal May (Primary) election, the November (General) election and also a Recall election in June.</a:t>
            </a:r>
          </a:p>
          <a:p>
            <a:pPr marL="0" indent="0">
              <a:buNone/>
            </a:pPr>
            <a:endParaRPr lang="en-US" sz="2400" b="0" i="0" dirty="0">
              <a:solidFill>
                <a:srgbClr val="A23716"/>
              </a:solidFill>
              <a:effectLst/>
              <a:latin typeface="+mj-lt"/>
            </a:endParaRPr>
          </a:p>
          <a:p>
            <a:pPr marL="0" indent="0">
              <a:buNone/>
            </a:pPr>
            <a:endParaRPr lang="en-US" dirty="0"/>
          </a:p>
        </p:txBody>
      </p:sp>
    </p:spTree>
    <p:extLst>
      <p:ext uri="{BB962C8B-B14F-4D97-AF65-F5344CB8AC3E}">
        <p14:creationId xmlns:p14="http://schemas.microsoft.com/office/powerpoint/2010/main" val="285260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78DB8A0-9FF5-471F-BAC3-098541F74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70E223C-0E61-4DC8-99BA-100F26827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22A21990-63C7-495D-80A1-46249F19E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FBB4F-E2F8-4AAC-9A77-75C2D0226C1E}"/>
              </a:ext>
            </a:extLst>
          </p:cNvPr>
          <p:cNvSpPr>
            <a:spLocks noGrp="1"/>
          </p:cNvSpPr>
          <p:nvPr>
            <p:ph type="title"/>
          </p:nvPr>
        </p:nvSpPr>
        <p:spPr>
          <a:xfrm>
            <a:off x="889805" y="762380"/>
            <a:ext cx="5463871" cy="849498"/>
          </a:xfrm>
        </p:spPr>
        <p:txBody>
          <a:bodyPr vert="horz" lIns="91440" tIns="45720" rIns="91440" bIns="45720" rtlCol="0">
            <a:normAutofit/>
          </a:bodyPr>
          <a:lstStyle/>
          <a:p>
            <a:r>
              <a:rPr lang="en-US" dirty="0">
                <a:solidFill>
                  <a:srgbClr val="A23716"/>
                </a:solidFill>
              </a:rPr>
              <a:t>ELECTIONs </a:t>
            </a:r>
          </a:p>
        </p:txBody>
      </p:sp>
      <p:sp>
        <p:nvSpPr>
          <p:cNvPr id="3" name="Content Placeholder 2">
            <a:extLst>
              <a:ext uri="{FF2B5EF4-FFF2-40B4-BE49-F238E27FC236}">
                <a16:creationId xmlns:a16="http://schemas.microsoft.com/office/drawing/2014/main" id="{4970A31B-CDE7-4DF6-8140-88052CDD6068}"/>
              </a:ext>
            </a:extLst>
          </p:cNvPr>
          <p:cNvSpPr>
            <a:spLocks noGrp="1"/>
          </p:cNvSpPr>
          <p:nvPr>
            <p:ph idx="1"/>
          </p:nvPr>
        </p:nvSpPr>
        <p:spPr>
          <a:xfrm>
            <a:off x="762000" y="2066193"/>
            <a:ext cx="3407325" cy="3324424"/>
          </a:xfrm>
        </p:spPr>
        <p:txBody>
          <a:bodyPr vert="horz" lIns="91440" tIns="45720" rIns="91440" bIns="45720" rtlCol="0">
            <a:noAutofit/>
          </a:bodyPr>
          <a:lstStyle/>
          <a:p>
            <a:pPr marL="0" indent="0">
              <a:buNone/>
            </a:pPr>
            <a:r>
              <a:rPr lang="en-US" sz="1700" b="1" i="0" dirty="0">
                <a:solidFill>
                  <a:srgbClr val="A23716"/>
                </a:solidFill>
                <a:effectLst/>
              </a:rPr>
              <a:t>Fund:</a:t>
            </a:r>
            <a:r>
              <a:rPr lang="en-US" sz="1700" b="0" i="0" dirty="0">
                <a:solidFill>
                  <a:srgbClr val="A23716"/>
                </a:solidFill>
                <a:effectLst/>
              </a:rPr>
              <a:t> 101 General Fund</a:t>
            </a:r>
          </a:p>
          <a:p>
            <a:pPr marL="0" indent="0">
              <a:buNone/>
            </a:pPr>
            <a:r>
              <a:rPr lang="en-US" sz="1700" b="1" dirty="0">
                <a:solidFill>
                  <a:srgbClr val="A23716"/>
                </a:solidFill>
              </a:rPr>
              <a:t>Dept: </a:t>
            </a:r>
            <a:r>
              <a:rPr lang="en-US" sz="1700" dirty="0">
                <a:solidFill>
                  <a:srgbClr val="A23716"/>
                </a:solidFill>
              </a:rPr>
              <a:t>031 Elections</a:t>
            </a:r>
          </a:p>
          <a:p>
            <a:pPr marL="0" indent="0">
              <a:buNone/>
            </a:pPr>
            <a:r>
              <a:rPr lang="en-US" sz="1700" b="1" dirty="0">
                <a:solidFill>
                  <a:srgbClr val="A23716"/>
                </a:solidFill>
              </a:rPr>
              <a:t>Category:</a:t>
            </a:r>
            <a:r>
              <a:rPr lang="en-US" sz="1700" dirty="0">
                <a:solidFill>
                  <a:srgbClr val="A23716"/>
                </a:solidFill>
              </a:rPr>
              <a:t> General Government</a:t>
            </a:r>
          </a:p>
          <a:p>
            <a:pPr marL="0" indent="0">
              <a:buNone/>
            </a:pPr>
            <a:r>
              <a:rPr lang="en-US" sz="1700" b="1" dirty="0">
                <a:solidFill>
                  <a:srgbClr val="A23716"/>
                </a:solidFill>
              </a:rPr>
              <a:t>                         </a:t>
            </a:r>
          </a:p>
          <a:p>
            <a:pPr marL="0" indent="0">
              <a:buNone/>
            </a:pPr>
            <a:r>
              <a:rPr lang="en-US" sz="1700" b="1" dirty="0">
                <a:solidFill>
                  <a:srgbClr val="A23716"/>
                </a:solidFill>
              </a:rPr>
              <a:t> Key Staff:</a:t>
            </a:r>
          </a:p>
          <a:p>
            <a:pPr marL="0" indent="0">
              <a:buNone/>
            </a:pPr>
            <a:r>
              <a:rPr lang="en-US" sz="1700" dirty="0">
                <a:solidFill>
                  <a:srgbClr val="A23716"/>
                </a:solidFill>
              </a:rPr>
              <a:t>Amy Southwell                         </a:t>
            </a:r>
            <a:r>
              <a:rPr lang="en-US" sz="1700" b="1" dirty="0">
                <a:solidFill>
                  <a:srgbClr val="A23716"/>
                </a:solidFill>
              </a:rPr>
              <a:t>Elected County Clerk</a:t>
            </a:r>
          </a:p>
          <a:p>
            <a:pPr marL="0" indent="0">
              <a:buNone/>
            </a:pPr>
            <a:r>
              <a:rPr lang="en-US" sz="1700" dirty="0">
                <a:solidFill>
                  <a:srgbClr val="A23716"/>
                </a:solidFill>
              </a:rPr>
              <a:t>Janet Cummiskey                         </a:t>
            </a:r>
            <a:r>
              <a:rPr lang="en-US" sz="1700" b="1" dirty="0">
                <a:solidFill>
                  <a:srgbClr val="A23716"/>
                </a:solidFill>
              </a:rPr>
              <a:t>Chief Deputy Clerk</a:t>
            </a:r>
          </a:p>
        </p:txBody>
      </p:sp>
      <p:pic>
        <p:nvPicPr>
          <p:cNvPr id="12" name="Picture 11" descr="Chart, bar chart&#10;&#10;Description automatically generated">
            <a:extLst>
              <a:ext uri="{FF2B5EF4-FFF2-40B4-BE49-F238E27FC236}">
                <a16:creationId xmlns:a16="http://schemas.microsoft.com/office/drawing/2014/main" id="{35ACF7C0-76AB-491D-BF20-1959E754FDC4}"/>
              </a:ext>
            </a:extLst>
          </p:cNvPr>
          <p:cNvPicPr>
            <a:picLocks noChangeAspect="1"/>
          </p:cNvPicPr>
          <p:nvPr/>
        </p:nvPicPr>
        <p:blipFill rotWithShape="1">
          <a:blip r:embed="rId2">
            <a:extLst>
              <a:ext uri="{28A0092B-C50C-407E-A947-70E740481C1C}">
                <a14:useLocalDpi xmlns:a14="http://schemas.microsoft.com/office/drawing/2010/main" val="0"/>
              </a:ext>
            </a:extLst>
          </a:blip>
          <a:srcRect r="334" b="-2"/>
          <a:stretch/>
        </p:blipFill>
        <p:spPr>
          <a:xfrm>
            <a:off x="7224327" y="1523999"/>
            <a:ext cx="3090265" cy="45719"/>
          </a:xfrm>
          <a:prstGeom prst="rect">
            <a:avLst/>
          </a:prstGeom>
        </p:spPr>
      </p:pic>
      <p:pic>
        <p:nvPicPr>
          <p:cNvPr id="5" name="Picture 4" descr="Chart, bar chart&#10;&#10;Description automatically generated">
            <a:extLst>
              <a:ext uri="{FF2B5EF4-FFF2-40B4-BE49-F238E27FC236}">
                <a16:creationId xmlns:a16="http://schemas.microsoft.com/office/drawing/2014/main" id="{B5874BD2-43E5-45EF-BCDF-34B90F81841F}"/>
              </a:ext>
            </a:extLst>
          </p:cNvPr>
          <p:cNvPicPr>
            <a:picLocks noChangeAspect="1"/>
          </p:cNvPicPr>
          <p:nvPr/>
        </p:nvPicPr>
        <p:blipFill rotWithShape="1">
          <a:blip r:embed="rId3">
            <a:extLst>
              <a:ext uri="{28A0092B-C50C-407E-A947-70E740481C1C}">
                <a14:useLocalDpi xmlns:a14="http://schemas.microsoft.com/office/drawing/2010/main" val="0"/>
              </a:ext>
            </a:extLst>
          </a:blip>
          <a:srcRect r="7865"/>
          <a:stretch/>
        </p:blipFill>
        <p:spPr>
          <a:xfrm>
            <a:off x="4490113" y="1009934"/>
            <a:ext cx="6939887" cy="5086066"/>
          </a:xfrm>
          <a:prstGeom prst="rect">
            <a:avLst/>
          </a:prstGeom>
        </p:spPr>
      </p:pic>
      <p:pic>
        <p:nvPicPr>
          <p:cNvPr id="10" name="Picture 9" descr="Chart, bar chart&#10;&#10;Description automatically generated">
            <a:extLst>
              <a:ext uri="{FF2B5EF4-FFF2-40B4-BE49-F238E27FC236}">
                <a16:creationId xmlns:a16="http://schemas.microsoft.com/office/drawing/2014/main" id="{175E3D3E-B8B8-4E95-B8F7-CFDC6E925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177" y="762000"/>
            <a:ext cx="8243048" cy="5334000"/>
          </a:xfrm>
          <a:prstGeom prst="rect">
            <a:avLst/>
          </a:prstGeom>
        </p:spPr>
      </p:pic>
    </p:spTree>
    <p:extLst>
      <p:ext uri="{BB962C8B-B14F-4D97-AF65-F5344CB8AC3E}">
        <p14:creationId xmlns:p14="http://schemas.microsoft.com/office/powerpoint/2010/main" val="13578899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8" name="Rectangle 47">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DF15C-8FF2-4919-A8FB-0C13A1F86DA1}"/>
              </a:ext>
            </a:extLst>
          </p:cNvPr>
          <p:cNvSpPr>
            <a:spLocks noGrp="1"/>
          </p:cNvSpPr>
          <p:nvPr>
            <p:ph type="title"/>
          </p:nvPr>
        </p:nvSpPr>
        <p:spPr>
          <a:xfrm>
            <a:off x="1" y="443755"/>
            <a:ext cx="3533578" cy="1841258"/>
          </a:xfrm>
        </p:spPr>
        <p:txBody>
          <a:bodyPr vert="horz" lIns="91440" tIns="45720" rIns="91440" bIns="45720" rtlCol="0" anchor="b">
            <a:noAutofit/>
          </a:bodyPr>
          <a:lstStyle/>
          <a:p>
            <a:pPr algn="ctr"/>
            <a:r>
              <a:rPr lang="en-US" sz="2900" dirty="0">
                <a:solidFill>
                  <a:srgbClr val="A23716"/>
                </a:solidFill>
              </a:rPr>
              <a:t>VISUALIZATION</a:t>
            </a:r>
            <a:br>
              <a:rPr lang="en-US" sz="2900" dirty="0">
                <a:solidFill>
                  <a:srgbClr val="A23716"/>
                </a:solidFill>
              </a:rPr>
            </a:br>
            <a:r>
              <a:rPr lang="en-US" sz="2900" dirty="0">
                <a:solidFill>
                  <a:srgbClr val="A23716"/>
                </a:solidFill>
              </a:rPr>
              <a:t>ELECTIONS</a:t>
            </a:r>
            <a:br>
              <a:rPr lang="en-US" sz="2900" dirty="0">
                <a:solidFill>
                  <a:srgbClr val="A23716"/>
                </a:solidFill>
              </a:rPr>
            </a:br>
            <a:r>
              <a:rPr lang="en-US" sz="2900" dirty="0">
                <a:solidFill>
                  <a:srgbClr val="A23716"/>
                </a:solidFill>
              </a:rPr>
              <a:t>budget </a:t>
            </a:r>
            <a:br>
              <a:rPr lang="en-US" sz="2900" dirty="0">
                <a:solidFill>
                  <a:srgbClr val="A23716"/>
                </a:solidFill>
              </a:rPr>
            </a:br>
            <a:r>
              <a:rPr lang="en-US" sz="2900" dirty="0">
                <a:solidFill>
                  <a:srgbClr val="A23716"/>
                </a:solidFill>
              </a:rPr>
              <a:t>2023-2024</a:t>
            </a:r>
          </a:p>
        </p:txBody>
      </p:sp>
      <p:sp>
        <p:nvSpPr>
          <p:cNvPr id="50" name="Rectangle 49">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10;&#10;Description automatically generated">
            <a:extLst>
              <a:ext uri="{FF2B5EF4-FFF2-40B4-BE49-F238E27FC236}">
                <a16:creationId xmlns:a16="http://schemas.microsoft.com/office/drawing/2014/main" id="{12465BA3-5C17-4DF7-8BC1-F5D53B3C522B}"/>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375212" y="0"/>
            <a:ext cx="8816788" cy="6858000"/>
          </a:xfrm>
          <a:prstGeom prst="rect">
            <a:avLst/>
          </a:prstGeom>
        </p:spPr>
      </p:pic>
      <p:cxnSp>
        <p:nvCxnSpPr>
          <p:cNvPr id="52" name="Straight Connector 51">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68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40C9-B051-4067-A2F2-2BF672380D3A}"/>
              </a:ext>
            </a:extLst>
          </p:cNvPr>
          <p:cNvSpPr>
            <a:spLocks noGrp="1"/>
          </p:cNvSpPr>
          <p:nvPr>
            <p:ph type="title"/>
          </p:nvPr>
        </p:nvSpPr>
        <p:spPr>
          <a:xfrm>
            <a:off x="1429566" y="1"/>
            <a:ext cx="9238434" cy="658905"/>
          </a:xfrm>
        </p:spPr>
        <p:txBody>
          <a:bodyPr/>
          <a:lstStyle/>
          <a:p>
            <a:pPr algn="ctr"/>
            <a:r>
              <a:rPr lang="en-US" sz="4000" dirty="0">
                <a:solidFill>
                  <a:srgbClr val="A23716"/>
                </a:solidFill>
              </a:rPr>
              <a:t>FUTURE ELECTION GOALS</a:t>
            </a:r>
          </a:p>
        </p:txBody>
      </p:sp>
      <p:sp>
        <p:nvSpPr>
          <p:cNvPr id="3" name="Content Placeholder 2">
            <a:extLst>
              <a:ext uri="{FF2B5EF4-FFF2-40B4-BE49-F238E27FC236}">
                <a16:creationId xmlns:a16="http://schemas.microsoft.com/office/drawing/2014/main" id="{851AC874-1338-460F-9B43-9D94B6E9F54C}"/>
              </a:ext>
            </a:extLst>
          </p:cNvPr>
          <p:cNvSpPr>
            <a:spLocks noGrp="1"/>
          </p:cNvSpPr>
          <p:nvPr>
            <p:ph idx="1"/>
          </p:nvPr>
        </p:nvSpPr>
        <p:spPr>
          <a:xfrm>
            <a:off x="349624" y="949569"/>
            <a:ext cx="11672047" cy="5301762"/>
          </a:xfrm>
        </p:spPr>
        <p:txBody>
          <a:bodyPr>
            <a:normAutofit fontScale="77500" lnSpcReduction="20000"/>
          </a:bodyPr>
          <a:lstStyle/>
          <a:p>
            <a:pPr algn="l">
              <a:buFont typeface="Arial" panose="020B0604020202020204" pitchFamily="34" charset="0"/>
              <a:buChar char="•"/>
            </a:pPr>
            <a:r>
              <a:rPr lang="en-US" sz="2600" b="0" i="0" dirty="0">
                <a:solidFill>
                  <a:srgbClr val="A23716"/>
                </a:solidFill>
                <a:effectLst/>
                <a:latin typeface="+mj-lt"/>
              </a:rPr>
              <a:t>In early 2023 we were awarded  an additional $5,000 from the Secretary of States office, to continue updating our election infrastructure. </a:t>
            </a:r>
          </a:p>
          <a:p>
            <a:pPr algn="l">
              <a:buFont typeface="Arial" panose="020B0604020202020204" pitchFamily="34" charset="0"/>
              <a:buChar char="•"/>
            </a:pPr>
            <a:r>
              <a:rPr lang="en-US" sz="2600" b="0" i="0" dirty="0">
                <a:solidFill>
                  <a:srgbClr val="A23716"/>
                </a:solidFill>
                <a:effectLst/>
                <a:latin typeface="+mj-lt"/>
              </a:rPr>
              <a:t>Our goal is to add  more security cameras for clearer viewing and also to hopefully feature a video of the </a:t>
            </a:r>
            <a:r>
              <a:rPr lang="en-US" sz="2600" dirty="0">
                <a:solidFill>
                  <a:srgbClr val="A23716"/>
                </a:solidFill>
                <a:latin typeface="+mj-lt"/>
              </a:rPr>
              <a:t>election process</a:t>
            </a:r>
            <a:r>
              <a:rPr lang="en-US" sz="2600" b="0" i="0" dirty="0">
                <a:solidFill>
                  <a:srgbClr val="A23716"/>
                </a:solidFill>
                <a:effectLst/>
                <a:latin typeface="+mj-lt"/>
              </a:rPr>
              <a:t> in Lincoln County on our website. </a:t>
            </a:r>
            <a:r>
              <a:rPr lang="en-US" sz="2600" dirty="0">
                <a:solidFill>
                  <a:srgbClr val="A23716"/>
                </a:solidFill>
                <a:latin typeface="+mj-lt"/>
              </a:rPr>
              <a:t>V</a:t>
            </a:r>
            <a:r>
              <a:rPr lang="en-US" sz="2600" b="0" i="0" dirty="0">
                <a:solidFill>
                  <a:srgbClr val="A23716"/>
                </a:solidFill>
                <a:effectLst/>
                <a:latin typeface="+mj-lt"/>
              </a:rPr>
              <a:t>oters would be able to watch and hopefully </a:t>
            </a:r>
            <a:r>
              <a:rPr lang="en-US" sz="2600" dirty="0">
                <a:solidFill>
                  <a:srgbClr val="A23716"/>
                </a:solidFill>
                <a:latin typeface="+mj-lt"/>
              </a:rPr>
              <a:t>understand in depth what goes into an election and all processes, as well as the security &amp; transparency taking place to run a successful election.</a:t>
            </a:r>
            <a:endParaRPr lang="en-US" sz="2600" b="0" i="0" dirty="0">
              <a:solidFill>
                <a:srgbClr val="A23716"/>
              </a:solidFill>
              <a:effectLst/>
              <a:latin typeface="+mj-lt"/>
            </a:endParaRPr>
          </a:p>
          <a:p>
            <a:pPr algn="l">
              <a:buFont typeface="Arial" panose="020B0604020202020204" pitchFamily="34" charset="0"/>
              <a:buChar char="•"/>
            </a:pPr>
            <a:r>
              <a:rPr lang="en-US" sz="2600" dirty="0">
                <a:solidFill>
                  <a:srgbClr val="A23716"/>
                </a:solidFill>
                <a:latin typeface="+mj-lt"/>
              </a:rPr>
              <a:t>We are also considering putting cameras inside ballot boxes to help with additional security of ballots.</a:t>
            </a:r>
          </a:p>
          <a:p>
            <a:pPr algn="l">
              <a:buFont typeface="Arial" panose="020B0604020202020204" pitchFamily="34" charset="0"/>
              <a:buChar char="•"/>
            </a:pPr>
            <a:r>
              <a:rPr lang="en-US" sz="2600" b="0" i="0" dirty="0">
                <a:solidFill>
                  <a:srgbClr val="A23716"/>
                </a:solidFill>
                <a:effectLst/>
                <a:latin typeface="+mj-lt"/>
              </a:rPr>
              <a:t>We will be working on </a:t>
            </a:r>
            <a:r>
              <a:rPr lang="en-US" sz="2600" dirty="0">
                <a:solidFill>
                  <a:srgbClr val="A23716"/>
                </a:solidFill>
                <a:latin typeface="+mj-lt"/>
              </a:rPr>
              <a:t>finding</a:t>
            </a:r>
            <a:r>
              <a:rPr lang="en-US" sz="2600" b="0" i="0" dirty="0">
                <a:solidFill>
                  <a:srgbClr val="A23716"/>
                </a:solidFill>
                <a:effectLst/>
                <a:latin typeface="+mj-lt"/>
              </a:rPr>
              <a:t> more funding for election security as well as funding for other necessary items for </a:t>
            </a:r>
            <a:r>
              <a:rPr lang="en-US" sz="2600" dirty="0">
                <a:solidFill>
                  <a:srgbClr val="A23716"/>
                </a:solidFill>
                <a:latin typeface="+mj-lt"/>
              </a:rPr>
              <a:t>T</a:t>
            </a:r>
            <a:r>
              <a:rPr lang="en-US" sz="2600" b="0" i="0" dirty="0">
                <a:solidFill>
                  <a:srgbClr val="A23716"/>
                </a:solidFill>
                <a:effectLst/>
                <a:latin typeface="+mj-lt"/>
              </a:rPr>
              <a:t>he Clerks Office, such as a bigger processing area for elections. </a:t>
            </a:r>
          </a:p>
          <a:p>
            <a:r>
              <a:rPr lang="en-US" sz="2600" b="0" i="0" dirty="0">
                <a:solidFill>
                  <a:srgbClr val="A23716"/>
                </a:solidFill>
                <a:effectLst/>
                <a:latin typeface="+mj-lt"/>
              </a:rPr>
              <a:t>The Clerks </a:t>
            </a:r>
            <a:r>
              <a:rPr lang="en-US" sz="2600" dirty="0">
                <a:solidFill>
                  <a:srgbClr val="A23716"/>
                </a:solidFill>
                <a:latin typeface="+mj-lt"/>
              </a:rPr>
              <a:t>O</a:t>
            </a:r>
            <a:r>
              <a:rPr lang="en-US" sz="2600" b="0" i="0" dirty="0">
                <a:solidFill>
                  <a:srgbClr val="A23716"/>
                </a:solidFill>
                <a:effectLst/>
                <a:latin typeface="+mj-lt"/>
              </a:rPr>
              <a:t>ffice recently put a project manager in the office to help </a:t>
            </a:r>
            <a:r>
              <a:rPr lang="en-US" sz="2600" dirty="0">
                <a:solidFill>
                  <a:srgbClr val="A23716"/>
                </a:solidFill>
                <a:latin typeface="+mj-lt"/>
              </a:rPr>
              <a:t>manage necessary functions in the office</a:t>
            </a:r>
            <a:r>
              <a:rPr lang="en-US" sz="2600" b="0" i="0" dirty="0">
                <a:solidFill>
                  <a:srgbClr val="A23716"/>
                </a:solidFill>
                <a:effectLst/>
                <a:latin typeface="+mj-lt"/>
              </a:rPr>
              <a:t> for the public and observers, as well as to oversee key customer service aspects</a:t>
            </a:r>
            <a:r>
              <a:rPr lang="en-US" sz="2600" dirty="0">
                <a:solidFill>
                  <a:srgbClr val="A23716"/>
                </a:solidFill>
                <a:latin typeface="+mj-lt"/>
              </a:rPr>
              <a:t> of our daily office functions, such as public record requests.</a:t>
            </a:r>
            <a:endParaRPr lang="en-US" sz="2600" b="0" i="0" dirty="0">
              <a:solidFill>
                <a:srgbClr val="A23716"/>
              </a:solidFill>
              <a:effectLst/>
              <a:latin typeface="+mj-lt"/>
            </a:endParaRPr>
          </a:p>
          <a:p>
            <a:r>
              <a:rPr lang="en-US" sz="2600" dirty="0">
                <a:solidFill>
                  <a:srgbClr val="A23716"/>
                </a:solidFill>
                <a:latin typeface="+mj-lt"/>
              </a:rPr>
              <a:t>We will</a:t>
            </a:r>
            <a:r>
              <a:rPr lang="en-US" sz="2600" b="0" i="0" dirty="0">
                <a:solidFill>
                  <a:srgbClr val="A23716"/>
                </a:solidFill>
                <a:effectLst/>
                <a:latin typeface="+mj-lt"/>
              </a:rPr>
              <a:t> continue to conduct fair &amp; transparent elections, according to statues. </a:t>
            </a:r>
          </a:p>
          <a:p>
            <a:pPr algn="l">
              <a:buFont typeface="Arial" panose="020B0604020202020204" pitchFamily="34" charset="0"/>
              <a:buChar char="•"/>
            </a:pPr>
            <a:endParaRPr lang="en-US" sz="2600" b="0" i="0" dirty="0">
              <a:solidFill>
                <a:srgbClr val="A23716"/>
              </a:solidFill>
              <a:effectLst/>
              <a:latin typeface="+mj-lt"/>
            </a:endParaRPr>
          </a:p>
          <a:p>
            <a:pPr algn="l">
              <a:buFont typeface="Arial" panose="020B0604020202020204" pitchFamily="34" charset="0"/>
              <a:buChar char="•"/>
            </a:pPr>
            <a:endParaRPr lang="en-US" sz="2600" b="0" i="0" dirty="0">
              <a:solidFill>
                <a:srgbClr val="A23716"/>
              </a:solidFill>
              <a:effectLst/>
              <a:latin typeface="+mj-lt"/>
            </a:endParaRPr>
          </a:p>
          <a:p>
            <a:pPr algn="l">
              <a:buFont typeface="Arial" panose="020B0604020202020204" pitchFamily="34" charset="0"/>
              <a:buChar char="•"/>
            </a:pPr>
            <a:endParaRPr lang="en-US" sz="2600" b="0" i="0" dirty="0">
              <a:solidFill>
                <a:srgbClr val="A23716"/>
              </a:solidFill>
              <a:effectLst/>
              <a:latin typeface="+mj-lt"/>
            </a:endParaRPr>
          </a:p>
          <a:p>
            <a:pPr algn="l">
              <a:buFont typeface="Arial" panose="020B0604020202020204" pitchFamily="34" charset="0"/>
              <a:buChar char="•"/>
            </a:pPr>
            <a:endParaRPr lang="en-US" sz="2400" b="0" i="0" dirty="0">
              <a:solidFill>
                <a:srgbClr val="A23716"/>
              </a:solidFill>
              <a:effectLst/>
              <a:latin typeface="+mj-lt"/>
            </a:endParaRPr>
          </a:p>
          <a:p>
            <a:endParaRPr lang="en-US" dirty="0"/>
          </a:p>
        </p:txBody>
      </p:sp>
    </p:spTree>
    <p:extLst>
      <p:ext uri="{BB962C8B-B14F-4D97-AF65-F5344CB8AC3E}">
        <p14:creationId xmlns:p14="http://schemas.microsoft.com/office/powerpoint/2010/main" val="17071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CC36-A746-4AED-A273-AE67B9483A94}"/>
              </a:ext>
            </a:extLst>
          </p:cNvPr>
          <p:cNvSpPr>
            <a:spLocks noGrp="1"/>
          </p:cNvSpPr>
          <p:nvPr>
            <p:ph type="title"/>
          </p:nvPr>
        </p:nvSpPr>
        <p:spPr>
          <a:xfrm>
            <a:off x="1183341" y="578225"/>
            <a:ext cx="9722224" cy="753034"/>
          </a:xfrm>
        </p:spPr>
        <p:txBody>
          <a:bodyPr/>
          <a:lstStyle/>
          <a:p>
            <a:pPr algn="ctr"/>
            <a:r>
              <a:rPr lang="en-US" sz="4000" dirty="0">
                <a:solidFill>
                  <a:srgbClr val="A23716"/>
                </a:solidFill>
              </a:rPr>
              <a:t>ELECTION DEPARTMENT METRICS</a:t>
            </a:r>
          </a:p>
        </p:txBody>
      </p:sp>
      <p:sp>
        <p:nvSpPr>
          <p:cNvPr id="3" name="Content Placeholder 2">
            <a:extLst>
              <a:ext uri="{FF2B5EF4-FFF2-40B4-BE49-F238E27FC236}">
                <a16:creationId xmlns:a16="http://schemas.microsoft.com/office/drawing/2014/main" id="{C40EC1A8-107E-46F6-BBA8-F9148AB028AA}"/>
              </a:ext>
            </a:extLst>
          </p:cNvPr>
          <p:cNvSpPr>
            <a:spLocks noGrp="1"/>
          </p:cNvSpPr>
          <p:nvPr>
            <p:ph idx="1"/>
          </p:nvPr>
        </p:nvSpPr>
        <p:spPr/>
        <p:txBody>
          <a:bodyPr vert="horz" lIns="91440" tIns="45720" rIns="91440" bIns="45720" rtlCol="0" anchor="t">
            <a:normAutofit/>
          </a:bodyPr>
          <a:lstStyle/>
          <a:p>
            <a:pPr algn="l">
              <a:buFont typeface="Arial" panose="020B0604020202020204" pitchFamily="34" charset="0"/>
              <a:buChar char="•"/>
            </a:pPr>
            <a:r>
              <a:rPr lang="en-US" sz="2800" dirty="0">
                <a:solidFill>
                  <a:srgbClr val="A23716"/>
                </a:solidFill>
                <a:latin typeface="+mj-lt"/>
              </a:rPr>
              <a:t>Working with Volunteers to expand customer service in elections.</a:t>
            </a:r>
            <a:endParaRPr lang="en-US" sz="2800" b="0" i="0" dirty="0">
              <a:solidFill>
                <a:srgbClr val="A23716"/>
              </a:solidFill>
              <a:effectLst/>
              <a:latin typeface="+mj-lt"/>
            </a:endParaRPr>
          </a:p>
          <a:p>
            <a:pPr algn="l">
              <a:buFont typeface="Arial" panose="020B0604020202020204" pitchFamily="34" charset="0"/>
              <a:buChar char="•"/>
            </a:pPr>
            <a:r>
              <a:rPr lang="en-US" sz="2800" b="0" i="0" dirty="0">
                <a:solidFill>
                  <a:srgbClr val="A23716"/>
                </a:solidFill>
                <a:effectLst/>
                <a:latin typeface="+mj-lt"/>
              </a:rPr>
              <a:t>The Secretary of State is building a new voter registration and election management system that will help maximize efficiency for our voters' information.</a:t>
            </a:r>
          </a:p>
          <a:p>
            <a:pPr algn="l">
              <a:buFont typeface="Arial" panose="020B0604020202020204" pitchFamily="34" charset="0"/>
              <a:buChar char="•"/>
            </a:pPr>
            <a:r>
              <a:rPr lang="en-US" sz="2800" b="0" i="0" dirty="0">
                <a:solidFill>
                  <a:srgbClr val="A23716"/>
                </a:solidFill>
                <a:effectLst/>
                <a:latin typeface="+mj-lt"/>
              </a:rPr>
              <a:t>Continue </a:t>
            </a:r>
            <a:r>
              <a:rPr lang="en-US" sz="2800" dirty="0">
                <a:solidFill>
                  <a:srgbClr val="A23716"/>
                </a:solidFill>
                <a:latin typeface="+mj-lt"/>
              </a:rPr>
              <a:t>to provide </a:t>
            </a:r>
            <a:r>
              <a:rPr lang="en-US" sz="2800" b="0" i="0" dirty="0">
                <a:solidFill>
                  <a:srgbClr val="A23716"/>
                </a:solidFill>
                <a:effectLst/>
                <a:latin typeface="+mj-lt"/>
              </a:rPr>
              <a:t>excellent custo</a:t>
            </a:r>
            <a:r>
              <a:rPr lang="en-US" sz="2800" dirty="0">
                <a:solidFill>
                  <a:srgbClr val="A23716"/>
                </a:solidFill>
                <a:latin typeface="+mj-lt"/>
              </a:rPr>
              <a:t>mer service to the community we serve.</a:t>
            </a:r>
            <a:endParaRPr lang="en-US" sz="2800" b="0" i="0" dirty="0">
              <a:solidFill>
                <a:srgbClr val="A23716"/>
              </a:solidFill>
              <a:effectLst/>
              <a:latin typeface="+mj-lt"/>
            </a:endParaRPr>
          </a:p>
          <a:p>
            <a:endParaRPr lang="en-US" dirty="0"/>
          </a:p>
        </p:txBody>
      </p:sp>
    </p:spTree>
    <p:extLst>
      <p:ext uri="{BB962C8B-B14F-4D97-AF65-F5344CB8AC3E}">
        <p14:creationId xmlns:p14="http://schemas.microsoft.com/office/powerpoint/2010/main" val="284788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166-F569-4BC9-84FC-30B819703228}"/>
              </a:ext>
            </a:extLst>
          </p:cNvPr>
          <p:cNvSpPr>
            <a:spLocks noGrp="1"/>
          </p:cNvSpPr>
          <p:nvPr>
            <p:ph type="title"/>
          </p:nvPr>
        </p:nvSpPr>
        <p:spPr>
          <a:xfrm>
            <a:off x="645459" y="0"/>
            <a:ext cx="10476810" cy="1196788"/>
          </a:xfrm>
        </p:spPr>
        <p:txBody>
          <a:bodyPr/>
          <a:lstStyle/>
          <a:p>
            <a:pPr algn="ctr"/>
            <a:r>
              <a:rPr lang="en-US" u="sng" dirty="0">
                <a:solidFill>
                  <a:srgbClr val="AA6B5E"/>
                </a:solidFill>
              </a:rPr>
              <a:t>Overview  of</a:t>
            </a:r>
            <a:br>
              <a:rPr lang="en-US" u="sng" dirty="0">
                <a:solidFill>
                  <a:srgbClr val="AA6B5E"/>
                </a:solidFill>
              </a:rPr>
            </a:br>
            <a:r>
              <a:rPr lang="en-US" u="sng" dirty="0">
                <a:solidFill>
                  <a:srgbClr val="AA6B5E"/>
                </a:solidFill>
              </a:rPr>
              <a:t>BOARD OF PROPERTY TAX APPEALS(BoPTA)</a:t>
            </a:r>
          </a:p>
        </p:txBody>
      </p:sp>
      <p:sp>
        <p:nvSpPr>
          <p:cNvPr id="3" name="Content Placeholder 2">
            <a:extLst>
              <a:ext uri="{FF2B5EF4-FFF2-40B4-BE49-F238E27FC236}">
                <a16:creationId xmlns:a16="http://schemas.microsoft.com/office/drawing/2014/main" id="{811457E1-FEA6-4734-B4A3-7A9BB7A2E866}"/>
              </a:ext>
            </a:extLst>
          </p:cNvPr>
          <p:cNvSpPr>
            <a:spLocks noGrp="1"/>
          </p:cNvSpPr>
          <p:nvPr>
            <p:ph idx="1"/>
          </p:nvPr>
        </p:nvSpPr>
        <p:spPr>
          <a:xfrm>
            <a:off x="645459" y="1196788"/>
            <a:ext cx="11268635" cy="5881019"/>
          </a:xfrm>
        </p:spPr>
        <p:txBody>
          <a:bodyPr>
            <a:normAutofit/>
          </a:bodyPr>
          <a:lstStyle/>
          <a:p>
            <a:pPr marL="0" indent="0">
              <a:buNone/>
            </a:pPr>
            <a:r>
              <a:rPr lang="en-US" sz="2400" dirty="0">
                <a:solidFill>
                  <a:srgbClr val="AA6B5E"/>
                </a:solidFill>
                <a:latin typeface="+mj-lt"/>
              </a:rPr>
              <a:t>Key Staff:  Amy Southwell – Clerk     Janet Cummiskey – Chief Deputy Clerk</a:t>
            </a:r>
          </a:p>
          <a:p>
            <a:pPr marL="0" indent="0">
              <a:buNone/>
            </a:pPr>
            <a:r>
              <a:rPr lang="en-US" sz="2400" dirty="0">
                <a:solidFill>
                  <a:srgbClr val="AA6B5E"/>
                </a:solidFill>
                <a:latin typeface="+mj-lt"/>
              </a:rPr>
              <a:t>Customers Served:  Customers who own property in Lincoln County &amp; file a BoPTA appeal.</a:t>
            </a:r>
            <a:endParaRPr lang="en-US" sz="2200" b="0" i="0" dirty="0">
              <a:solidFill>
                <a:srgbClr val="AA6B5E"/>
              </a:solidFill>
              <a:effectLst/>
              <a:latin typeface="+mj-lt"/>
            </a:endParaRPr>
          </a:p>
          <a:p>
            <a:pPr algn="l"/>
            <a:r>
              <a:rPr lang="en-US" sz="1900" b="0" i="0" dirty="0">
                <a:solidFill>
                  <a:srgbClr val="AA6B5E"/>
                </a:solidFill>
                <a:effectLst/>
                <a:latin typeface="+mj-lt"/>
              </a:rPr>
              <a:t>The Board of Property Tax Appeals or BoPTA, consists of three non-office holding residents of Lincoln County. </a:t>
            </a:r>
            <a:endParaRPr lang="en-US" sz="1900" dirty="0">
              <a:solidFill>
                <a:srgbClr val="AA6B5E"/>
              </a:solidFill>
              <a:latin typeface="+mj-lt"/>
            </a:endParaRPr>
          </a:p>
          <a:p>
            <a:pPr algn="l"/>
            <a:r>
              <a:rPr lang="en-US" sz="1900" b="0" i="0" dirty="0">
                <a:solidFill>
                  <a:srgbClr val="AA6B5E"/>
                </a:solidFill>
                <a:effectLst/>
                <a:latin typeface="+mj-lt"/>
              </a:rPr>
              <a:t>They are responsible for hearing &amp; making a decision on tax payers appeals filed for the reduction of the real market or assessed value of their property. The board has authority to </a:t>
            </a:r>
            <a:r>
              <a:rPr lang="en-US" sz="1900" dirty="0">
                <a:solidFill>
                  <a:srgbClr val="AA6B5E"/>
                </a:solidFill>
                <a:latin typeface="+mj-lt"/>
              </a:rPr>
              <a:t>reduce</a:t>
            </a:r>
            <a:r>
              <a:rPr lang="en-US" sz="1900" b="0" i="0" dirty="0">
                <a:solidFill>
                  <a:srgbClr val="AA6B5E"/>
                </a:solidFill>
                <a:effectLst/>
                <a:latin typeface="+mj-lt"/>
              </a:rPr>
              <a:t> it or sustain it.</a:t>
            </a:r>
          </a:p>
          <a:p>
            <a:pPr algn="l"/>
            <a:r>
              <a:rPr lang="en-US" sz="1900" b="0" i="0" dirty="0">
                <a:solidFill>
                  <a:srgbClr val="AA6B5E"/>
                </a:solidFill>
                <a:effectLst/>
                <a:latin typeface="+mj-lt"/>
              </a:rPr>
              <a:t>Decisions are made on the same day as the hearing </a:t>
            </a:r>
            <a:r>
              <a:rPr lang="en-US" sz="1900" dirty="0">
                <a:solidFill>
                  <a:srgbClr val="AA6B5E"/>
                </a:solidFill>
                <a:latin typeface="+mj-lt"/>
              </a:rPr>
              <a:t>&amp; final orders are sent out by the next business day.</a:t>
            </a:r>
          </a:p>
          <a:p>
            <a:pPr algn="l"/>
            <a:r>
              <a:rPr lang="en-US" sz="1900" dirty="0">
                <a:solidFill>
                  <a:srgbClr val="AA6B5E"/>
                </a:solidFill>
                <a:latin typeface="+mj-lt"/>
              </a:rPr>
              <a:t>The BoPTA clerk is responsible for notifying the petitioner of their hearing date, sending out decisions to the petitioner, Assessor’s Office, Tax Office and the Department of Revenue. The BoPTA clerk takes minutes, coordinates training for board members and any other activities needed. They also set up the hearings &amp; manage all documents presented or made for the hearing for 6 years.</a:t>
            </a:r>
          </a:p>
          <a:p>
            <a:pPr algn="l"/>
            <a:r>
              <a:rPr lang="en-US" sz="1900" b="0" i="0" dirty="0">
                <a:solidFill>
                  <a:srgbClr val="AA6B5E"/>
                </a:solidFill>
                <a:effectLst/>
                <a:latin typeface="+mj-lt"/>
              </a:rPr>
              <a:t> The Board of Property Tax Appeals operation is closely coordinated with the Clerk’s </a:t>
            </a:r>
            <a:r>
              <a:rPr lang="en-US" sz="1900" dirty="0">
                <a:solidFill>
                  <a:srgbClr val="AA6B5E"/>
                </a:solidFill>
                <a:latin typeface="+mj-lt"/>
              </a:rPr>
              <a:t>Office,</a:t>
            </a:r>
            <a:r>
              <a:rPr lang="en-US" sz="1900" b="0" i="0" dirty="0">
                <a:solidFill>
                  <a:srgbClr val="AA6B5E"/>
                </a:solidFill>
                <a:effectLst/>
                <a:latin typeface="+mj-lt"/>
              </a:rPr>
              <a:t> Assessor’s Office, and The State Department of Revenue, most of which is operated </a:t>
            </a:r>
            <a:r>
              <a:rPr lang="en-US" sz="1900" dirty="0">
                <a:solidFill>
                  <a:srgbClr val="AA6B5E"/>
                </a:solidFill>
                <a:latin typeface="+mj-lt"/>
              </a:rPr>
              <a:t>&amp; planned by The Clerk’s Office. </a:t>
            </a:r>
          </a:p>
          <a:p>
            <a:pPr marL="0" indent="0" algn="l">
              <a:buNone/>
            </a:pPr>
            <a:endParaRPr lang="en-US" sz="2200" dirty="0">
              <a:latin typeface="+mj-lt"/>
            </a:endParaRPr>
          </a:p>
          <a:p>
            <a:pPr marL="0" indent="0" algn="l">
              <a:buNone/>
            </a:pPr>
            <a:endParaRPr lang="en-US" sz="2200" dirty="0">
              <a:latin typeface="+mj-lt"/>
            </a:endParaRPr>
          </a:p>
          <a:p>
            <a:pPr marL="0" indent="0" algn="l">
              <a:buNone/>
            </a:pPr>
            <a:endParaRPr lang="en-US" sz="2200" dirty="0">
              <a:latin typeface="+mj-lt"/>
            </a:endParaRPr>
          </a:p>
          <a:p>
            <a:pPr marL="0" indent="0" algn="l">
              <a:buNone/>
            </a:pPr>
            <a:endParaRPr lang="en-US" sz="2200" dirty="0">
              <a:latin typeface="+mj-lt"/>
            </a:endParaRPr>
          </a:p>
          <a:p>
            <a:pPr marL="0" indent="0" algn="l">
              <a:buNone/>
            </a:pPr>
            <a:endParaRPr lang="en-US" sz="1800" dirty="0">
              <a:solidFill>
                <a:srgbClr val="A23716"/>
              </a:solidFill>
              <a:latin typeface="+mj-lt"/>
            </a:endParaRPr>
          </a:p>
          <a:p>
            <a:endParaRPr lang="en-US" dirty="0"/>
          </a:p>
        </p:txBody>
      </p:sp>
    </p:spTree>
    <p:extLst>
      <p:ext uri="{BB962C8B-B14F-4D97-AF65-F5344CB8AC3E}">
        <p14:creationId xmlns:p14="http://schemas.microsoft.com/office/powerpoint/2010/main" val="294878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DF80628E-793B-4EE1-B1A1-86EFDEC6C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69E727-9FBD-426F-8146-7962900A2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53EA78BE-B416-4E78-8FA0-80D94FD78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09677-5EAE-45F5-A1CA-BE61993E9994}"/>
              </a:ext>
            </a:extLst>
          </p:cNvPr>
          <p:cNvSpPr>
            <a:spLocks noGrp="1"/>
          </p:cNvSpPr>
          <p:nvPr>
            <p:ph type="title"/>
          </p:nvPr>
        </p:nvSpPr>
        <p:spPr>
          <a:xfrm>
            <a:off x="981635" y="1801907"/>
            <a:ext cx="4381168" cy="2770094"/>
          </a:xfrm>
        </p:spPr>
        <p:txBody>
          <a:bodyPr vert="horz" lIns="91440" tIns="45720" rIns="91440" bIns="45720" rtlCol="0" anchor="ctr">
            <a:normAutofit/>
          </a:bodyPr>
          <a:lstStyle/>
          <a:p>
            <a:pPr algn="ctr"/>
            <a:r>
              <a:rPr lang="en-US" dirty="0">
                <a:solidFill>
                  <a:srgbClr val="AA6B5E"/>
                </a:solidFill>
              </a:rPr>
              <a:t>Bopta</a:t>
            </a:r>
            <a:br>
              <a:rPr lang="en-US" dirty="0">
                <a:solidFill>
                  <a:srgbClr val="AA6B5E"/>
                </a:solidFill>
              </a:rPr>
            </a:br>
            <a:r>
              <a:rPr lang="en-US" dirty="0">
                <a:solidFill>
                  <a:srgbClr val="AA6B5E"/>
                </a:solidFill>
              </a:rPr>
              <a:t>ACCOMPLISHMENTS FY 2022/23</a:t>
            </a:r>
          </a:p>
        </p:txBody>
      </p:sp>
      <p:sp>
        <p:nvSpPr>
          <p:cNvPr id="6" name="TextBox 5">
            <a:extLst>
              <a:ext uri="{FF2B5EF4-FFF2-40B4-BE49-F238E27FC236}">
                <a16:creationId xmlns:a16="http://schemas.microsoft.com/office/drawing/2014/main" id="{3B01360B-AF8F-4424-9747-7B333C9FD87F}"/>
              </a:ext>
            </a:extLst>
          </p:cNvPr>
          <p:cNvSpPr txBox="1"/>
          <p:nvPr/>
        </p:nvSpPr>
        <p:spPr>
          <a:xfrm flipH="1">
            <a:off x="6095996" y="0"/>
            <a:ext cx="6096001" cy="6124754"/>
          </a:xfrm>
          <a:prstGeom prst="rect">
            <a:avLst/>
          </a:prstGeom>
          <a:noFill/>
        </p:spPr>
        <p:txBody>
          <a:bodyPr wrap="square" rtlCol="0">
            <a:spAutoFit/>
          </a:bodyPr>
          <a:lstStyle/>
          <a:p>
            <a:pPr algn="l"/>
            <a:endParaRPr lang="en-US" sz="2400" dirty="0">
              <a:solidFill>
                <a:srgbClr val="A23716"/>
              </a:solidFill>
              <a:latin typeface="+mj-lt"/>
            </a:endParaRPr>
          </a:p>
          <a:p>
            <a:pPr algn="l"/>
            <a:r>
              <a:rPr lang="en-US" sz="2400" dirty="0">
                <a:solidFill>
                  <a:srgbClr val="AA6B5E"/>
                </a:solidFill>
                <a:latin typeface="+mj-lt"/>
              </a:rPr>
              <a:t>Continued partnership with the Assessor’s office and petitioners to decrease the number of petitions filed.</a:t>
            </a:r>
            <a:endParaRPr lang="en-US" sz="2400" b="0" i="0" dirty="0">
              <a:solidFill>
                <a:srgbClr val="AA6B5E"/>
              </a:solidFill>
              <a:effectLst/>
              <a:latin typeface="+mj-lt"/>
            </a:endParaRPr>
          </a:p>
          <a:p>
            <a:pPr algn="l"/>
            <a:endParaRPr lang="en-US" sz="2400" dirty="0">
              <a:solidFill>
                <a:srgbClr val="AA6B5E"/>
              </a:solidFill>
              <a:latin typeface="+mj-lt"/>
            </a:endParaRPr>
          </a:p>
          <a:p>
            <a:pPr algn="l"/>
            <a:endParaRPr lang="en-US" sz="2400" b="0" i="0" dirty="0">
              <a:solidFill>
                <a:srgbClr val="AA6B5E"/>
              </a:solidFill>
              <a:effectLst/>
              <a:latin typeface="+mj-lt"/>
            </a:endParaRPr>
          </a:p>
          <a:p>
            <a:pPr algn="l"/>
            <a:r>
              <a:rPr lang="en-US" sz="2400" b="0" i="0" dirty="0">
                <a:solidFill>
                  <a:srgbClr val="AA6B5E"/>
                </a:solidFill>
                <a:effectLst/>
                <a:latin typeface="+mj-lt"/>
              </a:rPr>
              <a:t>Appeals have gone from 1400 filed to now typically around 60 appeals filed.</a:t>
            </a:r>
          </a:p>
          <a:p>
            <a:pPr algn="l"/>
            <a:endParaRPr lang="en-US" sz="2400" dirty="0">
              <a:solidFill>
                <a:srgbClr val="AA6B5E"/>
              </a:solidFill>
              <a:latin typeface="+mj-lt"/>
            </a:endParaRPr>
          </a:p>
          <a:p>
            <a:pPr algn="l"/>
            <a:r>
              <a:rPr lang="en-US" sz="2400" b="0" i="0" dirty="0">
                <a:solidFill>
                  <a:srgbClr val="AA6B5E"/>
                </a:solidFill>
                <a:effectLst/>
                <a:latin typeface="+mj-lt"/>
              </a:rPr>
              <a:t>In 2022-2023 we had 42 petitions filed.</a:t>
            </a:r>
          </a:p>
          <a:p>
            <a:pPr algn="l"/>
            <a:endParaRPr lang="en-US" sz="2400" dirty="0">
              <a:solidFill>
                <a:srgbClr val="AA6B5E"/>
              </a:solidFill>
              <a:latin typeface="+mj-lt"/>
            </a:endParaRPr>
          </a:p>
          <a:p>
            <a:pPr algn="l"/>
            <a:r>
              <a:rPr lang="en-US" sz="2400" dirty="0">
                <a:solidFill>
                  <a:srgbClr val="AA6B5E"/>
                </a:solidFill>
                <a:latin typeface="+mj-lt"/>
              </a:rPr>
              <a:t>                               </a:t>
            </a:r>
          </a:p>
          <a:p>
            <a:pPr algn="l"/>
            <a:r>
              <a:rPr lang="en-US" sz="2400" dirty="0">
                <a:solidFill>
                  <a:srgbClr val="AA6B5E"/>
                </a:solidFill>
                <a:latin typeface="+mj-lt"/>
              </a:rPr>
              <a:t>	</a:t>
            </a:r>
            <a:r>
              <a:rPr lang="en-US" sz="3200" u="sng" dirty="0">
                <a:solidFill>
                  <a:srgbClr val="AA6B5E"/>
                </a:solidFill>
                <a:latin typeface="+mj-lt"/>
              </a:rPr>
              <a:t>FUTURE GOALS FOR BoPTA</a:t>
            </a:r>
          </a:p>
          <a:p>
            <a:pPr algn="l"/>
            <a:endParaRPr lang="en-US" sz="2400" b="1" u="sng" dirty="0">
              <a:solidFill>
                <a:srgbClr val="AA6B5E"/>
              </a:solidFill>
              <a:latin typeface="+mj-lt"/>
            </a:endParaRPr>
          </a:p>
          <a:p>
            <a:pPr algn="l"/>
            <a:r>
              <a:rPr lang="en-US" sz="2400" dirty="0">
                <a:solidFill>
                  <a:srgbClr val="AA6B5E"/>
                </a:solidFill>
                <a:latin typeface="+mj-lt"/>
              </a:rPr>
              <a:t>Continue to see a decline in petitions filed, by working with the Assessor’s office and the petitioner’s to meet this goal.</a:t>
            </a:r>
            <a:endParaRPr lang="en-US" b="0" i="0" dirty="0">
              <a:solidFill>
                <a:srgbClr val="AA6B5E"/>
              </a:solidFill>
              <a:effectLst/>
              <a:latin typeface="Metropolis"/>
            </a:endParaRPr>
          </a:p>
        </p:txBody>
      </p:sp>
    </p:spTree>
    <p:extLst>
      <p:ext uri="{BB962C8B-B14F-4D97-AF65-F5344CB8AC3E}">
        <p14:creationId xmlns:p14="http://schemas.microsoft.com/office/powerpoint/2010/main" val="2972812305"/>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6369376D7C064587D80AFFC7C96FA6" ma:contentTypeVersion="12" ma:contentTypeDescription="Create a new document." ma:contentTypeScope="" ma:versionID="bd68feb4635a227837e007697d17f423">
  <xsd:schema xmlns:xsd="http://www.w3.org/2001/XMLSchema" xmlns:xs="http://www.w3.org/2001/XMLSchema" xmlns:p="http://schemas.microsoft.com/office/2006/metadata/properties" xmlns:ns3="4fcf04e5-8d33-4ed1-a0e3-ea0f95dc8aba" xmlns:ns4="3a5acb8b-24cd-4973-8089-bcf1fab51c2d" targetNamespace="http://schemas.microsoft.com/office/2006/metadata/properties" ma:root="true" ma:fieldsID="1da34716fb9fa09dded604de32312823" ns3:_="" ns4:_="">
    <xsd:import namespace="4fcf04e5-8d33-4ed1-a0e3-ea0f95dc8aba"/>
    <xsd:import namespace="3a5acb8b-24cd-4973-8089-bcf1fab51c2d"/>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f04e5-8d33-4ed1-a0e3-ea0f95dc8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acb8b-24cd-4973-8089-bcf1fab51c2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fcf04e5-8d33-4ed1-a0e3-ea0f95dc8a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82F759-D6F7-423A-9435-50A221F857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f04e5-8d33-4ed1-a0e3-ea0f95dc8aba"/>
    <ds:schemaRef ds:uri="3a5acb8b-24cd-4973-8089-bcf1fab51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007FDE-6E95-4D95-A4B8-5B53A7D3D157}">
  <ds:schemaRef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3a5acb8b-24cd-4973-8089-bcf1fab51c2d"/>
    <ds:schemaRef ds:uri="4fcf04e5-8d33-4ed1-a0e3-ea0f95dc8aba"/>
  </ds:schemaRefs>
</ds:datastoreItem>
</file>

<file path=customXml/itemProps3.xml><?xml version="1.0" encoding="utf-8"?>
<ds:datastoreItem xmlns:ds="http://schemas.openxmlformats.org/officeDocument/2006/customXml" ds:itemID="{C6999BA7-5610-4378-8D12-917572C22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1540</TotalTime>
  <Words>1242</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Metropolis</vt:lpstr>
      <vt:lpstr>Trade Gothic Next Cond</vt:lpstr>
      <vt:lpstr>Trade Gothic Next Light</vt:lpstr>
      <vt:lpstr>PortalVTI</vt:lpstr>
      <vt:lpstr>CLERK’S OFFICE 2023/2024 BUDGET</vt:lpstr>
      <vt:lpstr>OVERVIEW of elections</vt:lpstr>
      <vt:lpstr>2022-2023                       election ACCOMPLISHMENTS</vt:lpstr>
      <vt:lpstr>ELECTIONs </vt:lpstr>
      <vt:lpstr>VISUALIZATION ELECTIONS budget  2023-2024</vt:lpstr>
      <vt:lpstr>FUTURE ELECTION GOALS</vt:lpstr>
      <vt:lpstr>ELECTION DEPARTMENT METRICS</vt:lpstr>
      <vt:lpstr>Overview  of BOARD OF PROPERTY TAX APPEALS(BoPTA)</vt:lpstr>
      <vt:lpstr>Bopta ACCOMPLISHMENTS FY 2022/23</vt:lpstr>
      <vt:lpstr>PowerPoint Presentation</vt:lpstr>
      <vt:lpstr>Overview of  CLERK records &amp; Administration</vt:lpstr>
      <vt:lpstr>2022-2023 CLERKS RECORD accomplishments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 Office 2023/2024 Budget</dc:title>
  <dc:creator>Amy Southwell</dc:creator>
  <cp:lastModifiedBy>Amy Southwell</cp:lastModifiedBy>
  <cp:revision>54</cp:revision>
  <dcterms:created xsi:type="dcterms:W3CDTF">2023-04-20T22:43:14Z</dcterms:created>
  <dcterms:modified xsi:type="dcterms:W3CDTF">2023-05-12T18:30:40Z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0x0101004A6369376D7C064587D80AFFC7C96FA6</vt:lpwstr>
  </property>
</Properties>
</file>