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59" r:id="rId3"/>
    <p:sldId id="257" r:id="rId4"/>
    <p:sldId id="256" r:id="rId5"/>
    <p:sldId id="261"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357" autoAdjust="0"/>
  </p:normalViewPr>
  <p:slideViewPr>
    <p:cSldViewPr snapToGrid="0">
      <p:cViewPr varScale="1">
        <p:scale>
          <a:sx n="84" d="100"/>
          <a:sy n="84" d="100"/>
        </p:scale>
        <p:origin x="36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b="1" dirty="0"/>
              <a:t>Property Taxes vs Other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noFill/>
            </a:ln>
          </c:spPr>
          <c:dPt>
            <c:idx val="0"/>
            <c:bubble3D val="0"/>
            <c:spPr>
              <a:solidFill>
                <a:schemeClr val="accent6">
                  <a:lumMod val="75000"/>
                </a:schemeClr>
              </a:solidFill>
              <a:ln w="19050">
                <a:noFill/>
              </a:ln>
              <a:effectLst/>
            </c:spPr>
            <c:extLst>
              <c:ext xmlns:c16="http://schemas.microsoft.com/office/drawing/2014/chart" uri="{C3380CC4-5D6E-409C-BE32-E72D297353CC}">
                <c16:uniqueId val="{00000001-D763-4AEA-AAD2-4A47528C3D0A}"/>
              </c:ext>
            </c:extLst>
          </c:dPt>
          <c:dPt>
            <c:idx val="1"/>
            <c:bubble3D val="0"/>
            <c:spPr>
              <a:solidFill>
                <a:schemeClr val="accent6">
                  <a:lumMod val="60000"/>
                  <a:lumOff val="40000"/>
                </a:schemeClr>
              </a:solidFill>
              <a:ln w="19050">
                <a:noFill/>
              </a:ln>
              <a:effectLst/>
            </c:spPr>
            <c:extLst>
              <c:ext xmlns:c16="http://schemas.microsoft.com/office/drawing/2014/chart" uri="{C3380CC4-5D6E-409C-BE32-E72D297353CC}">
                <c16:uniqueId val="{00000002-D763-4AEA-AAD2-4A47528C3D0A}"/>
              </c:ext>
            </c:extLst>
          </c:dPt>
          <c:dLbls>
            <c:dLbl>
              <c:idx val="0"/>
              <c:layout>
                <c:manualLayout>
                  <c:x val="5.1289985236220468E-3"/>
                  <c:y val="-1.2719733469504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63-4AEA-AAD2-4A47528C3D0A}"/>
                </c:ext>
              </c:extLst>
            </c:dLbl>
            <c:dLbl>
              <c:idx val="1"/>
              <c:layout>
                <c:manualLayout>
                  <c:x val="2.455751722440945E-2"/>
                  <c:y val="-2.78801040920211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63-4AEA-AAD2-4A47528C3D0A}"/>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Other Revenue</c:v>
                </c:pt>
                <c:pt idx="1">
                  <c:v>Property Taxes</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0-D763-4AEA-AAD2-4A47528C3D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ln>
                  <a:noFill/>
                </a:ln>
                <a:solidFill>
                  <a:schemeClr val="tx1">
                    <a:lumMod val="65000"/>
                    <a:lumOff val="35000"/>
                  </a:schemeClr>
                </a:solidFill>
                <a:latin typeface="+mn-lt"/>
                <a:ea typeface="+mn-ea"/>
                <a:cs typeface="+mn-cs"/>
              </a:defRPr>
            </a:pPr>
            <a:r>
              <a:rPr lang="en-US" sz="2800" dirty="0"/>
              <a:t>Grants vs Other Revenues</a:t>
            </a:r>
          </a:p>
        </c:rich>
      </c:tx>
      <c:overlay val="0"/>
      <c:spPr>
        <a:noFill/>
        <a:ln>
          <a:noFill/>
        </a:ln>
        <a:effectLst/>
      </c:spPr>
      <c:txPr>
        <a:bodyPr rot="0" spcFirstLastPara="1" vertOverflow="ellipsis" vert="horz" wrap="square" anchor="ctr" anchorCtr="1"/>
        <a:lstStyle/>
        <a:p>
          <a:pPr>
            <a:defRPr sz="2800" b="0" i="0" u="none" strike="noStrike" kern="1200" spc="0" baseline="0">
              <a:ln>
                <a:noFill/>
              </a:ln>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noFill/>
            </a:ln>
          </c:spPr>
          <c:dPt>
            <c:idx val="0"/>
            <c:bubble3D val="0"/>
            <c:spPr>
              <a:solidFill>
                <a:schemeClr val="accent6">
                  <a:lumMod val="75000"/>
                </a:schemeClr>
              </a:solidFill>
              <a:ln w="19050">
                <a:solidFill>
                  <a:schemeClr val="accent6">
                    <a:lumMod val="75000"/>
                  </a:schemeClr>
                </a:solidFill>
              </a:ln>
              <a:effectLst/>
            </c:spPr>
            <c:extLst>
              <c:ext xmlns:c16="http://schemas.microsoft.com/office/drawing/2014/chart" uri="{C3380CC4-5D6E-409C-BE32-E72D297353CC}">
                <c16:uniqueId val="{00000001-CABC-4743-B59B-C0A5A7BB4C5C}"/>
              </c:ext>
            </c:extLst>
          </c:dPt>
          <c:dPt>
            <c:idx val="1"/>
            <c:bubble3D val="0"/>
            <c:spPr>
              <a:solidFill>
                <a:srgbClr val="FF0000"/>
              </a:solidFill>
              <a:ln w="19050">
                <a:solidFill>
                  <a:srgbClr val="FF0000"/>
                </a:solidFill>
              </a:ln>
              <a:effectLst/>
            </c:spPr>
            <c:extLst>
              <c:ext xmlns:c16="http://schemas.microsoft.com/office/drawing/2014/chart" uri="{C3380CC4-5D6E-409C-BE32-E72D297353CC}">
                <c16:uniqueId val="{00000005-CABC-4743-B59B-C0A5A7BB4C5C}"/>
              </c:ext>
            </c:extLst>
          </c:dPt>
          <c:dPt>
            <c:idx val="2"/>
            <c:bubble3D val="0"/>
            <c:spPr>
              <a:solidFill>
                <a:srgbClr val="FFFF00"/>
              </a:solidFill>
              <a:ln w="19050">
                <a:noFill/>
              </a:ln>
              <a:effectLst/>
            </c:spPr>
            <c:extLst>
              <c:ext xmlns:c16="http://schemas.microsoft.com/office/drawing/2014/chart" uri="{C3380CC4-5D6E-409C-BE32-E72D297353CC}">
                <c16:uniqueId val="{00000002-CABC-4743-B59B-C0A5A7BB4C5C}"/>
              </c:ext>
            </c:extLst>
          </c:dPt>
          <c:dPt>
            <c:idx val="3"/>
            <c:bubble3D val="0"/>
            <c:spPr>
              <a:solidFill>
                <a:schemeClr val="accent1">
                  <a:lumMod val="75000"/>
                </a:schemeClr>
              </a:solidFill>
              <a:ln w="19050">
                <a:noFill/>
              </a:ln>
              <a:effectLst/>
            </c:spPr>
            <c:extLst>
              <c:ext xmlns:c16="http://schemas.microsoft.com/office/drawing/2014/chart" uri="{C3380CC4-5D6E-409C-BE32-E72D297353CC}">
                <c16:uniqueId val="{00000004-CABC-4743-B59B-C0A5A7BB4C5C}"/>
              </c:ext>
            </c:extLst>
          </c:dPt>
          <c:dPt>
            <c:idx val="4"/>
            <c:bubble3D val="0"/>
            <c:spPr>
              <a:solidFill>
                <a:schemeClr val="accent2">
                  <a:lumMod val="60000"/>
                  <a:lumOff val="40000"/>
                </a:schemeClr>
              </a:solidFill>
              <a:ln w="19050">
                <a:noFill/>
              </a:ln>
              <a:effectLst/>
            </c:spPr>
            <c:extLst>
              <c:ext xmlns:c16="http://schemas.microsoft.com/office/drawing/2014/chart" uri="{C3380CC4-5D6E-409C-BE32-E72D297353CC}">
                <c16:uniqueId val="{00000003-CABC-4743-B59B-C0A5A7BB4C5C}"/>
              </c:ext>
            </c:extLst>
          </c:dPt>
          <c:dPt>
            <c:idx val="5"/>
            <c:bubble3D val="0"/>
            <c:spPr>
              <a:solidFill>
                <a:srgbClr val="7030A0"/>
              </a:solidFill>
              <a:ln w="19050">
                <a:noFill/>
              </a:ln>
              <a:effectLst/>
            </c:spPr>
            <c:extLst>
              <c:ext xmlns:c16="http://schemas.microsoft.com/office/drawing/2014/chart" uri="{C3380CC4-5D6E-409C-BE32-E72D297353CC}">
                <c16:uniqueId val="{00000006-CABC-4743-B59B-C0A5A7BB4C5C}"/>
              </c:ext>
            </c:extLst>
          </c:dPt>
          <c:dLbls>
            <c:dLbl>
              <c:idx val="0"/>
              <c:layout>
                <c:manualLayout>
                  <c:x val="-6.9205216535433069E-3"/>
                  <c:y val="7.416584189432567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BC-4743-B59B-C0A5A7BB4C5C}"/>
                </c:ext>
              </c:extLst>
            </c:dLbl>
            <c:dLbl>
              <c:idx val="1"/>
              <c:layout>
                <c:manualLayout>
                  <c:x val="-2.264757627952756E-2"/>
                  <c:y val="-5.089960316808551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BC-4743-B59B-C0A5A7BB4C5C}"/>
                </c:ext>
              </c:extLst>
            </c:dLbl>
            <c:dLbl>
              <c:idx val="2"/>
              <c:layout>
                <c:manualLayout>
                  <c:x val="-5.3026574803149604E-4"/>
                  <c:y val="1.473056011746062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BC-4743-B59B-C0A5A7BB4C5C}"/>
                </c:ext>
              </c:extLst>
            </c:dLbl>
            <c:dLbl>
              <c:idx val="3"/>
              <c:layout>
                <c:manualLayout>
                  <c:x val="3.4033587598425196E-3"/>
                  <c:y val="-3.3809053038321048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BC-4743-B59B-C0A5A7BB4C5C}"/>
                </c:ext>
              </c:extLst>
            </c:dLbl>
            <c:dLbl>
              <c:idx val="4"/>
              <c:layout>
                <c:manualLayout>
                  <c:x val="1.4034817913385797E-2"/>
                  <c:y val="2.899237026375653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BC-4743-B59B-C0A5A7BB4C5C}"/>
                </c:ext>
              </c:extLst>
            </c:dLbl>
            <c:dLbl>
              <c:idx val="5"/>
              <c:layout>
                <c:manualLayout>
                  <c:x val="9.5474901574803157E-3"/>
                  <c:y val="-1.506459060872351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BC-4743-B59B-C0A5A7BB4C5C}"/>
                </c:ext>
              </c:extLst>
            </c:dLbl>
            <c:spPr>
              <a:noFill/>
              <a:ln>
                <a:noFill/>
              </a:ln>
              <a:effectLst/>
            </c:spPr>
            <c:txPr>
              <a:bodyPr rot="0" spcFirstLastPara="1" vertOverflow="ellipsis" vert="horz" wrap="square" anchor="ctr" anchorCtr="1"/>
              <a:lstStyle/>
              <a:p>
                <a:pPr>
                  <a:defRPr sz="2400" b="0" i="0" u="none" strike="noStrike" kern="1200" baseline="0">
                    <a:ln>
                      <a:noFill/>
                    </a:ln>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ODOT Grants $1,865,876</c:v>
                </c:pt>
                <c:pt idx="1">
                  <c:v>Property Taxes $855,000</c:v>
                </c:pt>
                <c:pt idx="2">
                  <c:v>Cities Tribal $390,885</c:v>
                </c:pt>
                <c:pt idx="3">
                  <c:v>Fare Revenue $125,000</c:v>
                </c:pt>
                <c:pt idx="4">
                  <c:v>Other $96,000</c:v>
                </c:pt>
                <c:pt idx="5">
                  <c:v>Other State $95,000</c:v>
                </c:pt>
              </c:strCache>
            </c:strRef>
          </c:cat>
          <c:val>
            <c:numRef>
              <c:f>Sheet1!$B$2:$B$7</c:f>
              <c:numCache>
                <c:formatCode>0%</c:formatCode>
                <c:ptCount val="6"/>
                <c:pt idx="0">
                  <c:v>0.54</c:v>
                </c:pt>
                <c:pt idx="1">
                  <c:v>0.25</c:v>
                </c:pt>
                <c:pt idx="2">
                  <c:v>0.11</c:v>
                </c:pt>
                <c:pt idx="3">
                  <c:v>0.04</c:v>
                </c:pt>
                <c:pt idx="4">
                  <c:v>0.03</c:v>
                </c:pt>
                <c:pt idx="5">
                  <c:v>0.03</c:v>
                </c:pt>
              </c:numCache>
            </c:numRef>
          </c:val>
          <c:extLst>
            <c:ext xmlns:c16="http://schemas.microsoft.com/office/drawing/2014/chart" uri="{C3380CC4-5D6E-409C-BE32-E72D297353CC}">
              <c16:uniqueId val="{00000000-CABC-4743-B59B-C0A5A7BB4C5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255341801553354"/>
          <c:y val="0.3501892013686439"/>
          <c:w val="0.37022364010109088"/>
          <c:h val="0.45230766854923382"/>
        </c:manualLayout>
      </c:layout>
      <c:overlay val="0"/>
      <c:spPr>
        <a:noFill/>
        <a:ln>
          <a:noFill/>
        </a:ln>
        <a:effectLst/>
      </c:spPr>
      <c:txPr>
        <a:bodyPr rot="0" spcFirstLastPara="1" vertOverflow="ellipsis" vert="horz" wrap="square" anchor="ctr" anchorCtr="1"/>
        <a:lstStyle/>
        <a:p>
          <a:pPr>
            <a:defRPr sz="24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3600" dirty="0"/>
              <a:t>Budgets by</a:t>
            </a:r>
            <a:r>
              <a:rPr lang="en-US" sz="3600" baseline="0" dirty="0"/>
              <a:t> Year</a:t>
            </a:r>
            <a:endParaRPr lang="en-US" sz="36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FY 2019-2020                               Adopted Budget</c:v>
                </c:pt>
                <c:pt idx="1">
                  <c:v>FY 2020-2021                              Adopted Budget</c:v>
                </c:pt>
                <c:pt idx="2">
                  <c:v>FY 2021-2022                             Adopted Budget</c:v>
                </c:pt>
                <c:pt idx="3">
                  <c:v>FY 2022-2023                            Adopted Budget</c:v>
                </c:pt>
                <c:pt idx="4">
                  <c:v>FY 2023-2024                           Proposed Budget</c:v>
                </c:pt>
              </c:strCache>
            </c:strRef>
          </c:cat>
          <c:val>
            <c:numRef>
              <c:f>Sheet1!$B$2:$B$6</c:f>
              <c:numCache>
                <c:formatCode>#,##0</c:formatCode>
                <c:ptCount val="5"/>
                <c:pt idx="0">
                  <c:v>6452006</c:v>
                </c:pt>
                <c:pt idx="1">
                  <c:v>7546588</c:v>
                </c:pt>
                <c:pt idx="2">
                  <c:v>6227359</c:v>
                </c:pt>
                <c:pt idx="3">
                  <c:v>7193710</c:v>
                </c:pt>
                <c:pt idx="4">
                  <c:v>9678474</c:v>
                </c:pt>
              </c:numCache>
            </c:numRef>
          </c:val>
          <c:extLst>
            <c:ext xmlns:c16="http://schemas.microsoft.com/office/drawing/2014/chart" uri="{C3380CC4-5D6E-409C-BE32-E72D297353CC}">
              <c16:uniqueId val="{00000000-9AF0-4111-AA7F-83834FB04CF2}"/>
            </c:ext>
          </c:extLst>
        </c:ser>
        <c:dLbls>
          <c:dLblPos val="inEnd"/>
          <c:showLegendKey val="0"/>
          <c:showVal val="1"/>
          <c:showCatName val="0"/>
          <c:showSerName val="0"/>
          <c:showPercent val="0"/>
          <c:showBubbleSize val="0"/>
        </c:dLbls>
        <c:gapWidth val="65"/>
        <c:axId val="725737832"/>
        <c:axId val="725737112"/>
      </c:barChart>
      <c:catAx>
        <c:axId val="725737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25737112"/>
        <c:crosses val="autoZero"/>
        <c:auto val="1"/>
        <c:lblAlgn val="ctr"/>
        <c:lblOffset val="100"/>
        <c:noMultiLvlLbl val="0"/>
      </c:catAx>
      <c:valAx>
        <c:axId val="7257371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257378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B36DE-BC41-45FD-B7C6-DBD62DA7B80B}"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602A8-F6F5-4066-BFA8-5D07696B84AB}" type="slidenum">
              <a:rPr lang="en-US" smtClean="0"/>
              <a:t>‹#›</a:t>
            </a:fld>
            <a:endParaRPr lang="en-US"/>
          </a:p>
        </p:txBody>
      </p:sp>
    </p:spTree>
    <p:extLst>
      <p:ext uri="{BB962C8B-B14F-4D97-AF65-F5344CB8AC3E}">
        <p14:creationId xmlns:p14="http://schemas.microsoft.com/office/powerpoint/2010/main" val="141294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expansions and new services were the result of input of Lincoln County residents through surveys, public outreach and public meetings. The Statewide Transportation Improvement Program advisory committee made recommendations to the Board of Commissioners on which projects to move forward</a:t>
            </a:r>
          </a:p>
          <a:p>
            <a:endParaRPr lang="en-US" dirty="0"/>
          </a:p>
        </p:txBody>
      </p:sp>
      <p:sp>
        <p:nvSpPr>
          <p:cNvPr id="4" name="Slide Number Placeholder 3"/>
          <p:cNvSpPr>
            <a:spLocks noGrp="1"/>
          </p:cNvSpPr>
          <p:nvPr>
            <p:ph type="sldNum" sz="quarter" idx="5"/>
          </p:nvPr>
        </p:nvSpPr>
        <p:spPr/>
        <p:txBody>
          <a:bodyPr/>
          <a:lstStyle/>
          <a:p>
            <a:fld id="{B79602A8-F6F5-4066-BFA8-5D07696B84AB}" type="slidenum">
              <a:rPr lang="en-US" smtClean="0"/>
              <a:t>6</a:t>
            </a:fld>
            <a:endParaRPr lang="en-US"/>
          </a:p>
        </p:txBody>
      </p:sp>
    </p:spTree>
    <p:extLst>
      <p:ext uri="{BB962C8B-B14F-4D97-AF65-F5344CB8AC3E}">
        <p14:creationId xmlns:p14="http://schemas.microsoft.com/office/powerpoint/2010/main" val="110876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602A8-F6F5-4066-BFA8-5D07696B84AB}" type="slidenum">
              <a:rPr lang="en-US" smtClean="0"/>
              <a:t>7</a:t>
            </a:fld>
            <a:endParaRPr lang="en-US"/>
          </a:p>
        </p:txBody>
      </p:sp>
    </p:spTree>
    <p:extLst>
      <p:ext uri="{BB962C8B-B14F-4D97-AF65-F5344CB8AC3E}">
        <p14:creationId xmlns:p14="http://schemas.microsoft.com/office/powerpoint/2010/main" val="248257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E62D-9931-1986-3ABB-6E307D125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9DF816-1491-4A35-CF06-2CA035C81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B8449-C125-B854-D9C2-179773E477EC}"/>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5" name="Footer Placeholder 4">
            <a:extLst>
              <a:ext uri="{FF2B5EF4-FFF2-40B4-BE49-F238E27FC236}">
                <a16:creationId xmlns:a16="http://schemas.microsoft.com/office/drawing/2014/main" id="{830362A8-CCE6-FCA7-88D9-20482F5EB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68323-8D39-6ADB-23B3-4EB555B43300}"/>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275246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B961-B2BF-18E6-CB6F-19E53FB01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83131-FEDF-C911-38D8-E1967A340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D68EC-3096-E4ED-57FA-ED5C3FC51828}"/>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5" name="Footer Placeholder 4">
            <a:extLst>
              <a:ext uri="{FF2B5EF4-FFF2-40B4-BE49-F238E27FC236}">
                <a16:creationId xmlns:a16="http://schemas.microsoft.com/office/drawing/2014/main" id="{2F1DAD0C-3679-8354-39A0-73B93F8BB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59928-4628-25E8-8ECC-228B8D1F61C1}"/>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321522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78D5F-315D-FD32-F41A-FCD50EED96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9CAFE4-F0C6-4FE2-06DD-64AC10199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A70AB-BA9F-B685-0785-C69D8329EBD3}"/>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5" name="Footer Placeholder 4">
            <a:extLst>
              <a:ext uri="{FF2B5EF4-FFF2-40B4-BE49-F238E27FC236}">
                <a16:creationId xmlns:a16="http://schemas.microsoft.com/office/drawing/2014/main" id="{F3452267-86B3-2CD3-8670-B743051C6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07F08-7BEE-73E4-A4F3-08076DD6280D}"/>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21371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C697-9247-F455-3BC8-61C9FBE01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87355-9091-D3F1-88D8-84AC5A9C98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73D0B-CA5B-7BB0-713D-C11BEB84A5DA}"/>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5" name="Footer Placeholder 4">
            <a:extLst>
              <a:ext uri="{FF2B5EF4-FFF2-40B4-BE49-F238E27FC236}">
                <a16:creationId xmlns:a16="http://schemas.microsoft.com/office/drawing/2014/main" id="{87BA94A3-F95E-6881-1242-515766905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1E2D2-D8CF-C761-2C31-0D3EE5633C52}"/>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422372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5A80-B32B-7177-2575-4511EFE95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E038FD-9FCC-6200-13C2-CCA918A19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E4B5A-46E8-AB42-C338-6C54335F170B}"/>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5" name="Footer Placeholder 4">
            <a:extLst>
              <a:ext uri="{FF2B5EF4-FFF2-40B4-BE49-F238E27FC236}">
                <a16:creationId xmlns:a16="http://schemas.microsoft.com/office/drawing/2014/main" id="{597243F5-D501-0CB1-45BA-9569B8369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C3F89-4716-2A4C-1750-EDB6BB5C405C}"/>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412963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446-E60C-6980-C535-08B522411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B9C06-8E0F-3CFE-20A7-7CA8008FD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15CF2-DF3D-1829-DE3E-FB9BD9331E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9E22D-204B-5146-9E45-C68F9DF9176F}"/>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6" name="Footer Placeholder 5">
            <a:extLst>
              <a:ext uri="{FF2B5EF4-FFF2-40B4-BE49-F238E27FC236}">
                <a16:creationId xmlns:a16="http://schemas.microsoft.com/office/drawing/2014/main" id="{EE8B235D-F197-E29F-9DC9-A125CCB45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9EA3F-8738-550A-5EC1-7C4097DC2B05}"/>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52842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9141-83A5-B7AC-60A0-A5CD35A867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A0E14-6CA2-5AF6-1AD0-E9C1169DB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6434B-4AA2-F801-96F6-CBA6CCF49F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25007-5EFB-9396-8FDC-2E47A76873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365A1-20DA-601E-B2A2-C7576A28D8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A31CC4-CBC9-D0CE-FF67-378212C51DF8}"/>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8" name="Footer Placeholder 7">
            <a:extLst>
              <a:ext uri="{FF2B5EF4-FFF2-40B4-BE49-F238E27FC236}">
                <a16:creationId xmlns:a16="http://schemas.microsoft.com/office/drawing/2014/main" id="{8741D8BD-7A3A-E2FD-D1CE-6D4131DF6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E4FC4-E0CE-1EA0-595D-C430EDDA0DE0}"/>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94319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2AA6-D502-225E-6B89-8A1419CC37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306EB8-D5F6-306F-3DF1-8A093C6833E4}"/>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4" name="Footer Placeholder 3">
            <a:extLst>
              <a:ext uri="{FF2B5EF4-FFF2-40B4-BE49-F238E27FC236}">
                <a16:creationId xmlns:a16="http://schemas.microsoft.com/office/drawing/2014/main" id="{7FFF7805-F677-23C4-3EEC-FEFDF78B04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789CA2-4CC3-F7BB-945A-43AFEB811E1A}"/>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29557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B93BA-C7F2-E7A3-F406-6D7EFBFE6A7E}"/>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3" name="Footer Placeholder 2">
            <a:extLst>
              <a:ext uri="{FF2B5EF4-FFF2-40B4-BE49-F238E27FC236}">
                <a16:creationId xmlns:a16="http://schemas.microsoft.com/office/drawing/2014/main" id="{3283B6B8-C427-D2F8-52E2-2DE62C9B8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4E6513-8B1C-E4FA-9510-6EF538B3EBC6}"/>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16912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0891-83AD-39B2-0875-85593E8ED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A1DB11-BAED-1EA8-587A-8FDC4269D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2D91F-5C22-D7EC-2913-41EF0CBEC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AB233C-B6BB-C9D7-F759-19AC0F110120}"/>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6" name="Footer Placeholder 5">
            <a:extLst>
              <a:ext uri="{FF2B5EF4-FFF2-40B4-BE49-F238E27FC236}">
                <a16:creationId xmlns:a16="http://schemas.microsoft.com/office/drawing/2014/main" id="{2DA17656-607E-669C-F887-200BF196B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D5376-A09B-C37B-6EDE-28257A4FCF2C}"/>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56904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2139-6769-184F-7133-F5B297170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9035EF-EFFB-8E4A-17BB-C5C1D6E6B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C22354-C41A-A80D-2527-08A23BF55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A8CC0-2D04-1141-461A-A70F0BCADFFF}"/>
              </a:ext>
            </a:extLst>
          </p:cNvPr>
          <p:cNvSpPr>
            <a:spLocks noGrp="1"/>
          </p:cNvSpPr>
          <p:nvPr>
            <p:ph type="dt" sz="half" idx="10"/>
          </p:nvPr>
        </p:nvSpPr>
        <p:spPr/>
        <p:txBody>
          <a:bodyPr/>
          <a:lstStyle/>
          <a:p>
            <a:fld id="{EB29D99B-5764-435E-AECB-227D830F6B8B}" type="datetimeFigureOut">
              <a:rPr lang="en-US" smtClean="0"/>
              <a:t>5/4/2023</a:t>
            </a:fld>
            <a:endParaRPr lang="en-US"/>
          </a:p>
        </p:txBody>
      </p:sp>
      <p:sp>
        <p:nvSpPr>
          <p:cNvPr id="6" name="Footer Placeholder 5">
            <a:extLst>
              <a:ext uri="{FF2B5EF4-FFF2-40B4-BE49-F238E27FC236}">
                <a16:creationId xmlns:a16="http://schemas.microsoft.com/office/drawing/2014/main" id="{D4D22708-A982-2CAD-BD1C-C958B2C13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7FAC4-FCA5-02BA-9E80-B0188B61B100}"/>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358172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05D64-A6D4-2872-C7B6-4F013CD82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6DCB48-0508-5C51-0B18-15158E202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CCB29-8E85-389F-EE6A-7C681692F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D99B-5764-435E-AECB-227D830F6B8B}" type="datetimeFigureOut">
              <a:rPr lang="en-US" smtClean="0"/>
              <a:t>5/4/2023</a:t>
            </a:fld>
            <a:endParaRPr lang="en-US"/>
          </a:p>
        </p:txBody>
      </p:sp>
      <p:sp>
        <p:nvSpPr>
          <p:cNvPr id="5" name="Footer Placeholder 4">
            <a:extLst>
              <a:ext uri="{FF2B5EF4-FFF2-40B4-BE49-F238E27FC236}">
                <a16:creationId xmlns:a16="http://schemas.microsoft.com/office/drawing/2014/main" id="{C344C8B3-B287-A316-3F4E-42C45A7EB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09D353-EAB4-1014-688E-F69A6376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BB6F9-40B5-4C43-AD70-4E8C83391EA5}" type="slidenum">
              <a:rPr lang="en-US" smtClean="0"/>
              <a:t>‹#›</a:t>
            </a:fld>
            <a:endParaRPr lang="en-US"/>
          </a:p>
        </p:txBody>
      </p:sp>
    </p:spTree>
    <p:extLst>
      <p:ext uri="{BB962C8B-B14F-4D97-AF65-F5344CB8AC3E}">
        <p14:creationId xmlns:p14="http://schemas.microsoft.com/office/powerpoint/2010/main" val="411549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95851-1CB8-AAD3-3AD0-251DE8EFAE10}"/>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5400" b="1" dirty="0"/>
              <a:t>Lincoln County    Transit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36309FC-515A-47BB-EB65-509FB7DE9ABE}"/>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lgn="ctr">
              <a:buNone/>
            </a:pPr>
            <a:r>
              <a:rPr lang="en-US" sz="3600" dirty="0"/>
              <a:t>Fiscal Year 2023-24</a:t>
            </a:r>
          </a:p>
          <a:p>
            <a:pPr marL="0" indent="0" algn="ctr">
              <a:buNone/>
            </a:pPr>
            <a:endParaRPr lang="en-US" sz="3600" dirty="0"/>
          </a:p>
          <a:p>
            <a:pPr marL="0" indent="0" algn="ctr">
              <a:buNone/>
            </a:pPr>
            <a:r>
              <a:rPr lang="en-US" sz="3600" dirty="0"/>
              <a:t>Budget</a:t>
            </a:r>
          </a:p>
          <a:p>
            <a:pPr marL="0" indent="0" algn="ctr">
              <a:buNone/>
            </a:pPr>
            <a:endParaRPr lang="en-US" sz="3600" dirty="0"/>
          </a:p>
          <a:p>
            <a:pPr marL="0" indent="0" algn="ctr">
              <a:buNone/>
            </a:pPr>
            <a:r>
              <a:rPr lang="en-US" sz="3600" dirty="0"/>
              <a:t>Presentation</a:t>
            </a:r>
          </a:p>
          <a:p>
            <a:pPr marL="0" indent="0" algn="ctr">
              <a:buNone/>
            </a:pPr>
            <a:endParaRPr lang="en-US" sz="2200" dirty="0"/>
          </a:p>
        </p:txBody>
      </p:sp>
      <p:pic>
        <p:nvPicPr>
          <p:cNvPr id="5" name="Content Placeholder 4" descr="A picture containing text, sky, road, outdoor&#10;&#10;Description automatically generated">
            <a:extLst>
              <a:ext uri="{FF2B5EF4-FFF2-40B4-BE49-F238E27FC236}">
                <a16:creationId xmlns:a16="http://schemas.microsoft.com/office/drawing/2014/main" id="{1A13B3C7-D0DF-6842-BBEB-0409C310386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965" r="525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3283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3C81-B874-D2D2-E148-CE8DF60A826F}"/>
              </a:ext>
            </a:extLst>
          </p:cNvPr>
          <p:cNvSpPr>
            <a:spLocks noGrp="1"/>
          </p:cNvSpPr>
          <p:nvPr>
            <p:ph type="title"/>
          </p:nvPr>
        </p:nvSpPr>
        <p:spPr/>
        <p:txBody>
          <a:bodyPr/>
          <a:lstStyle/>
          <a:p>
            <a:pPr algn="ctr"/>
            <a:r>
              <a:rPr lang="en-US" sz="4400" b="1" dirty="0"/>
              <a:t>Lincoln County Transit</a:t>
            </a:r>
            <a:endParaRPr lang="en-US" b="1" dirty="0"/>
          </a:p>
        </p:txBody>
      </p:sp>
      <p:sp>
        <p:nvSpPr>
          <p:cNvPr id="3" name="Content Placeholder 2">
            <a:extLst>
              <a:ext uri="{FF2B5EF4-FFF2-40B4-BE49-F238E27FC236}">
                <a16:creationId xmlns:a16="http://schemas.microsoft.com/office/drawing/2014/main" id="{AAEA3B77-1404-D34F-46CB-2DF33DD9B498}"/>
              </a:ext>
            </a:extLst>
          </p:cNvPr>
          <p:cNvSpPr>
            <a:spLocks noGrp="1"/>
          </p:cNvSpPr>
          <p:nvPr>
            <p:ph idx="1"/>
          </p:nvPr>
        </p:nvSpPr>
        <p:spPr>
          <a:noFill/>
          <a:effectLst>
            <a:glow rad="63500">
              <a:schemeClr val="accent1">
                <a:satMod val="175000"/>
                <a:alpha val="40000"/>
              </a:schemeClr>
            </a:glow>
            <a:innerShdw blurRad="63500" dist="50800" dir="18000000">
              <a:prstClr val="black">
                <a:alpha val="50000"/>
              </a:prstClr>
            </a:innerShdw>
          </a:effectLst>
          <a:scene3d>
            <a:camera prst="orthographicFront"/>
            <a:lightRig rig="threePt" dir="t"/>
          </a:scene3d>
          <a:sp3d>
            <a:bevelT/>
          </a:sp3d>
        </p:spPr>
        <p:txBody>
          <a:bodyPr>
            <a:normAutofit fontScale="92500" lnSpcReduction="20000"/>
          </a:bodyPr>
          <a:lstStyle/>
          <a:p>
            <a:pPr marL="0" indent="0">
              <a:buNone/>
            </a:pPr>
            <a:r>
              <a:rPr lang="en-US" sz="3500" b="1" dirty="0"/>
              <a:t>FY 2022/23 Statistics</a:t>
            </a:r>
          </a:p>
          <a:p>
            <a:pPr marL="0" indent="0">
              <a:buNone/>
            </a:pPr>
            <a:endParaRPr lang="en-US" b="1" dirty="0"/>
          </a:p>
          <a:p>
            <a:pPr marL="342900" indent="-342900" algn="l">
              <a:buFont typeface="Arial" panose="020B0604020202020204" pitchFamily="34" charset="0"/>
              <a:buChar char="•"/>
            </a:pPr>
            <a:r>
              <a:rPr lang="en-US" sz="2800" b="1" dirty="0"/>
              <a:t>Rides Provided = 250,123</a:t>
            </a:r>
          </a:p>
          <a:p>
            <a:pPr marL="0" indent="0" algn="l">
              <a:buNone/>
            </a:pPr>
            <a:endParaRPr lang="en-US" sz="2800" b="1" dirty="0"/>
          </a:p>
          <a:p>
            <a:pPr marL="342900" indent="-342900" algn="l">
              <a:buFont typeface="Arial" panose="020B0604020202020204" pitchFamily="34" charset="0"/>
              <a:buChar char="•"/>
            </a:pPr>
            <a:r>
              <a:rPr lang="en-US" sz="2800" b="1" dirty="0"/>
              <a:t>Hours of Services = 29,487</a:t>
            </a:r>
          </a:p>
          <a:p>
            <a:pPr marL="0" indent="0" algn="l">
              <a:buNone/>
            </a:pPr>
            <a:endParaRPr lang="en-US" sz="2800" b="1" dirty="0"/>
          </a:p>
          <a:p>
            <a:pPr marL="342900" indent="-342900" algn="l">
              <a:buFont typeface="Arial" panose="020B0604020202020204" pitchFamily="34" charset="0"/>
              <a:buChar char="•"/>
            </a:pPr>
            <a:r>
              <a:rPr lang="en-US" sz="2800" b="1" dirty="0"/>
              <a:t>Annual Miles Traveled = 510,652</a:t>
            </a:r>
          </a:p>
          <a:p>
            <a:pPr marL="342900" indent="-342900" algn="l">
              <a:buFont typeface="Arial" panose="020B0604020202020204" pitchFamily="34" charset="0"/>
              <a:buChar char="•"/>
            </a:pPr>
            <a:endParaRPr lang="en-US" sz="2800" b="1" dirty="0"/>
          </a:p>
          <a:p>
            <a:pPr marL="342900" indent="-342900" algn="l">
              <a:buFont typeface="Arial" panose="020B0604020202020204" pitchFamily="34" charset="0"/>
              <a:buChar char="•"/>
            </a:pPr>
            <a:r>
              <a:rPr lang="en-US" sz="2800" b="1" dirty="0"/>
              <a:t>Total Number of </a:t>
            </a:r>
            <a:r>
              <a:rPr lang="en-US" sz="2800" b="1"/>
              <a:t>Buses = 19</a:t>
            </a:r>
            <a:endParaRPr lang="en-US" sz="2800" b="1" dirty="0"/>
          </a:p>
          <a:p>
            <a:pPr marL="0" indent="0">
              <a:buNone/>
            </a:pPr>
            <a:r>
              <a:rPr lang="en-US" dirty="0"/>
              <a:t>  </a:t>
            </a:r>
          </a:p>
          <a:p>
            <a:endParaRPr lang="en-US" dirty="0"/>
          </a:p>
        </p:txBody>
      </p:sp>
    </p:spTree>
    <p:extLst>
      <p:ext uri="{BB962C8B-B14F-4D97-AF65-F5344CB8AC3E}">
        <p14:creationId xmlns:p14="http://schemas.microsoft.com/office/powerpoint/2010/main" val="346335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805CD66-56B7-CA26-4E36-7BF2F2AAA0F6}"/>
              </a:ext>
            </a:extLst>
          </p:cNvPr>
          <p:cNvGraphicFramePr/>
          <p:nvPr>
            <p:extLst>
              <p:ext uri="{D42A27DB-BD31-4B8C-83A1-F6EECF244321}">
                <p14:modId xmlns:p14="http://schemas.microsoft.com/office/powerpoint/2010/main" val="415820671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83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0E33937-3853-AC5A-9C3A-214CEDFAE200}"/>
              </a:ext>
            </a:extLst>
          </p:cNvPr>
          <p:cNvGraphicFramePr/>
          <p:nvPr>
            <p:extLst>
              <p:ext uri="{D42A27DB-BD31-4B8C-83A1-F6EECF244321}">
                <p14:modId xmlns:p14="http://schemas.microsoft.com/office/powerpoint/2010/main" val="4129796407"/>
              </p:ext>
            </p:extLst>
          </p:nvPr>
        </p:nvGraphicFramePr>
        <p:xfrm>
          <a:off x="818867" y="354841"/>
          <a:ext cx="10549718" cy="6086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669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800FBC-DCAE-0CD5-7D00-6BA398664160}"/>
              </a:ext>
            </a:extLst>
          </p:cNvPr>
          <p:cNvGraphicFramePr/>
          <p:nvPr>
            <p:extLst>
              <p:ext uri="{D42A27DB-BD31-4B8C-83A1-F6EECF244321}">
                <p14:modId xmlns:p14="http://schemas.microsoft.com/office/powerpoint/2010/main" val="342259429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810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7CB2-4B53-C62D-C442-9CF83F71FC10}"/>
              </a:ext>
            </a:extLst>
          </p:cNvPr>
          <p:cNvSpPr>
            <a:spLocks noGrp="1"/>
          </p:cNvSpPr>
          <p:nvPr>
            <p:ph type="title"/>
          </p:nvPr>
        </p:nvSpPr>
        <p:spPr/>
        <p:txBody>
          <a:bodyPr/>
          <a:lstStyle/>
          <a:p>
            <a:pPr algn="ctr"/>
            <a:r>
              <a:rPr lang="en-US" dirty="0"/>
              <a:t>Future Transit Service Enhancements</a:t>
            </a:r>
          </a:p>
        </p:txBody>
      </p:sp>
      <p:sp>
        <p:nvSpPr>
          <p:cNvPr id="3" name="Content Placeholder 2">
            <a:extLst>
              <a:ext uri="{FF2B5EF4-FFF2-40B4-BE49-F238E27FC236}">
                <a16:creationId xmlns:a16="http://schemas.microsoft.com/office/drawing/2014/main" id="{E4B7DB9A-FCEB-D2B8-0BC5-01291DB2EC30}"/>
              </a:ext>
            </a:extLst>
          </p:cNvPr>
          <p:cNvSpPr>
            <a:spLocks noGrp="1"/>
          </p:cNvSpPr>
          <p:nvPr>
            <p:ph idx="1"/>
          </p:nvPr>
        </p:nvSpPr>
        <p:spPr>
          <a:xfrm>
            <a:off x="838200" y="1481559"/>
            <a:ext cx="10515600" cy="5011316"/>
          </a:xfrm>
        </p:spPr>
        <p:txBody>
          <a:bodyPr/>
          <a:lstStyle/>
          <a:p>
            <a:r>
              <a:rPr lang="en-US" dirty="0"/>
              <a:t>Sunday service on south county inter-community route</a:t>
            </a:r>
          </a:p>
          <a:p>
            <a:r>
              <a:rPr lang="en-US" dirty="0"/>
              <a:t>Sunday service on blue line route, east and north county combined inter-community route</a:t>
            </a:r>
          </a:p>
          <a:p>
            <a:r>
              <a:rPr lang="en-US" dirty="0"/>
              <a:t>Waldport city circular route, Monday through Friday</a:t>
            </a:r>
          </a:p>
          <a:p>
            <a:r>
              <a:rPr lang="en-US" dirty="0"/>
              <a:t>Service increase on Coast to Valley Express route</a:t>
            </a:r>
          </a:p>
          <a:p>
            <a:pPr marL="0" indent="0">
              <a:buNone/>
            </a:pPr>
            <a:endParaRPr lang="en-US" dirty="0"/>
          </a:p>
          <a:p>
            <a:pPr marL="0" indent="0">
              <a:buNone/>
            </a:pPr>
            <a:r>
              <a:rPr lang="en-US" dirty="0"/>
              <a:t>These expansions and new services were the result of input of Lincoln County residents through surveys, public outreach and public meetings. The Statewide Transportation Improvement Program advisory committee made recommendations to the Board of Commissioners on which projects to move forward.</a:t>
            </a:r>
          </a:p>
          <a:p>
            <a:pPr marL="0" indent="0">
              <a:buNone/>
            </a:pPr>
            <a:endParaRPr lang="en-US" dirty="0"/>
          </a:p>
          <a:p>
            <a:endParaRPr lang="en-US" dirty="0"/>
          </a:p>
        </p:txBody>
      </p:sp>
    </p:spTree>
    <p:extLst>
      <p:ext uri="{BB962C8B-B14F-4D97-AF65-F5344CB8AC3E}">
        <p14:creationId xmlns:p14="http://schemas.microsoft.com/office/powerpoint/2010/main" val="343842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DCA9-EBB3-680D-1DAC-CDEF59AD342C}"/>
              </a:ext>
            </a:extLst>
          </p:cNvPr>
          <p:cNvSpPr>
            <a:spLocks noGrp="1"/>
          </p:cNvSpPr>
          <p:nvPr>
            <p:ph type="title"/>
          </p:nvPr>
        </p:nvSpPr>
        <p:spPr>
          <a:xfrm>
            <a:off x="838200" y="365125"/>
            <a:ext cx="10515600" cy="713048"/>
          </a:xfrm>
        </p:spPr>
        <p:txBody>
          <a:bodyPr>
            <a:normAutofit/>
          </a:bodyPr>
          <a:lstStyle/>
          <a:p>
            <a:pPr algn="ctr"/>
            <a:r>
              <a:rPr lang="en-US" sz="3600" b="1" dirty="0"/>
              <a:t>Questions?</a:t>
            </a:r>
            <a:r>
              <a:rPr lang="en-US" sz="3600" dirty="0"/>
              <a:t> </a:t>
            </a:r>
          </a:p>
        </p:txBody>
      </p:sp>
      <p:pic>
        <p:nvPicPr>
          <p:cNvPr id="6" name="Picture 5" descr="A picture containing a transit bus, sky, outdoor and lighthouse.">
            <a:extLst>
              <a:ext uri="{FF2B5EF4-FFF2-40B4-BE49-F238E27FC236}">
                <a16:creationId xmlns:a16="http://schemas.microsoft.com/office/drawing/2014/main" id="{2357FA70-9B3B-E263-F1D3-FC6DDB46213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794" y="928048"/>
            <a:ext cx="7868412" cy="4285397"/>
          </a:xfrm>
          <a:prstGeom prst="rect">
            <a:avLst/>
          </a:prstGeom>
        </p:spPr>
      </p:pic>
      <p:sp>
        <p:nvSpPr>
          <p:cNvPr id="20" name="TextBox 19">
            <a:extLst>
              <a:ext uri="{FF2B5EF4-FFF2-40B4-BE49-F238E27FC236}">
                <a16:creationId xmlns:a16="http://schemas.microsoft.com/office/drawing/2014/main" id="{1F5CB795-CAD6-D6AA-E34E-C09A76B3560F}"/>
              </a:ext>
            </a:extLst>
          </p:cNvPr>
          <p:cNvSpPr txBox="1"/>
          <p:nvPr/>
        </p:nvSpPr>
        <p:spPr>
          <a:xfrm>
            <a:off x="2019869" y="5776368"/>
            <a:ext cx="8447964" cy="461665"/>
          </a:xfrm>
          <a:prstGeom prst="rect">
            <a:avLst/>
          </a:prstGeom>
          <a:noFill/>
        </p:spPr>
        <p:txBody>
          <a:bodyPr wrap="square">
            <a:spAutoFit/>
          </a:bodyPr>
          <a:lstStyle/>
          <a:p>
            <a:r>
              <a:rPr lang="en-US" sz="2400" dirty="0"/>
              <a:t>Thank you for your continued support of Lincoln County Transit!</a:t>
            </a:r>
          </a:p>
        </p:txBody>
      </p:sp>
    </p:spTree>
    <p:extLst>
      <p:ext uri="{BB962C8B-B14F-4D97-AF65-F5344CB8AC3E}">
        <p14:creationId xmlns:p14="http://schemas.microsoft.com/office/powerpoint/2010/main" val="1664584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1001</TotalTime>
  <Words>190</Words>
  <Application>Microsoft Office PowerPoint</Application>
  <PresentationFormat>Widescreen</PresentationFormat>
  <Paragraphs>32</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Lincoln County    Transit</vt:lpstr>
      <vt:lpstr>Lincoln County Transit</vt:lpstr>
      <vt:lpstr>PowerPoint Presentation</vt:lpstr>
      <vt:lpstr>PowerPoint Presentation</vt:lpstr>
      <vt:lpstr>PowerPoint Presentation</vt:lpstr>
      <vt:lpstr>Future Transit Service Enhancements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County Transit</dc:title>
  <dc:creator>Sandra Craven</dc:creator>
  <cp:lastModifiedBy>Cynda Bruce</cp:lastModifiedBy>
  <cp:revision>17</cp:revision>
  <dcterms:created xsi:type="dcterms:W3CDTF">2023-04-27T19:18:51Z</dcterms:created>
  <dcterms:modified xsi:type="dcterms:W3CDTF">2023-05-04T23:54:06Z</dcterms:modified>
</cp:coreProperties>
</file>