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7" r:id="rId5"/>
    <p:sldId id="302" r:id="rId6"/>
    <p:sldId id="303" r:id="rId7"/>
    <p:sldId id="325" r:id="rId8"/>
    <p:sldId id="320" r:id="rId9"/>
    <p:sldId id="304" r:id="rId10"/>
    <p:sldId id="316" r:id="rId11"/>
    <p:sldId id="324" r:id="rId12"/>
    <p:sldId id="257" r:id="rId13"/>
    <p:sldId id="258" r:id="rId14"/>
    <p:sldId id="322" r:id="rId15"/>
    <p:sldId id="262" r:id="rId16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Palma" initials="JP" lastIdx="2" clrIdx="0">
    <p:extLst>
      <p:ext uri="{19B8F6BF-5375-455C-9EA6-DF929625EA0E}">
        <p15:presenceInfo xmlns:p15="http://schemas.microsoft.com/office/powerpoint/2012/main" userId="S::jpalma@co.lincoln.or.us::2f253b8c-7cd8-487d-88de-44cdb4a217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7AE"/>
    <a:srgbClr val="E68B81"/>
    <a:srgbClr val="2FFAAC"/>
    <a:srgbClr val="28E09A"/>
    <a:srgbClr val="CFAD67"/>
    <a:srgbClr val="1F4724"/>
    <a:srgbClr val="EED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929E4-18BD-4E3E-8DE4-3A502D84EA48}" v="35" dt="2023-05-10T23:34:35.703"/>
    <p1510:client id="{19B9A313-B600-4437-BE23-0F49D086A590}" v="78" dt="2023-05-11T02:33:26.585"/>
    <p1510:client id="{33586227-80FD-4A4A-9D9C-A00BD5452283}" v="1" dt="2023-05-09T17:17:01.144"/>
    <p1510:client id="{3954FD86-7666-4BC0-9FD0-EF34FAEAC727}" v="62" dt="2023-05-09T21:59:13.773"/>
    <p1510:client id="{39F38EBD-B5C0-453F-A279-0731443DF64D}" v="35" dt="2023-05-11T00:07:33.946"/>
    <p1510:client id="{3B508D9C-AF37-400F-99F5-24D73AE73A17}" v="21" dt="2023-05-10T21:36:12.770"/>
    <p1510:client id="{5E3D3234-3AC0-4EEA-B935-64E8BD9472B3}" v="17" dt="2023-05-10T00:22:16.214"/>
    <p1510:client id="{5ED0ACE4-5FF4-4B92-8995-993D12D192DC}" v="10" dt="2023-05-12T00:25:42.036"/>
    <p1510:client id="{660D2BCC-6A04-4B75-9606-74197A5D0960}" v="33" dt="2023-05-09T16:37:42.119"/>
    <p1510:client id="{8B55E58E-D8E2-FD36-2AD5-97D7E1C5C3C6}" v="5" dt="2023-05-02T14:15:53.727"/>
    <p1510:client id="{8F2F34C4-713C-4213-B6C4-E3C13706F5D4}" v="63" dt="2023-05-09T17:02:04.201"/>
    <p1510:client id="{927CCAE2-6CD2-4675-B66B-D0B2B62ED583}" v="12" dt="2023-05-11T18:44:51.509"/>
    <p1510:client id="{9BB7094E-C921-4C3C-9F11-716F28548D48}" v="48" dt="2023-05-11T17:44:20.844"/>
    <p1510:client id="{A813A4B8-583D-4317-89E2-47E86D2F3468}" v="41" dt="2023-05-11T19:18:20.807"/>
    <p1510:client id="{ADD6F910-71A4-C4CE-03D3-FDA30902D1AE}" v="36" dt="2023-05-02T14:18:46.994"/>
    <p1510:client id="{AFEAFA9C-C528-42A3-B0E7-99FC5757EA41}" v="346" dt="2023-05-02T18:14:29.441"/>
    <p1510:client id="{B037E404-FA01-4998-9DEE-8409317FB9CD}" v="2" dt="2023-05-11T22:21:13.376"/>
    <p1510:client id="{C4CC04A4-32AC-46C9-B08B-F2E25C7DF037}" v="71" dt="2023-05-09T17:31:14.045"/>
    <p1510:client id="{CB9268F3-17D4-401C-8A15-481D29A02735}" v="337" dt="2023-05-11T18:17:40.889"/>
    <p1510:client id="{CCC87242-A6FD-40A1-9F74-54CD92A73E48}" v="304" dt="2023-05-11T02:19:39.749"/>
    <p1510:client id="{D73D3F0D-12D5-4C81-A48A-F5E220196F5B}" v="81" dt="2023-05-11T16:14:53.832"/>
    <p1510:client id="{E72DD55C-55BF-49B3-AAF9-48A8739D1906}" v="409" dt="2023-05-10T00:19:42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98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9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355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4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4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5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53E06F8-0CA4-45D6-92C2-8A3AAF6C637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989F2AD-6264-42BE-8A2D-653F740E5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3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344206528_564646345779652_3269581939036791479_n.jpg">
            <a:extLst>
              <a:ext uri="{FF2B5EF4-FFF2-40B4-BE49-F238E27FC236}">
                <a16:creationId xmlns:a16="http://schemas.microsoft.com/office/drawing/2014/main" id="{43DB9681-3766-9292-0D94-AFDCEA1E1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30" y="-10377"/>
            <a:ext cx="12217879" cy="6938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CB0C4-4943-4D20-BBAE-92DA00C0D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" y="5287055"/>
            <a:ext cx="12190039" cy="1636281"/>
          </a:xfrm>
          <a:solidFill>
            <a:schemeClr val="bg1"/>
          </a:solidFill>
          <a:ln>
            <a:solidFill>
              <a:srgbClr val="CFAD67"/>
            </a:solidFill>
          </a:ln>
        </p:spPr>
        <p:txBody>
          <a:bodyPr>
            <a:normAutofit fontScale="90000"/>
          </a:bodyPr>
          <a:lstStyle/>
          <a:p>
            <a:r>
              <a:rPr lang="en-US" sz="3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Lincoln county Sheriff’s Office </a:t>
            </a:r>
            <a:br>
              <a:rPr lang="en-US" sz="3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>
                <a:solidFill>
                  <a:srgbClr val="EEDFA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Budget Presentation fy23-24</a:t>
            </a:r>
            <a:br>
              <a:rPr lang="en-US" sz="3200">
                <a:solidFill>
                  <a:srgbClr val="CFAD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>
                <a:solidFill>
                  <a:srgbClr val="CFAD6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Animal Services District</a:t>
            </a:r>
          </a:p>
        </p:txBody>
      </p:sp>
    </p:spTree>
    <p:extLst>
      <p:ext uri="{BB962C8B-B14F-4D97-AF65-F5344CB8AC3E}">
        <p14:creationId xmlns:p14="http://schemas.microsoft.com/office/powerpoint/2010/main" val="663317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5298-DA68-418F-8D49-F833CD7A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49744"/>
            <a:ext cx="7729728" cy="118872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Animal services district </a:t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Expenses and Revenue</a:t>
            </a:r>
          </a:p>
        </p:txBody>
      </p:sp>
      <p:pic>
        <p:nvPicPr>
          <p:cNvPr id="5" name="Picture 6" descr="AnimalServicesDistrictFundHIstoricalData.png">
            <a:extLst>
              <a:ext uri="{FF2B5EF4-FFF2-40B4-BE49-F238E27FC236}">
                <a16:creationId xmlns:a16="http://schemas.microsoft.com/office/drawing/2014/main" id="{342CAD50-B3FC-5334-5266-2889541DC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42" t="13996" r="10288" b="9576"/>
          <a:stretch/>
        </p:blipFill>
        <p:spPr>
          <a:xfrm>
            <a:off x="3638866" y="1848064"/>
            <a:ext cx="7882999" cy="4830402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EF97F-9991-7FCF-1325-58C38DA4C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62" y="2806516"/>
            <a:ext cx="336383" cy="355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229C9-34C4-40CE-0F80-54793E1AD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66" y="3299309"/>
            <a:ext cx="333375" cy="352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D124CD-C5BC-3B8A-C24C-5E053A5C4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27" y="3805387"/>
            <a:ext cx="344905" cy="383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115A8-57F3-5654-CAD4-EA71DE4612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822" b="43478"/>
          <a:stretch/>
        </p:blipFill>
        <p:spPr>
          <a:xfrm>
            <a:off x="675030" y="4345804"/>
            <a:ext cx="356000" cy="387627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293ECD41-4ED6-B861-8EBB-143BAFFB83A2}"/>
              </a:ext>
            </a:extLst>
          </p:cNvPr>
          <p:cNvSpPr txBox="1"/>
          <p:nvPr/>
        </p:nvSpPr>
        <p:spPr>
          <a:xfrm>
            <a:off x="1070914" y="2803500"/>
            <a:ext cx="2887578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= Expenses</a:t>
            </a:r>
          </a:p>
          <a:p>
            <a:endParaRPr lang="en-US"/>
          </a:p>
          <a:p>
            <a:r>
              <a:rPr lang="en-US"/>
              <a:t>= Revenues</a:t>
            </a:r>
          </a:p>
          <a:p>
            <a:endParaRPr lang="en-US"/>
          </a:p>
          <a:p>
            <a:r>
              <a:rPr lang="en-US"/>
              <a:t>= Projected Expenses</a:t>
            </a:r>
          </a:p>
          <a:p>
            <a:endParaRPr lang="en-US"/>
          </a:p>
          <a:p>
            <a:r>
              <a:rPr lang="en-US"/>
              <a:t>= Projected Revenues</a:t>
            </a:r>
          </a:p>
        </p:txBody>
      </p:sp>
    </p:spTree>
    <p:extLst>
      <p:ext uri="{BB962C8B-B14F-4D97-AF65-F5344CB8AC3E}">
        <p14:creationId xmlns:p14="http://schemas.microsoft.com/office/powerpoint/2010/main" val="116279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966A4D4-049A-4389-B407-0E7091A0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8CDFF-AC23-401C-ABBE-FD3CD416114C}"/>
              </a:ext>
            </a:extLst>
          </p:cNvPr>
          <p:cNvSpPr/>
          <p:nvPr/>
        </p:nvSpPr>
        <p:spPr>
          <a:xfrm>
            <a:off x="0" y="0"/>
            <a:ext cx="6072915" cy="6858000"/>
          </a:xfrm>
          <a:prstGeom prst="rect">
            <a:avLst/>
          </a:prstGeom>
          <a:solidFill>
            <a:srgbClr val="1F4724"/>
          </a:solidFill>
          <a:ln>
            <a:solidFill>
              <a:srgbClr val="1F4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582E7-F24D-479C-BE23-EF29A78D16B7}"/>
              </a:ext>
            </a:extLst>
          </p:cNvPr>
          <p:cNvSpPr txBox="1"/>
          <p:nvPr/>
        </p:nvSpPr>
        <p:spPr>
          <a:xfrm>
            <a:off x="797365" y="193390"/>
            <a:ext cx="4475892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2800" b="1" i="0" u="none" strike="noStrike" cap="all" spc="20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FY20</a:t>
            </a:r>
            <a:r>
              <a:rPr lang="en-US" sz="2800" b="1" cap="all" spc="20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23-2024 Goals</a:t>
            </a:r>
            <a:endParaRPr lang="en-US" sz="2800" b="1" i="0" u="none" strike="noStrike" cap="all" spc="20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8F793-9B30-4EF6-8F78-72D1E84A29AB}"/>
              </a:ext>
            </a:extLst>
          </p:cNvPr>
          <p:cNvSpPr txBox="1"/>
          <p:nvPr/>
        </p:nvSpPr>
        <p:spPr>
          <a:xfrm>
            <a:off x="-236483" y="1907014"/>
            <a:ext cx="5739057" cy="45353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Begin construction on new animal shelter facility.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dog license compliance. Estimated 13,500 dogs in Lincoln County (per AVMA), approximately 1,500 currently licensed. Which creates approximately $240,000 missing revenue annually.</a:t>
            </a:r>
            <a:endParaRPr lang="en-US" sz="2400" b="0" i="0" u="none" strike="noStrike" dirty="0">
              <a:solidFill>
                <a:srgbClr val="FFFF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 new shelter software (</a:t>
            </a:r>
            <a:r>
              <a:rPr lang="en-US" sz="24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ShelterBuddy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which allows for online licenses and online adoption processing options.</a:t>
            </a: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rgbClr val="9BAFB5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rgbClr val="9BAFB5"/>
              </a:buClr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implementation of pet retention programs through partnerships with Central Coast Humane Society and FOLCAS (Friends of Lincoln County Animals).</a:t>
            </a:r>
            <a:endParaRPr 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b="0" i="0" u="none" strike="noStrike" dirty="0">
              <a:solidFill>
                <a:srgbClr val="FFFF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to develop additional options to maintain accessibility of shelter services throughout Lincoln County.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8A036-517B-4153-8551-5E0495F9D0F4}"/>
              </a:ext>
            </a:extLst>
          </p:cNvPr>
          <p:cNvSpPr txBox="1"/>
          <p:nvPr/>
        </p:nvSpPr>
        <p:spPr>
          <a:xfrm>
            <a:off x="8047753" y="4237006"/>
            <a:ext cx="6261146" cy="5717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>
              <a:spcAft>
                <a:spcPts val="600"/>
              </a:spcAft>
            </a:pPr>
            <a:endParaRPr lang="en-US" sz="2100" b="1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9CA1949-9B55-09BB-9AE3-1E7581F1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726" y="147084"/>
            <a:ext cx="2743200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24A9537-E833-F59A-39D8-CD0CB021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" r="-324" b="8704"/>
          <a:stretch/>
        </p:blipFill>
        <p:spPr>
          <a:xfrm>
            <a:off x="6354726" y="3890124"/>
            <a:ext cx="2752079" cy="27966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6A3D166-E41A-7D1C-B7D6-A83D92901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540" y="143033"/>
            <a:ext cx="2743200" cy="2939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9539BD0-EF1D-0C24-F3FD-E0691924B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644" y="3214576"/>
            <a:ext cx="2275036" cy="34679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271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AA6FE-C806-4B8D-BC33-DD2343D34821}"/>
              </a:ext>
            </a:extLst>
          </p:cNvPr>
          <p:cNvSpPr/>
          <p:nvPr/>
        </p:nvSpPr>
        <p:spPr>
          <a:xfrm>
            <a:off x="0" y="-2"/>
            <a:ext cx="6072914" cy="6858000"/>
          </a:xfrm>
          <a:prstGeom prst="rect">
            <a:avLst/>
          </a:prstGeom>
          <a:solidFill>
            <a:srgbClr val="1F4724"/>
          </a:solidFill>
          <a:ln>
            <a:solidFill>
              <a:srgbClr val="1F4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64684-D3C8-417A-B072-1B626B220760}"/>
              </a:ext>
            </a:extLst>
          </p:cNvPr>
          <p:cNvSpPr txBox="1"/>
          <p:nvPr/>
        </p:nvSpPr>
        <p:spPr>
          <a:xfrm>
            <a:off x="793891" y="747878"/>
            <a:ext cx="4475892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20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5EA00-860D-4788-BC7F-1CF54B164BAC}"/>
              </a:ext>
            </a:extLst>
          </p:cNvPr>
          <p:cNvSpPr txBox="1"/>
          <p:nvPr/>
        </p:nvSpPr>
        <p:spPr>
          <a:xfrm>
            <a:off x="710002" y="2874407"/>
            <a:ext cx="504484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Sheriff Curtis Landers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lcsheriff@co.lincoln.or.us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541-265-0652</a:t>
            </a:r>
          </a:p>
          <a:p>
            <a:endParaRPr lang="en-US" sz="2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Animal Shelter Manager </a:t>
            </a:r>
            <a:b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Sara Wynveen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swynveen@co.lincoln.or.us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541-265-0725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C0C8AC8-C02D-419D-96FF-737C2A512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62" y="1172868"/>
            <a:ext cx="4295828" cy="4195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1C7762-A57C-49B4-B270-2836870120AB}"/>
              </a:ext>
            </a:extLst>
          </p:cNvPr>
          <p:cNvSpPr/>
          <p:nvPr/>
        </p:nvSpPr>
        <p:spPr>
          <a:xfrm>
            <a:off x="710002" y="654341"/>
            <a:ext cx="4642174" cy="13757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8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81FE30-F6FD-4361-A60D-C11D968F6BF4}"/>
              </a:ext>
            </a:extLst>
          </p:cNvPr>
          <p:cNvSpPr/>
          <p:nvPr/>
        </p:nvSpPr>
        <p:spPr>
          <a:xfrm>
            <a:off x="0" y="16748"/>
            <a:ext cx="12192000" cy="6858000"/>
          </a:xfrm>
          <a:prstGeom prst="rect">
            <a:avLst/>
          </a:prstGeom>
          <a:solidFill>
            <a:srgbClr val="1F4724"/>
          </a:solidFill>
          <a:ln>
            <a:solidFill>
              <a:srgbClr val="1F4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618C56-9FC8-4A32-8491-72E7A14DECA2}"/>
              </a:ext>
            </a:extLst>
          </p:cNvPr>
          <p:cNvSpPr/>
          <p:nvPr/>
        </p:nvSpPr>
        <p:spPr>
          <a:xfrm>
            <a:off x="862125" y="985446"/>
            <a:ext cx="4243883" cy="4872990"/>
          </a:xfrm>
          <a:prstGeom prst="rect">
            <a:avLst/>
          </a:prstGeom>
          <a:solidFill>
            <a:srgbClr val="1F47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A14C4F-F47F-488C-9095-E2F6490F0CEE}"/>
              </a:ext>
            </a:extLst>
          </p:cNvPr>
          <p:cNvSpPr/>
          <p:nvPr/>
        </p:nvSpPr>
        <p:spPr>
          <a:xfrm>
            <a:off x="1067804" y="1193953"/>
            <a:ext cx="3821486" cy="4515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6175F-D714-48A7-9EF1-5DD6C7691759}"/>
              </a:ext>
            </a:extLst>
          </p:cNvPr>
          <p:cNvSpPr txBox="1"/>
          <p:nvPr/>
        </p:nvSpPr>
        <p:spPr>
          <a:xfrm>
            <a:off x="5664039" y="1412722"/>
            <a:ext cx="6368263" cy="4892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12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en-US" sz="2000" b="0" u="none" strike="noStrike">
                <a:solidFill>
                  <a:schemeClr val="bg1"/>
                </a:solidFill>
                <a:effectLst/>
              </a:rPr>
              <a:t>The Animal Shelter is committed to providing a safe haven for our community's animals by protecting animal welfare and public safety; rescuing, reuniting, rehabilitating and rehoming animals in need; helping keep pets and families together; and promoting responsible pet guardianship through licensing and education.</a:t>
            </a:r>
            <a:endParaRPr lang="en-US" sz="2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D2F45-710F-4D01-9A27-22087F3A55F8}"/>
              </a:ext>
            </a:extLst>
          </p:cNvPr>
          <p:cNvSpPr txBox="1"/>
          <p:nvPr/>
        </p:nvSpPr>
        <p:spPr>
          <a:xfrm>
            <a:off x="5661629" y="1412989"/>
            <a:ext cx="6419633" cy="638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600" b="1" i="0" u="none" strike="noStrike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Animal Shelter</a:t>
            </a:r>
          </a:p>
        </p:txBody>
      </p:sp>
      <p:pic>
        <p:nvPicPr>
          <p:cNvPr id="5" name="Picture 5" descr="MeandRoci.jpg">
            <a:extLst>
              <a:ext uri="{FF2B5EF4-FFF2-40B4-BE49-F238E27FC236}">
                <a16:creationId xmlns:a16="http://schemas.microsoft.com/office/drawing/2014/main" id="{9C2CA04C-484A-EE4E-7D15-03A4B57C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77" y="1296624"/>
            <a:ext cx="3563390" cy="35135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6F2EDE4-1CCA-3A64-69E3-CBA0CAADD094}"/>
              </a:ext>
            </a:extLst>
          </p:cNvPr>
          <p:cNvSpPr txBox="1"/>
          <p:nvPr/>
        </p:nvSpPr>
        <p:spPr>
          <a:xfrm>
            <a:off x="1199308" y="4898120"/>
            <a:ext cx="3559495" cy="7567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a typeface="+mn-lt"/>
                <a:cs typeface="+mn-lt"/>
              </a:rPr>
              <a:t>Animal Shelter Manager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Sara Wynveen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293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itting on a bench with a dog&#10;&#10;Description automatically generated with low confidence">
            <a:extLst>
              <a:ext uri="{FF2B5EF4-FFF2-40B4-BE49-F238E27FC236}">
                <a16:creationId xmlns:a16="http://schemas.microsoft.com/office/drawing/2014/main" id="{B4B8B168-B12A-48E7-8D10-05EF4A3BF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13" y="0"/>
            <a:ext cx="2101955" cy="27195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582E7-F24D-479C-BE23-EF29A78D16B7}"/>
              </a:ext>
            </a:extLst>
          </p:cNvPr>
          <p:cNvSpPr txBox="1"/>
          <p:nvPr/>
        </p:nvSpPr>
        <p:spPr>
          <a:xfrm>
            <a:off x="363352" y="196634"/>
            <a:ext cx="6419633" cy="638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Animal Shelter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8F793-9B30-4EF6-8F78-72D1E84A29AB}"/>
              </a:ext>
            </a:extLst>
          </p:cNvPr>
          <p:cNvSpPr txBox="1"/>
          <p:nvPr/>
        </p:nvSpPr>
        <p:spPr>
          <a:xfrm>
            <a:off x="183155" y="761779"/>
            <a:ext cx="6261146" cy="57174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</a:rPr>
              <a:t>Animal Shelter Team:</a:t>
            </a:r>
            <a:b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endParaRPr lang="en-US" sz="2000" b="1" i="0" u="none" strike="noStrike" dirty="0">
              <a:solidFill>
                <a:srgbClr val="000000"/>
              </a:solidFill>
              <a:effectLst/>
              <a:latin typeface="Tahoma"/>
              <a:ea typeface="Tahoma"/>
              <a:cs typeface="Tahom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</a:rPr>
              <a:t>1 FTE Animal Shelter Manager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4 FTE Animal Care Specialists 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2 FTE Animal Services Deputies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1 PTNB Animal Care Specialist (Vacant)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/>
                <a:ea typeface="Tahoma"/>
                <a:cs typeface="Tahoma"/>
              </a:rPr>
              <a:t>68</a:t>
            </a:r>
            <a:r>
              <a:rPr lang="en-US" sz="2000" b="0" i="0" u="none" strike="noStrike" dirty="0">
                <a:effectLst/>
                <a:latin typeface="Tahoma"/>
                <a:ea typeface="Tahoma"/>
                <a:cs typeface="Tahoma"/>
              </a:rPr>
              <a:t> active volunteers</a:t>
            </a:r>
            <a:r>
              <a:rPr lang="en-US" sz="2000" dirty="0">
                <a:latin typeface="Tahoma"/>
                <a:ea typeface="Tahoma"/>
                <a:cs typeface="Tahoma"/>
              </a:rPr>
              <a:t> 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/>
                <a:ea typeface="Tahoma"/>
                <a:cs typeface="Tahoma"/>
              </a:rPr>
              <a:t>1 Emergency/Outreach Trailer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ahoma"/>
                <a:ea typeface="Tahoma"/>
                <a:cs typeface="Tahoma"/>
              </a:rPr>
              <a:t>4 Vehicles</a:t>
            </a:r>
          </a:p>
          <a:p>
            <a:pPr lvl="1"/>
            <a:endParaRPr lang="en-US" sz="2000" b="1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Services: </a:t>
            </a:r>
            <a:br>
              <a:rPr lang="en-US" sz="2000" b="1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</a:br>
            <a:endParaRPr 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Provide safe, humane, and enriching housing to animals in care at the Lincoln County Animal Shelter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Enforce laws related to animal care and welfare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Maintain Lincoln County's dog licensing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Provide education to the public on animal welfare issues</a:t>
            </a: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Pet retention programs</a:t>
            </a:r>
            <a:endParaRPr lang="en-US" dirty="0">
              <a:latin typeface="Tahoma"/>
              <a:ea typeface="Tahoma"/>
              <a:cs typeface="Tahoma"/>
            </a:endParaRPr>
          </a:p>
          <a:p>
            <a:pPr marL="800100" lvl="1" indent="-342900">
              <a:buFont typeface="Arial,Sans-Serif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Adoption programs</a:t>
            </a:r>
            <a:endParaRPr lang="en-US" dirty="0">
              <a:latin typeface="Tahoma"/>
              <a:ea typeface="Tahoma"/>
              <a:cs typeface="Tahom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Lost and found services</a:t>
            </a: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0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 descr="A person and person holding dogs&#10;&#10;Description automatically generated with low confidence">
            <a:extLst>
              <a:ext uri="{FF2B5EF4-FFF2-40B4-BE49-F238E27FC236}">
                <a16:creationId xmlns:a16="http://schemas.microsoft.com/office/drawing/2014/main" id="{2235C6A9-BB90-420D-B0EC-95DD8808C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52" y="-1438"/>
            <a:ext cx="2680159" cy="271692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FAC8F6E-6F75-BD26-FAEC-6FE766705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5" t="5893" r="-203" b="-1361"/>
          <a:stretch/>
        </p:blipFill>
        <p:spPr>
          <a:xfrm>
            <a:off x="9377193" y="2166414"/>
            <a:ext cx="2828899" cy="234755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28A1144-8B13-C656-2EAD-1C247E073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2166414"/>
            <a:ext cx="1954464" cy="2511805"/>
          </a:xfrm>
          <a:prstGeom prst="rect">
            <a:avLst/>
          </a:prstGeom>
        </p:spPr>
      </p:pic>
      <p:pic>
        <p:nvPicPr>
          <p:cNvPr id="3" name="Picture 3" descr="IMG_1590.jpg">
            <a:extLst>
              <a:ext uri="{FF2B5EF4-FFF2-40B4-BE49-F238E27FC236}">
                <a16:creationId xmlns:a16="http://schemas.microsoft.com/office/drawing/2014/main" id="{50EA1ABB-14D5-666F-B53B-17DF06B8B7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56" r="17839" b="12571"/>
          <a:stretch/>
        </p:blipFill>
        <p:spPr>
          <a:xfrm>
            <a:off x="7514252" y="4340437"/>
            <a:ext cx="1958805" cy="252065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E4E88CB-5B21-97C3-12C3-93320BE7BD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4" t="5141" r="-61" b="-394"/>
          <a:stretch/>
        </p:blipFill>
        <p:spPr>
          <a:xfrm>
            <a:off x="9469455" y="4340437"/>
            <a:ext cx="2734391" cy="25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2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582E7-F24D-479C-BE23-EF29A78D16B7}"/>
              </a:ext>
            </a:extLst>
          </p:cNvPr>
          <p:cNvSpPr txBox="1"/>
          <p:nvPr/>
        </p:nvSpPr>
        <p:spPr>
          <a:xfrm>
            <a:off x="363352" y="196634"/>
            <a:ext cx="6419633" cy="638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Tahoma"/>
              </a:rPr>
              <a:t>FY 2022-2023 Successes</a:t>
            </a:r>
            <a:endParaRPr lang="en-US" sz="3600" b="1" i="0" u="none" strike="noStrike" baseline="0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8F793-9B30-4EF6-8F78-72D1E84A29AB}"/>
              </a:ext>
            </a:extLst>
          </p:cNvPr>
          <p:cNvSpPr txBox="1"/>
          <p:nvPr/>
        </p:nvSpPr>
        <p:spPr>
          <a:xfrm>
            <a:off x="0" y="1093266"/>
            <a:ext cx="6261146" cy="5717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</a:rPr>
              <a:t>Cared for 661 animals</a:t>
            </a:r>
            <a:r>
              <a:rPr lang="en-US" sz="20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.</a:t>
            </a:r>
            <a:br>
              <a:rPr lang="en-US" sz="2000" b="0" i="0" u="none" strike="noStrike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b="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</a:rPr>
              <a:t>Licensed 1421 dogs</a:t>
            </a:r>
            <a:r>
              <a:rPr lang="en-US" sz="20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.</a:t>
            </a:r>
            <a:br>
              <a:rPr lang="en-US" sz="2000" b="0" i="0" u="none" strike="noStrike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b="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</a:rPr>
              <a:t>Animal Services Deputies responded to 1960 calls for service.</a:t>
            </a:r>
            <a:br>
              <a:rPr lang="en-US" sz="2000" b="0" i="0" u="none" strike="noStrike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b="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</a:rPr>
              <a:t>Volunteer program grew from 24 to 68 active volunteers</a:t>
            </a:r>
            <a:r>
              <a:rPr lang="en-US" sz="20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. </a:t>
            </a:r>
            <a:br>
              <a:rPr lang="en-US" sz="2000" b="0" i="0" u="none" strike="noStrike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b="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</a:rPr>
              <a:t>Volunteer hours increased from 962 to </a:t>
            </a:r>
            <a:r>
              <a:rPr lang="en-US" sz="20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1,467.</a:t>
            </a:r>
            <a:br>
              <a:rPr lang="en-US" sz="2000" b="0" i="0" u="none" strike="noStrike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b="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000000"/>
                </a:solidFill>
                <a:effectLst/>
                <a:latin typeface="Tahoma"/>
                <a:ea typeface="Tahoma"/>
                <a:cs typeface="Tahoma"/>
              </a:rPr>
              <a:t>The Animal Shelter food bank program provided almost 5,000 pounds of pet food to 198 households.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descr="A picture containing dog, indoor, cluttered&#10;&#10;Description automatically generated">
            <a:extLst>
              <a:ext uri="{FF2B5EF4-FFF2-40B4-BE49-F238E27FC236}">
                <a16:creationId xmlns:a16="http://schemas.microsoft.com/office/drawing/2014/main" id="{9107D59D-6097-4723-AE7C-D0F5BCA93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5050"/>
          <a:stretch/>
        </p:blipFill>
        <p:spPr>
          <a:xfrm>
            <a:off x="7459217" y="-94014"/>
            <a:ext cx="4765125" cy="5390326"/>
          </a:xfrm>
          <a:prstGeom prst="rect">
            <a:avLst/>
          </a:prstGeom>
        </p:spPr>
      </p:pic>
      <p:pic>
        <p:nvPicPr>
          <p:cNvPr id="6" name="Picture 49">
            <a:extLst>
              <a:ext uri="{FF2B5EF4-FFF2-40B4-BE49-F238E27FC236}">
                <a16:creationId xmlns:a16="http://schemas.microsoft.com/office/drawing/2014/main" id="{5E62D706-9B88-DB39-56B7-62F63590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435" y="4063094"/>
            <a:ext cx="2422071" cy="2815317"/>
          </a:xfrm>
          <a:prstGeom prst="rect">
            <a:avLst/>
          </a:prstGeom>
        </p:spPr>
      </p:pic>
      <p:pic>
        <p:nvPicPr>
          <p:cNvPr id="51" name="Picture 51">
            <a:extLst>
              <a:ext uri="{FF2B5EF4-FFF2-40B4-BE49-F238E27FC236}">
                <a16:creationId xmlns:a16="http://schemas.microsoft.com/office/drawing/2014/main" id="{5A09C66D-94A6-AB5D-2C19-43188213F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843" y="3995746"/>
            <a:ext cx="2583995" cy="2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5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582E7-F24D-479C-BE23-EF29A78D16B7}"/>
              </a:ext>
            </a:extLst>
          </p:cNvPr>
          <p:cNvSpPr txBox="1"/>
          <p:nvPr/>
        </p:nvSpPr>
        <p:spPr>
          <a:xfrm>
            <a:off x="363352" y="196634"/>
            <a:ext cx="7429726" cy="1276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Tahoma"/>
              </a:rPr>
              <a:t>FY 2022-2023 Successes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Tahoma"/>
              </a:rPr>
              <a:t> 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Tahoma"/>
              </a:rPr>
              <a:t>Continued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8F793-9B30-4EF6-8F78-72D1E84A29AB}"/>
              </a:ext>
            </a:extLst>
          </p:cNvPr>
          <p:cNvSpPr txBox="1"/>
          <p:nvPr/>
        </p:nvSpPr>
        <p:spPr>
          <a:xfrm>
            <a:off x="53162" y="1271761"/>
            <a:ext cx="6782985" cy="5914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br>
              <a:rPr lang="en-US" sz="2000" b="0" i="0" u="none" strike="noStrike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b="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Medical Trust Fund paid more than $24,000.00 for veterinary diagnostics and treatment for 55 seriously ill or injured animals.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uccessfully held another calendar fundraiser to help support costs for the new animal shelter building fund.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Secured location for future animal shelter facility.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Despite many challenges with space &amp; facility, spay and neuter services, and overpopulation, this team continues to find creative solutions in order to prioritize animal health and safety. </a:t>
            </a:r>
            <a:endParaRPr lang="en-US" sz="200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0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8A036-517B-4153-8551-5E0495F9D0F4}"/>
              </a:ext>
            </a:extLst>
          </p:cNvPr>
          <p:cNvSpPr txBox="1"/>
          <p:nvPr/>
        </p:nvSpPr>
        <p:spPr>
          <a:xfrm>
            <a:off x="5726311" y="196634"/>
            <a:ext cx="6261146" cy="5717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endParaRPr lang="en-US" sz="2100" b="1" i="0" u="none" strike="noStrike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A cat walking on a tile floor&#10;&#10;Description automatically generated with medium confidence">
            <a:extLst>
              <a:ext uri="{FF2B5EF4-FFF2-40B4-BE49-F238E27FC236}">
                <a16:creationId xmlns:a16="http://schemas.microsoft.com/office/drawing/2014/main" id="{3EF93671-40D0-4C89-A9F7-125A7C014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53" y="3471681"/>
            <a:ext cx="4273595" cy="3264746"/>
          </a:xfrm>
          <a:prstGeom prst="rect">
            <a:avLst/>
          </a:prstGeom>
        </p:spPr>
      </p:pic>
      <p:pic>
        <p:nvPicPr>
          <p:cNvPr id="3" name="Picture 3" descr="2023CalendarCover.jpg">
            <a:extLst>
              <a:ext uri="{FF2B5EF4-FFF2-40B4-BE49-F238E27FC236}">
                <a16:creationId xmlns:a16="http://schemas.microsoft.com/office/drawing/2014/main" id="{A990D327-D685-18F2-F77E-71D0B5574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784" y="139420"/>
            <a:ext cx="4300695" cy="32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39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A582E7-F24D-479C-BE23-EF29A78D16B7}"/>
              </a:ext>
            </a:extLst>
          </p:cNvPr>
          <p:cNvSpPr txBox="1"/>
          <p:nvPr/>
        </p:nvSpPr>
        <p:spPr>
          <a:xfrm>
            <a:off x="363352" y="186124"/>
            <a:ext cx="6419633" cy="638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en-US" sz="3600" b="1" i="0" u="none" strike="noStrike" baseline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AADE6-DCE7-499A-A08C-72AB5690C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" t="2026" r="756" b="2530"/>
          <a:stretch/>
        </p:blipFill>
        <p:spPr>
          <a:xfrm>
            <a:off x="58869" y="325312"/>
            <a:ext cx="12074261" cy="62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B5BD1C-DB0D-4035-811D-779C2745E428}"/>
              </a:ext>
            </a:extLst>
          </p:cNvPr>
          <p:cNvSpPr/>
          <p:nvPr/>
        </p:nvSpPr>
        <p:spPr>
          <a:xfrm>
            <a:off x="0" y="0"/>
            <a:ext cx="6876939" cy="6858000"/>
          </a:xfrm>
          <a:prstGeom prst="rect">
            <a:avLst/>
          </a:prstGeom>
          <a:solidFill>
            <a:srgbClr val="1F4724"/>
          </a:solidFill>
          <a:ln>
            <a:solidFill>
              <a:srgbClr val="1F4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582E7-F24D-479C-BE23-EF29A78D16B7}"/>
              </a:ext>
            </a:extLst>
          </p:cNvPr>
          <p:cNvSpPr txBox="1"/>
          <p:nvPr/>
        </p:nvSpPr>
        <p:spPr>
          <a:xfrm>
            <a:off x="804671" y="404021"/>
            <a:ext cx="5291327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2800" b="1" i="0" u="none" strike="noStrike" cap="all" spc="200">
                <a:solidFill>
                  <a:srgbClr val="262626"/>
                </a:solidFill>
                <a:latin typeface="Tahoma"/>
                <a:ea typeface="Tahoma"/>
                <a:cs typeface="Tahoma"/>
              </a:rPr>
              <a:t>Impacts to 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8F793-9B30-4EF6-8F78-72D1E84A29AB}"/>
              </a:ext>
            </a:extLst>
          </p:cNvPr>
          <p:cNvSpPr txBox="1"/>
          <p:nvPr/>
        </p:nvSpPr>
        <p:spPr>
          <a:xfrm>
            <a:off x="84581" y="1996762"/>
            <a:ext cx="6704839" cy="47240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$300,000 donation in the FY 2021-2022 budget help sustain fund.</a:t>
            </a: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Permanent tax district approved in November 2012 election ($.11/$1,000).</a:t>
            </a: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Annual calendar fundraiser.</a:t>
            </a:r>
            <a:endParaRPr lang="en-US" b="1" dirty="0">
              <a:solidFill>
                <a:srgbClr val="FFFFFF"/>
              </a:solidFill>
              <a:latin typeface="Tahoma"/>
              <a:ea typeface="Tahoma"/>
              <a:cs typeface="Tahoma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Volunteer hours continue to supplement daily care and cleaning required for basic facility functioning. </a:t>
            </a:r>
            <a:endParaRPr lang="en-US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57F9B2-80FE-69AC-D52A-EEBBE2E58221}"/>
              </a:ext>
            </a:extLst>
          </p:cNvPr>
          <p:cNvSpPr/>
          <p:nvPr/>
        </p:nvSpPr>
        <p:spPr>
          <a:xfrm>
            <a:off x="6880087" y="0"/>
            <a:ext cx="5319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F4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A62FDE-DDB8-C920-0E29-20E749F29E2E}"/>
              </a:ext>
            </a:extLst>
          </p:cNvPr>
          <p:cNvSpPr/>
          <p:nvPr/>
        </p:nvSpPr>
        <p:spPr>
          <a:xfrm>
            <a:off x="7090647" y="1682340"/>
            <a:ext cx="4785014" cy="38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445FCF-7A59-90AB-7D33-4ADDEB2A3A43}"/>
              </a:ext>
            </a:extLst>
          </p:cNvPr>
          <p:cNvSpPr/>
          <p:nvPr/>
        </p:nvSpPr>
        <p:spPr>
          <a:xfrm>
            <a:off x="7230065" y="1851039"/>
            <a:ext cx="4506182" cy="3481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A picture containing indoor, cat, mammal, domestic cat&#10;&#10;Description automatically generated">
            <a:extLst>
              <a:ext uri="{FF2B5EF4-FFF2-40B4-BE49-F238E27FC236}">
                <a16:creationId xmlns:a16="http://schemas.microsoft.com/office/drawing/2014/main" id="{4331C48B-ECE0-4712-8CA5-7BD7E6EE8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75" y="1969113"/>
            <a:ext cx="4309781" cy="32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B5BD1C-DB0D-4035-811D-779C2745E428}"/>
              </a:ext>
            </a:extLst>
          </p:cNvPr>
          <p:cNvSpPr/>
          <p:nvPr/>
        </p:nvSpPr>
        <p:spPr>
          <a:xfrm>
            <a:off x="0" y="0"/>
            <a:ext cx="6876939" cy="6858000"/>
          </a:xfrm>
          <a:prstGeom prst="rect">
            <a:avLst/>
          </a:prstGeom>
          <a:solidFill>
            <a:srgbClr val="1F4724"/>
          </a:solidFill>
          <a:ln>
            <a:solidFill>
              <a:srgbClr val="1F47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582E7-F24D-479C-BE23-EF29A78D16B7}"/>
              </a:ext>
            </a:extLst>
          </p:cNvPr>
          <p:cNvSpPr txBox="1"/>
          <p:nvPr/>
        </p:nvSpPr>
        <p:spPr>
          <a:xfrm>
            <a:off x="804671" y="404021"/>
            <a:ext cx="5291327" cy="118872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2800" b="1" i="0" u="none" strike="noStrike" cap="all" spc="200">
                <a:solidFill>
                  <a:srgbClr val="262626"/>
                </a:solidFill>
                <a:latin typeface="Tahoma"/>
                <a:ea typeface="Tahoma"/>
                <a:cs typeface="Tahoma"/>
              </a:rPr>
              <a:t>Impacts to Budget</a:t>
            </a:r>
            <a:r>
              <a:rPr lang="en-US" sz="2800" b="1" cap="all" spc="200">
                <a:solidFill>
                  <a:srgbClr val="262626"/>
                </a:solidFill>
                <a:latin typeface="Tahoma"/>
                <a:ea typeface="Tahoma"/>
                <a:cs typeface="Tahoma"/>
              </a:rPr>
              <a:t> Continued</a:t>
            </a:r>
            <a:endParaRPr lang="en-US" sz="2800" b="1" i="0" u="none" strike="noStrike" cap="all" spc="200">
              <a:solidFill>
                <a:srgbClr val="262626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8F793-9B30-4EF6-8F78-72D1E84A29AB}"/>
              </a:ext>
            </a:extLst>
          </p:cNvPr>
          <p:cNvSpPr txBox="1"/>
          <p:nvPr/>
        </p:nvSpPr>
        <p:spPr>
          <a:xfrm>
            <a:off x="86049" y="1863331"/>
            <a:ext cx="6704839" cy="47240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lvl="1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en-US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</a:rPr>
              <a:t>$47,000 reduction from excess value used in Urban Renewal areas for 2022-2023. </a:t>
            </a:r>
            <a:b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$150,000 removed from the Animal Services District in 2019-2020 budget to Capital Projects for new animal shelter site. </a:t>
            </a:r>
            <a:br>
              <a:rPr lang="en-US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$104,000 proposed indirect cost for FY 2024-2025.  Indirect cost began for this fund in the 2019-2020 FY and have not previously been collected. </a:t>
            </a:r>
          </a:p>
          <a:p>
            <a:pPr marL="571500" lvl="1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en-US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Presentation with pie chart with solid fill">
            <a:extLst>
              <a:ext uri="{FF2B5EF4-FFF2-40B4-BE49-F238E27FC236}">
                <a16:creationId xmlns:a16="http://schemas.microsoft.com/office/drawing/2014/main" id="{65D0E312-23C2-484E-9D50-880EB62D6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65364" y="1592741"/>
            <a:ext cx="3355848" cy="33558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FC443311-3F62-EAA7-6C6C-78F6576F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588" y="1009509"/>
            <a:ext cx="3340396" cy="449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4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AB12-06C9-48D5-8A86-B1A13E78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23008"/>
            <a:ext cx="7729728" cy="1188720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animal services district </a:t>
            </a:r>
            <a:br>
              <a:rPr lang="en-US" b="1">
                <a:latin typeface="Arial"/>
                <a:cs typeface="Arial"/>
              </a:rPr>
            </a:br>
            <a:r>
              <a:rPr lang="en-US" b="1">
                <a:latin typeface="Arial"/>
                <a:cs typeface="Arial"/>
              </a:rPr>
              <a:t>expenses</a:t>
            </a:r>
          </a:p>
        </p:txBody>
      </p:sp>
      <p:pic>
        <p:nvPicPr>
          <p:cNvPr id="5" name="Picture 5" descr="AnimalServicesDistrictFundExpenses.png">
            <a:extLst>
              <a:ext uri="{FF2B5EF4-FFF2-40B4-BE49-F238E27FC236}">
                <a16:creationId xmlns:a16="http://schemas.microsoft.com/office/drawing/2014/main" id="{5DD8185F-3D0A-99B1-08E6-C10D90AB3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292" y="2347376"/>
            <a:ext cx="5567109" cy="3596614"/>
          </a:xfrm>
          <a:ln>
            <a:solidFill>
              <a:schemeClr val="tx1"/>
            </a:solidFill>
          </a:ln>
        </p:spPr>
      </p:pic>
      <p:pic>
        <p:nvPicPr>
          <p:cNvPr id="6" name="Picture 8" descr="AnimalServicesDistrictFundMaterialsandServices.png">
            <a:extLst>
              <a:ext uri="{FF2B5EF4-FFF2-40B4-BE49-F238E27FC236}">
                <a16:creationId xmlns:a16="http://schemas.microsoft.com/office/drawing/2014/main" id="{A65C9C07-1204-1E93-0F94-DF1B89983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246" y="2341627"/>
            <a:ext cx="5764462" cy="3598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7F649-89B2-B934-11EE-DEC2AB00B9CA}"/>
              </a:ext>
            </a:extLst>
          </p:cNvPr>
          <p:cNvSpPr txBox="1"/>
          <p:nvPr/>
        </p:nvSpPr>
        <p:spPr>
          <a:xfrm>
            <a:off x="494881" y="2530510"/>
            <a:ext cx="1498878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EXPENSES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3FF2D-C4B2-2084-B9D3-CDCBEAC2D40F}"/>
              </a:ext>
            </a:extLst>
          </p:cNvPr>
          <p:cNvSpPr txBox="1"/>
          <p:nvPr/>
        </p:nvSpPr>
        <p:spPr>
          <a:xfrm>
            <a:off x="6147078" y="2446773"/>
            <a:ext cx="1540747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MATERIALS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251253031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2a4fa6-345b-4446-b82b-711b22e2e35f" xsi:nil="true"/>
    <lcf76f155ced4ddcb4097134ff3c332f xmlns="ebcb37c1-c275-4d4f-a014-5d730bd5dc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87B250263754DADB9BBB96990077A" ma:contentTypeVersion="8" ma:contentTypeDescription="Create a new document." ma:contentTypeScope="" ma:versionID="78add326a5bdcba86b80e2328c2dd71b">
  <xsd:schema xmlns:xsd="http://www.w3.org/2001/XMLSchema" xmlns:xs="http://www.w3.org/2001/XMLSchema" xmlns:p="http://schemas.microsoft.com/office/2006/metadata/properties" xmlns:ns2="ebcb37c1-c275-4d4f-a014-5d730bd5dc89" xmlns:ns3="232a4fa6-345b-4446-b82b-711b22e2e35f" targetNamespace="http://schemas.microsoft.com/office/2006/metadata/properties" ma:root="true" ma:fieldsID="a27747d88d6478cfdab5aa72a6e70fb8" ns2:_="" ns3:_="">
    <xsd:import namespace="ebcb37c1-c275-4d4f-a014-5d730bd5dc89"/>
    <xsd:import namespace="232a4fa6-345b-4446-b82b-711b22e2e3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b37c1-c275-4d4f-a014-5d730bd5d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0f56c9e-256f-45dd-9b05-d9a7483467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a4fa6-345b-4446-b82b-711b22e2e35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3bcd7dd-22f9-472f-b323-c5854d474dbc}" ma:internalName="TaxCatchAll" ma:showField="CatchAllData" ma:web="232a4fa6-345b-4446-b82b-711b22e2e3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BAFC73-F38E-4692-896E-915D92FC9814}">
  <ds:schemaRefs>
    <ds:schemaRef ds:uri="232a4fa6-345b-4446-b82b-711b22e2e35f"/>
    <ds:schemaRef ds:uri="ebcb37c1-c275-4d4f-a014-5d730bd5dc8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3B73D0A-F60F-4B84-931E-100E3460D8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7475A2-4B91-4370-96B9-0273EEFCC900}">
  <ds:schemaRefs>
    <ds:schemaRef ds:uri="232a4fa6-345b-4446-b82b-711b22e2e35f"/>
    <ds:schemaRef ds:uri="ebcb37c1-c275-4d4f-a014-5d730bd5dc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0</TotalTime>
  <Words>574</Words>
  <Application>Microsoft Office PowerPoint</Application>
  <PresentationFormat>Widescreen</PresentationFormat>
  <Paragraphs>82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Parcel</vt:lpstr>
      <vt:lpstr>Lincoln county Sheriff’s Office  Budget Presentation fy23-24 Animal Services District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animal services district  expenses</vt:lpstr>
      <vt:lpstr>Animal services district  Expenses and Revenue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Report:  Public Outreach activities</dc:title>
  <dc:creator>Virginia Demaris</dc:creator>
  <cp:lastModifiedBy>Curtis Landers</cp:lastModifiedBy>
  <cp:revision>172</cp:revision>
  <cp:lastPrinted>2023-03-14T23:26:36Z</cp:lastPrinted>
  <dcterms:created xsi:type="dcterms:W3CDTF">2021-09-22T17:14:57Z</dcterms:created>
  <dcterms:modified xsi:type="dcterms:W3CDTF">2023-05-15T21:28:59Z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0x01010054487B250263754DADB9BBB96990077A</vt:lpwstr>
  </property>
  <property fmtid="{D5CDD505-2E9C-101B-9397-08002B2CF9AE}" pid="3" name="MediaServiceImageTags">
    <vt:lpwstr/>
  </property>
</Properties>
</file>