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5"/>
  </p:notesMasterIdLst>
  <p:sldIdLst>
    <p:sldId id="327" r:id="rId5"/>
    <p:sldId id="286" r:id="rId6"/>
    <p:sldId id="328" r:id="rId7"/>
    <p:sldId id="325" r:id="rId8"/>
    <p:sldId id="321" r:id="rId9"/>
    <p:sldId id="257" r:id="rId10"/>
    <p:sldId id="258" r:id="rId11"/>
    <p:sldId id="329" r:id="rId12"/>
    <p:sldId id="322" r:id="rId13"/>
    <p:sldId id="262" r:id="rId14"/>
  </p:sldIdLst>
  <p:sldSz cx="12192000" cy="6858000"/>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B03D2DA-727E-9278-FF06-1C07837E9372}" name="Jessica Palma" initials="JP" userId="S::jpalma@co.lincoln.or.us::2f253b8c-7cd8-487d-88de-44cdb4a217e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essica Palma" initials="JP" lastIdx="2" clrIdx="0">
    <p:extLst>
      <p:ext uri="{19B8F6BF-5375-455C-9EA6-DF929625EA0E}">
        <p15:presenceInfo xmlns:p15="http://schemas.microsoft.com/office/powerpoint/2012/main" userId="S::jpalma@co.lincoln.or.us::2f253b8c-7cd8-487d-88de-44cdb4a217e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8D80"/>
    <a:srgbClr val="6DAD9F"/>
    <a:srgbClr val="CFAD67"/>
    <a:srgbClr val="1F4724"/>
    <a:srgbClr val="EEDF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68A6E3-CF04-4E2E-AE1C-0310CF429F5A}" v="108" dt="2023-05-11T17:01:42.090"/>
    <p1510:client id="{1B07C317-40DE-4A39-84D6-F50842C01378}" v="58" dt="2023-05-09T18:36:28.444"/>
    <p1510:client id="{423870C1-EA5D-4741-8433-6CF3A613369A}" v="32" dt="2023-05-10T00:06:42.936"/>
    <p1510:client id="{58BDD93B-E346-4BDB-9985-AD49C801817E}" v="79" dt="2023-05-09T18:24:41.152"/>
    <p1510:client id="{5CA120AC-7989-4431-BF91-16D13650627C}" v="54" dt="2023-05-11T18:28:42.776"/>
    <p1510:client id="{5D45ADB5-1022-49FE-AF6D-94A054B054D9}" v="17" dt="2023-05-11T01:16:00.606"/>
    <p1510:client id="{6F1EFFED-650F-4279-A50A-3485D5CA1E7C}" v="41" dt="2023-05-10T21:20:36.314"/>
    <p1510:client id="{7F9A33A6-B641-4289-BE73-80D8252A6118}" v="238" dt="2023-05-10T21:29:44.394"/>
    <p1510:client id="{83D42928-AAB3-4D2A-9394-3F4CB91A0667}" v="329" dt="2023-05-10T00:02:05.550"/>
    <p1510:client id="{92884DAC-AE48-4DAB-B1BF-7A626293584F}" v="10" dt="2023-05-09T22:00:51.928"/>
    <p1510:client id="{937861FA-F430-43A3-8F19-7372C921B641}" v="267" dt="2023-05-11T17:37:32.012"/>
    <p1510:client id="{9631AE2E-14DA-4E61-AEA6-6F9C65BC437F}" v="3" dt="2023-05-11T17:41:24.710"/>
    <p1510:client id="{A36AEDCE-913C-4A21-BB36-472E0C7F9C76}" v="8" dt="2023-05-10T21:15:52.706"/>
    <p1510:client id="{A4624C05-02CE-4649-9FE2-40434E91F40A}" v="116" dt="2023-05-11T18:22:58.100"/>
    <p1510:client id="{AB1D1E7B-451D-48F9-8147-21DD402AAB24}" v="173" dt="2023-05-09T18:30:07.532"/>
    <p1510:client id="{B978C731-A4AE-4669-B27C-E22709EE3D90}" v="331" dt="2023-05-11T17:22:22.509"/>
    <p1510:client id="{BBBF58B9-D5C5-4A75-9C48-D036156875F8}" v="2" dt="2023-05-04T01:45:16.046"/>
    <p1510:client id="{BFD82A4D-698A-47E1-8B21-4FF3EFE068BE}" v="17" dt="2023-05-10T23:27:10.841"/>
    <p1510:client id="{D6936051-A1D0-4161-9789-9145221F46C2}" v="2" dt="2023-05-11T17:44:38.553"/>
    <p1510:client id="{F7C2F048-6166-B0C0-BB00-5BEAF11C5F87}" v="31" dt="2023-05-02T23:20:12.6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9075" cy="3508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265738" y="0"/>
            <a:ext cx="4029075" cy="350838"/>
          </a:xfrm>
          <a:prstGeom prst="rect">
            <a:avLst/>
          </a:prstGeom>
        </p:spPr>
        <p:txBody>
          <a:bodyPr vert="horz" lIns="91440" tIns="45720" rIns="91440" bIns="45720" rtlCol="0"/>
          <a:lstStyle>
            <a:lvl1pPr algn="r">
              <a:defRPr sz="1200"/>
            </a:lvl1pPr>
          </a:lstStyle>
          <a:p>
            <a:fld id="{9AA01D32-5F08-40BC-9041-2BC5FA4E1274}" type="datetimeFigureOut">
              <a:t>5/15/2023</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30275" y="3373438"/>
            <a:ext cx="7435850" cy="276066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9563"/>
            <a:ext cx="4029075" cy="3508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265738" y="6659563"/>
            <a:ext cx="4029075" cy="350837"/>
          </a:xfrm>
          <a:prstGeom prst="rect">
            <a:avLst/>
          </a:prstGeom>
        </p:spPr>
        <p:txBody>
          <a:bodyPr vert="horz" lIns="91440" tIns="45720" rIns="91440" bIns="45720" rtlCol="0" anchor="b"/>
          <a:lstStyle>
            <a:lvl1pPr algn="r">
              <a:defRPr sz="1200"/>
            </a:lvl1pPr>
          </a:lstStyle>
          <a:p>
            <a:fld id="{073E6225-F98C-4752-ADB2-E52A6A12C8E0}" type="slidenum">
              <a:t>‹#›</a:t>
            </a:fld>
            <a:endParaRPr lang="en-US"/>
          </a:p>
        </p:txBody>
      </p:sp>
    </p:spTree>
    <p:extLst>
      <p:ext uri="{BB962C8B-B14F-4D97-AF65-F5344CB8AC3E}">
        <p14:creationId xmlns:p14="http://schemas.microsoft.com/office/powerpoint/2010/main" val="2112546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073E6225-F98C-4752-ADB2-E52A6A12C8E0}" type="slidenum">
              <a:t>8</a:t>
            </a:fld>
            <a:endParaRPr lang="en-US"/>
          </a:p>
        </p:txBody>
      </p:sp>
    </p:spTree>
    <p:extLst>
      <p:ext uri="{BB962C8B-B14F-4D97-AF65-F5344CB8AC3E}">
        <p14:creationId xmlns:p14="http://schemas.microsoft.com/office/powerpoint/2010/main" val="3965031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753E06F8-0CA4-45D6-92C2-8A3AAF6C637A}" type="datetimeFigureOut">
              <a:rPr lang="en-US" smtClean="0"/>
              <a:t>5/15/2023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89F2AD-6264-42BE-8A2D-653F740E517D}" type="slidenum">
              <a:rPr lang="en-US" smtClean="0"/>
              <a:t>‹#›</a:t>
            </a:fld>
            <a:endParaRPr lang="en-US"/>
          </a:p>
        </p:txBody>
      </p:sp>
    </p:spTree>
    <p:extLst>
      <p:ext uri="{BB962C8B-B14F-4D97-AF65-F5344CB8AC3E}">
        <p14:creationId xmlns:p14="http://schemas.microsoft.com/office/powerpoint/2010/main" val="89679841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3E06F8-0CA4-45D6-92C2-8A3AAF6C637A}" type="datetimeFigureOut">
              <a:rPr lang="en-US" smtClean="0"/>
              <a:t>5/15/2023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9F2AD-6264-42BE-8A2D-653F740E517D}" type="slidenum">
              <a:rPr lang="en-US" smtClean="0"/>
              <a:t>‹#›</a:t>
            </a:fld>
            <a:endParaRPr lang="en-US"/>
          </a:p>
        </p:txBody>
      </p:sp>
    </p:spTree>
    <p:extLst>
      <p:ext uri="{BB962C8B-B14F-4D97-AF65-F5344CB8AC3E}">
        <p14:creationId xmlns:p14="http://schemas.microsoft.com/office/powerpoint/2010/main" val="2954135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3E06F8-0CA4-45D6-92C2-8A3AAF6C637A}" type="datetimeFigureOut">
              <a:rPr lang="en-US" smtClean="0"/>
              <a:t>5/15/2023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9F2AD-6264-42BE-8A2D-653F740E517D}" type="slidenum">
              <a:rPr lang="en-US" smtClean="0"/>
              <a:t>‹#›</a:t>
            </a:fld>
            <a:endParaRPr lang="en-US"/>
          </a:p>
        </p:txBody>
      </p:sp>
    </p:spTree>
    <p:extLst>
      <p:ext uri="{BB962C8B-B14F-4D97-AF65-F5344CB8AC3E}">
        <p14:creationId xmlns:p14="http://schemas.microsoft.com/office/powerpoint/2010/main" val="3578562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3E06F8-0CA4-45D6-92C2-8A3AAF6C637A}" type="datetimeFigureOut">
              <a:rPr lang="en-US" smtClean="0"/>
              <a:t>5/15/2023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89F2AD-6264-42BE-8A2D-653F740E517D}" type="slidenum">
              <a:rPr lang="en-US" smtClean="0"/>
              <a:t>‹#›</a:t>
            </a:fld>
            <a:endParaRPr lang="en-US"/>
          </a:p>
        </p:txBody>
      </p:sp>
    </p:spTree>
    <p:extLst>
      <p:ext uri="{BB962C8B-B14F-4D97-AF65-F5344CB8AC3E}">
        <p14:creationId xmlns:p14="http://schemas.microsoft.com/office/powerpoint/2010/main" val="2243398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753E06F8-0CA4-45D6-92C2-8A3AAF6C637A}" type="datetimeFigureOut">
              <a:rPr lang="en-US" smtClean="0"/>
              <a:t>5/15/2023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89F2AD-6264-42BE-8A2D-653F740E517D}" type="slidenum">
              <a:rPr lang="en-US" smtClean="0"/>
              <a:t>‹#›</a:t>
            </a:fld>
            <a:endParaRPr lang="en-US"/>
          </a:p>
        </p:txBody>
      </p:sp>
    </p:spTree>
    <p:extLst>
      <p:ext uri="{BB962C8B-B14F-4D97-AF65-F5344CB8AC3E}">
        <p14:creationId xmlns:p14="http://schemas.microsoft.com/office/powerpoint/2010/main" val="17798749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753E06F8-0CA4-45D6-92C2-8A3AAF6C637A}" type="datetimeFigureOut">
              <a:rPr lang="en-US" smtClean="0"/>
              <a:t>5/15/2023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2989F2AD-6264-42BE-8A2D-653F740E517D}" type="slidenum">
              <a:rPr lang="en-US" smtClean="0"/>
              <a:t>‹#›</a:t>
            </a:fld>
            <a:endParaRPr lang="en-US"/>
          </a:p>
        </p:txBody>
      </p:sp>
    </p:spTree>
    <p:extLst>
      <p:ext uri="{BB962C8B-B14F-4D97-AF65-F5344CB8AC3E}">
        <p14:creationId xmlns:p14="http://schemas.microsoft.com/office/powerpoint/2010/main" val="2962976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753E06F8-0CA4-45D6-92C2-8A3AAF6C637A}" type="datetimeFigureOut">
              <a:rPr lang="en-US" smtClean="0"/>
              <a:t>5/15/2023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89F2AD-6264-42BE-8A2D-653F740E517D}"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63556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3E06F8-0CA4-45D6-92C2-8A3AAF6C637A}" type="datetimeFigureOut">
              <a:rPr lang="en-US" smtClean="0"/>
              <a:t>5/15/2023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89F2AD-6264-42BE-8A2D-653F740E517D}" type="slidenum">
              <a:rPr lang="en-US" smtClean="0"/>
              <a:t>‹#›</a:t>
            </a:fld>
            <a:endParaRPr lang="en-US"/>
          </a:p>
        </p:txBody>
      </p:sp>
    </p:spTree>
    <p:extLst>
      <p:ext uri="{BB962C8B-B14F-4D97-AF65-F5344CB8AC3E}">
        <p14:creationId xmlns:p14="http://schemas.microsoft.com/office/powerpoint/2010/main" val="3619643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3E06F8-0CA4-45D6-92C2-8A3AAF6C637A}" type="datetimeFigureOut">
              <a:rPr lang="en-US" smtClean="0"/>
              <a:t>5/15/2023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89F2AD-6264-42BE-8A2D-653F740E517D}" type="slidenum">
              <a:rPr lang="en-US" smtClean="0"/>
              <a:t>‹#›</a:t>
            </a:fld>
            <a:endParaRPr lang="en-US"/>
          </a:p>
        </p:txBody>
      </p:sp>
    </p:spTree>
    <p:extLst>
      <p:ext uri="{BB962C8B-B14F-4D97-AF65-F5344CB8AC3E}">
        <p14:creationId xmlns:p14="http://schemas.microsoft.com/office/powerpoint/2010/main" val="1201749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753E06F8-0CA4-45D6-92C2-8A3AAF6C637A}" type="datetimeFigureOut">
              <a:rPr lang="en-US" smtClean="0"/>
              <a:t>5/15/2023</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2989F2AD-6264-42BE-8A2D-653F740E517D}" type="slidenum">
              <a:rPr lang="en-US" smtClean="0"/>
              <a:t>‹#›</a:t>
            </a:fld>
            <a:endParaRPr lang="en-US"/>
          </a:p>
        </p:txBody>
      </p:sp>
    </p:spTree>
    <p:extLst>
      <p:ext uri="{BB962C8B-B14F-4D97-AF65-F5344CB8AC3E}">
        <p14:creationId xmlns:p14="http://schemas.microsoft.com/office/powerpoint/2010/main" val="3011186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753E06F8-0CA4-45D6-92C2-8A3AAF6C637A}" type="datetimeFigureOut">
              <a:rPr lang="en-US" smtClean="0"/>
              <a:t>5/15/2023</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2989F2AD-6264-42BE-8A2D-653F740E517D}" type="slidenum">
              <a:rPr lang="en-US" smtClean="0"/>
              <a:t>‹#›</a:t>
            </a:fld>
            <a:endParaRPr lang="en-US"/>
          </a:p>
        </p:txBody>
      </p:sp>
    </p:spTree>
    <p:extLst>
      <p:ext uri="{BB962C8B-B14F-4D97-AF65-F5344CB8AC3E}">
        <p14:creationId xmlns:p14="http://schemas.microsoft.com/office/powerpoint/2010/main" val="4216759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753E06F8-0CA4-45D6-92C2-8A3AAF6C637A}" type="datetimeFigureOut">
              <a:rPr lang="en-US" smtClean="0"/>
              <a:t>5/15/2023</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2989F2AD-6264-42BE-8A2D-653F740E517D}" type="slidenum">
              <a:rPr lang="en-US" smtClean="0"/>
              <a:t>‹#›</a:t>
            </a:fld>
            <a:endParaRPr lang="en-US"/>
          </a:p>
        </p:txBody>
      </p:sp>
    </p:spTree>
    <p:extLst>
      <p:ext uri="{BB962C8B-B14F-4D97-AF65-F5344CB8AC3E}">
        <p14:creationId xmlns:p14="http://schemas.microsoft.com/office/powerpoint/2010/main" val="9298388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E3759DD-698F-4D3A-AF4C-5E44527D3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9185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May be an image of car and road">
            <a:extLst>
              <a:ext uri="{FF2B5EF4-FFF2-40B4-BE49-F238E27FC236}">
                <a16:creationId xmlns:a16="http://schemas.microsoft.com/office/drawing/2014/main" id="{BE43E4C0-DBEF-4F7C-BD4F-E5D9A5C659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99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a:extLst>
              <a:ext uri="{FF2B5EF4-FFF2-40B4-BE49-F238E27FC236}">
                <a16:creationId xmlns:a16="http://schemas.microsoft.com/office/drawing/2014/main" id="{0ABB92B4-A543-45B7-598A-A3CB8DC9E944}"/>
              </a:ext>
            </a:extLst>
          </p:cNvPr>
          <p:cNvPicPr>
            <a:picLocks noChangeAspect="1"/>
          </p:cNvPicPr>
          <p:nvPr/>
        </p:nvPicPr>
        <p:blipFill rotWithShape="1">
          <a:blip r:embed="rId3"/>
          <a:srcRect l="22" t="-162" r="-383" b="23290"/>
          <a:stretch/>
        </p:blipFill>
        <p:spPr>
          <a:xfrm>
            <a:off x="-3180" y="-22822"/>
            <a:ext cx="12334712" cy="6869897"/>
          </a:xfrm>
          <a:prstGeom prst="rect">
            <a:avLst/>
          </a:prstGeom>
        </p:spPr>
      </p:pic>
      <p:sp>
        <p:nvSpPr>
          <p:cNvPr id="2" name="Title 1">
            <a:extLst>
              <a:ext uri="{FF2B5EF4-FFF2-40B4-BE49-F238E27FC236}">
                <a16:creationId xmlns:a16="http://schemas.microsoft.com/office/drawing/2014/main" id="{969CB0C4-4943-4D20-BBAE-92DA00C0D084}"/>
              </a:ext>
            </a:extLst>
          </p:cNvPr>
          <p:cNvSpPr>
            <a:spLocks noGrp="1"/>
          </p:cNvSpPr>
          <p:nvPr>
            <p:ph type="ctrTitle"/>
          </p:nvPr>
        </p:nvSpPr>
        <p:spPr>
          <a:xfrm>
            <a:off x="981075" y="5152807"/>
            <a:ext cx="10372725" cy="1494799"/>
          </a:xfrm>
          <a:solidFill>
            <a:schemeClr val="bg1"/>
          </a:solidFill>
          <a:ln>
            <a:solidFill>
              <a:srgbClr val="CFAD67"/>
            </a:solidFill>
          </a:ln>
        </p:spPr>
        <p:txBody>
          <a:bodyPr>
            <a:normAutofit fontScale="90000"/>
          </a:bodyPr>
          <a:lstStyle/>
          <a:p>
            <a:r>
              <a:rPr lang="en-US" sz="3200">
                <a:solidFill>
                  <a:schemeClr val="tx1"/>
                </a:solidFill>
                <a:latin typeface="Tahoma" panose="020B0604030504040204" pitchFamily="34" charset="0"/>
                <a:ea typeface="Tahoma" panose="020B0604030504040204" pitchFamily="34" charset="0"/>
                <a:cs typeface="Tahoma" panose="020B0604030504040204" pitchFamily="34" charset="0"/>
              </a:rPr>
              <a:t>Lincoln county Sheriff’s Office </a:t>
            </a:r>
            <a:br>
              <a:rPr lang="en-US" sz="320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3200">
                <a:solidFill>
                  <a:srgbClr val="EEDFA5"/>
                </a:solidFill>
                <a:latin typeface="Tahoma" panose="020B0604030504040204" pitchFamily="34" charset="0"/>
                <a:ea typeface="Tahoma" panose="020B0604030504040204" pitchFamily="34" charset="0"/>
                <a:cs typeface="Tahoma" panose="020B0604030504040204" pitchFamily="34" charset="0"/>
              </a:rPr>
              <a:t>Budget Presentation fy23-24</a:t>
            </a:r>
            <a:br>
              <a:rPr lang="en-US" sz="3200">
                <a:solidFill>
                  <a:srgbClr val="CFAD67"/>
                </a:solidFill>
                <a:latin typeface="Tahoma" panose="020B0604030504040204" pitchFamily="34" charset="0"/>
                <a:ea typeface="Tahoma" panose="020B0604030504040204" pitchFamily="34" charset="0"/>
                <a:cs typeface="Tahoma" panose="020B0604030504040204" pitchFamily="34" charset="0"/>
              </a:rPr>
            </a:br>
            <a:r>
              <a:rPr lang="en-US" sz="3200">
                <a:solidFill>
                  <a:srgbClr val="CFAD67"/>
                </a:solidFill>
                <a:latin typeface="Tahoma" panose="020B0604030504040204" pitchFamily="34" charset="0"/>
                <a:ea typeface="Tahoma" panose="020B0604030504040204" pitchFamily="34" charset="0"/>
                <a:cs typeface="Tahoma" panose="020B0604030504040204" pitchFamily="34" charset="0"/>
              </a:rPr>
              <a:t>Siletz Enhanced Law Enforcement District</a:t>
            </a:r>
          </a:p>
        </p:txBody>
      </p:sp>
      <p:pic>
        <p:nvPicPr>
          <p:cNvPr id="5" name="Picture 4" descr="Shape&#10;&#10;Description automatically generated with medium confidence">
            <a:extLst>
              <a:ext uri="{FF2B5EF4-FFF2-40B4-BE49-F238E27FC236}">
                <a16:creationId xmlns:a16="http://schemas.microsoft.com/office/drawing/2014/main" id="{298C1A84-381E-4314-8D06-64F0556A4F97}"/>
              </a:ext>
            </a:extLst>
          </p:cNvPr>
          <p:cNvPicPr preferRelativeResize="0">
            <a:picLocks/>
          </p:cNvPicPr>
          <p:nvPr/>
        </p:nvPicPr>
        <p:blipFill rotWithShape="1">
          <a:blip r:embed="rId4">
            <a:extLst>
              <a:ext uri="{28A0092B-C50C-407E-A947-70E740481C1C}">
                <a14:useLocalDpi xmlns:a14="http://schemas.microsoft.com/office/drawing/2010/main" val="0"/>
              </a:ext>
            </a:extLst>
          </a:blip>
          <a:stretch/>
        </p:blipFill>
        <p:spPr>
          <a:xfrm>
            <a:off x="10352015" y="-35362"/>
            <a:ext cx="1674029" cy="2152975"/>
          </a:xfrm>
          <a:prstGeom prst="rect">
            <a:avLst/>
          </a:prstGeom>
        </p:spPr>
      </p:pic>
    </p:spTree>
    <p:extLst>
      <p:ext uri="{BB962C8B-B14F-4D97-AF65-F5344CB8AC3E}">
        <p14:creationId xmlns:p14="http://schemas.microsoft.com/office/powerpoint/2010/main" val="2572296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8DCA398B-8CB4-4C0C-89C6-A8AB6F78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A8AA6FE-C806-4B8D-BC33-DD2343D34821}"/>
              </a:ext>
            </a:extLst>
          </p:cNvPr>
          <p:cNvSpPr/>
          <p:nvPr/>
        </p:nvSpPr>
        <p:spPr>
          <a:xfrm>
            <a:off x="0" y="-2"/>
            <a:ext cx="6072914" cy="6858000"/>
          </a:xfrm>
          <a:prstGeom prst="rect">
            <a:avLst/>
          </a:prstGeom>
          <a:solidFill>
            <a:srgbClr val="1F4724"/>
          </a:solidFill>
          <a:ln>
            <a:solidFill>
              <a:srgbClr val="1F47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 name="TextBox 5">
            <a:extLst>
              <a:ext uri="{FF2B5EF4-FFF2-40B4-BE49-F238E27FC236}">
                <a16:creationId xmlns:a16="http://schemas.microsoft.com/office/drawing/2014/main" id="{F4164684-D3C8-417A-B072-1B626B220760}"/>
              </a:ext>
            </a:extLst>
          </p:cNvPr>
          <p:cNvSpPr txBox="1"/>
          <p:nvPr/>
        </p:nvSpPr>
        <p:spPr>
          <a:xfrm>
            <a:off x="793891" y="747878"/>
            <a:ext cx="4475892" cy="1188720"/>
          </a:xfrm>
          <a:prstGeom prst="rect">
            <a:avLst/>
          </a:prstGeom>
          <a:solidFill>
            <a:srgbClr val="FFFFFF"/>
          </a:solidFill>
          <a:ln>
            <a:solidFill>
              <a:srgbClr val="404040"/>
            </a:solidFill>
          </a:ln>
        </p:spPr>
        <p:txBody>
          <a:bodyPr vert="horz" lIns="182880" tIns="182880" rIns="182880" bIns="182880" rtlCol="0" anchor="ctr">
            <a:normAutofit/>
          </a:bodyPr>
          <a:lstStyle/>
          <a:p>
            <a:pPr algn="ctr" defTabSz="914400">
              <a:lnSpc>
                <a:spcPct val="90000"/>
              </a:lnSpc>
              <a:spcBef>
                <a:spcPct val="0"/>
              </a:spcBef>
              <a:spcAft>
                <a:spcPts val="600"/>
              </a:spcAft>
            </a:pPr>
            <a:r>
              <a:rPr lang="en-US" sz="2800" spc="200">
                <a:solidFill>
                  <a:srgbClr val="262626"/>
                </a:solidFill>
                <a:latin typeface="Tahoma" panose="020B0604030504040204" pitchFamily="34" charset="0"/>
                <a:ea typeface="Tahoma" panose="020B0604030504040204" pitchFamily="34" charset="0"/>
                <a:cs typeface="Tahoma" panose="020B0604030504040204" pitchFamily="34" charset="0"/>
              </a:rPr>
              <a:t>Contact Information</a:t>
            </a:r>
          </a:p>
        </p:txBody>
      </p:sp>
      <p:sp>
        <p:nvSpPr>
          <p:cNvPr id="35" name="Rectangle 34">
            <a:extLst>
              <a:ext uri="{FF2B5EF4-FFF2-40B4-BE49-F238E27FC236}">
                <a16:creationId xmlns:a16="http://schemas.microsoft.com/office/drawing/2014/main" id="{9E8345C6-0280-4226-BD83-7333BA6C3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9823778-D290-4538-B146-1F73C3755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843"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1E5EA00-860D-4788-BC7F-1CF54B164BAC}"/>
              </a:ext>
            </a:extLst>
          </p:cNvPr>
          <p:cNvSpPr txBox="1"/>
          <p:nvPr/>
        </p:nvSpPr>
        <p:spPr>
          <a:xfrm>
            <a:off x="710002" y="2874407"/>
            <a:ext cx="5044846" cy="3046988"/>
          </a:xfrm>
          <a:prstGeom prst="rect">
            <a:avLst/>
          </a:prstGeom>
          <a:noFill/>
        </p:spPr>
        <p:txBody>
          <a:bodyPr wrap="square" lIns="91440" tIns="45720" rIns="91440" bIns="45720" rtlCol="0" anchor="t">
            <a:spAutoFit/>
          </a:bodyPr>
          <a:lstStyle/>
          <a:p>
            <a:r>
              <a:rPr lang="en-US" sz="2400">
                <a:solidFill>
                  <a:schemeClr val="bg1"/>
                </a:solidFill>
                <a:latin typeface="Tahoma"/>
                <a:ea typeface="Tahoma"/>
                <a:cs typeface="Tahoma"/>
              </a:rPr>
              <a:t>Sheriff Curtis Landers</a:t>
            </a:r>
          </a:p>
          <a:p>
            <a:r>
              <a:rPr lang="en-US" sz="2400">
                <a:solidFill>
                  <a:schemeClr val="bg1"/>
                </a:solidFill>
                <a:latin typeface="Tahoma"/>
                <a:ea typeface="Tahoma"/>
                <a:cs typeface="Tahoma"/>
              </a:rPr>
              <a:t>lcsheriff@co.lincoln.or.us</a:t>
            </a:r>
          </a:p>
          <a:p>
            <a:r>
              <a:rPr lang="en-US" sz="2400">
                <a:solidFill>
                  <a:schemeClr val="bg1"/>
                </a:solidFill>
                <a:latin typeface="Tahoma"/>
                <a:ea typeface="Tahoma"/>
                <a:cs typeface="Tahoma"/>
              </a:rPr>
              <a:t>541-265-0652</a:t>
            </a:r>
          </a:p>
          <a:p>
            <a:endParaRPr lang="en-US" sz="240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2400">
                <a:solidFill>
                  <a:schemeClr val="bg1"/>
                </a:solidFill>
                <a:latin typeface="Tahoma"/>
                <a:ea typeface="Tahoma"/>
                <a:cs typeface="Tahoma"/>
              </a:rPr>
              <a:t>Lieutenant Karl Vertner</a:t>
            </a:r>
            <a:endParaRPr lang="en-US">
              <a:solidFill>
                <a:schemeClr val="bg1"/>
              </a:solidFill>
              <a:latin typeface="Tahoma"/>
              <a:ea typeface="Tahoma"/>
              <a:cs typeface="Tahoma"/>
            </a:endParaRPr>
          </a:p>
          <a:p>
            <a:r>
              <a:rPr lang="en-US" sz="2400">
                <a:solidFill>
                  <a:schemeClr val="bg1"/>
                </a:solidFill>
                <a:latin typeface="Tahoma"/>
                <a:ea typeface="Tahoma"/>
                <a:cs typeface="Tahoma"/>
              </a:rPr>
              <a:t>kvertner@co.lincoln.or.us</a:t>
            </a:r>
          </a:p>
          <a:p>
            <a:r>
              <a:rPr lang="en-US" sz="2400">
                <a:solidFill>
                  <a:schemeClr val="bg1"/>
                </a:solidFill>
                <a:latin typeface="Tahoma"/>
                <a:ea typeface="Tahoma"/>
                <a:cs typeface="Tahoma"/>
              </a:rPr>
              <a:t>541-265-0681</a:t>
            </a:r>
            <a:endParaRPr lang="en-US" sz="240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sz="24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descr="Shape, arrow&#10;&#10;Description automatically generated">
            <a:extLst>
              <a:ext uri="{FF2B5EF4-FFF2-40B4-BE49-F238E27FC236}">
                <a16:creationId xmlns:a16="http://schemas.microsoft.com/office/drawing/2014/main" id="{6C0C8AC8-C02D-419D-96FF-737C2A5125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4562" y="1172868"/>
            <a:ext cx="4295828" cy="4195593"/>
          </a:xfrm>
          <a:prstGeom prst="rect">
            <a:avLst/>
          </a:prstGeom>
        </p:spPr>
      </p:pic>
      <p:sp>
        <p:nvSpPr>
          <p:cNvPr id="3" name="Rectangle 2">
            <a:extLst>
              <a:ext uri="{FF2B5EF4-FFF2-40B4-BE49-F238E27FC236}">
                <a16:creationId xmlns:a16="http://schemas.microsoft.com/office/drawing/2014/main" id="{7B1C7762-A57C-49B4-B270-2836870120AB}"/>
              </a:ext>
            </a:extLst>
          </p:cNvPr>
          <p:cNvSpPr/>
          <p:nvPr/>
        </p:nvSpPr>
        <p:spPr>
          <a:xfrm>
            <a:off x="710002" y="654341"/>
            <a:ext cx="4642174" cy="137579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8787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81FE30-F6FD-4361-A60D-C11D968F6BF4}"/>
              </a:ext>
            </a:extLst>
          </p:cNvPr>
          <p:cNvSpPr/>
          <p:nvPr/>
        </p:nvSpPr>
        <p:spPr>
          <a:xfrm>
            <a:off x="0" y="0"/>
            <a:ext cx="12192000" cy="6858000"/>
          </a:xfrm>
          <a:prstGeom prst="rect">
            <a:avLst/>
          </a:prstGeom>
          <a:solidFill>
            <a:srgbClr val="1F4724"/>
          </a:solidFill>
          <a:ln>
            <a:solidFill>
              <a:srgbClr val="1F472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383838"/>
              </a:solidFill>
              <a:latin typeface="Tahoma"/>
              <a:ea typeface="Tahoma"/>
              <a:cs typeface="Tahoma"/>
            </a:endParaRPr>
          </a:p>
        </p:txBody>
      </p:sp>
      <p:sp>
        <p:nvSpPr>
          <p:cNvPr id="11" name="Rectangle 10">
            <a:extLst>
              <a:ext uri="{FF2B5EF4-FFF2-40B4-BE49-F238E27FC236}">
                <a16:creationId xmlns:a16="http://schemas.microsoft.com/office/drawing/2014/main" id="{C5618C56-9FC8-4A32-8491-72E7A14DECA2}"/>
              </a:ext>
            </a:extLst>
          </p:cNvPr>
          <p:cNvSpPr/>
          <p:nvPr/>
        </p:nvSpPr>
        <p:spPr>
          <a:xfrm>
            <a:off x="1103719" y="709521"/>
            <a:ext cx="3448683" cy="5114674"/>
          </a:xfrm>
          <a:prstGeom prst="rect">
            <a:avLst/>
          </a:prstGeom>
          <a:solidFill>
            <a:srgbClr val="1F472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 name="Rectangle 9">
            <a:extLst>
              <a:ext uri="{FF2B5EF4-FFF2-40B4-BE49-F238E27FC236}">
                <a16:creationId xmlns:a16="http://schemas.microsoft.com/office/drawing/2014/main" id="{3DA14C4F-F47F-488C-9095-E2F6490F0CEE}"/>
              </a:ext>
            </a:extLst>
          </p:cNvPr>
          <p:cNvSpPr/>
          <p:nvPr/>
        </p:nvSpPr>
        <p:spPr>
          <a:xfrm>
            <a:off x="1385310" y="938083"/>
            <a:ext cx="2868585" cy="46534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 name="TextBox 1">
            <a:extLst>
              <a:ext uri="{FF2B5EF4-FFF2-40B4-BE49-F238E27FC236}">
                <a16:creationId xmlns:a16="http://schemas.microsoft.com/office/drawing/2014/main" id="{9DB6175F-D714-48A7-9EF1-5DD6C7691759}"/>
              </a:ext>
            </a:extLst>
          </p:cNvPr>
          <p:cNvSpPr txBox="1"/>
          <p:nvPr/>
        </p:nvSpPr>
        <p:spPr>
          <a:xfrm>
            <a:off x="5647261" y="3010842"/>
            <a:ext cx="6368263" cy="2218726"/>
          </a:xfrm>
          <a:prstGeom prst="rect">
            <a:avLst/>
          </a:prstGeom>
        </p:spPr>
        <p:txBody>
          <a:bodyPr vert="horz" lIns="91440" tIns="45720" rIns="91440" bIns="45720" rtlCol="0" anchor="ctr">
            <a:noAutofit/>
          </a:bodyPr>
          <a:lstStyle/>
          <a:p>
            <a:pPr defTabSz="914400">
              <a:lnSpc>
                <a:spcPct val="120000"/>
              </a:lnSpc>
              <a:spcBef>
                <a:spcPts val="600"/>
              </a:spcBef>
            </a:pPr>
            <a:r>
              <a:rPr lang="en-US" sz="2000">
                <a:solidFill>
                  <a:schemeClr val="bg1"/>
                </a:solidFill>
                <a:ea typeface="+mn-lt"/>
                <a:cs typeface="+mn-lt"/>
              </a:rPr>
              <a:t>The Lincoln County Sheriff's Office provides 80 hours of dedicated patrol services to the geographical area of the Siletz Rural Protection Fire District in collaboration with funding from Confederated Tribes of Siletz Indians and a special taxing district within Siletz Fire District at $1.31/$1,000 assessed value. Coverage is 40 hours on day shift and 40 hours on nights.</a:t>
            </a:r>
            <a:endParaRPr lang="en-US">
              <a:solidFill>
                <a:schemeClr val="bg1"/>
              </a:solidFill>
            </a:endParaRPr>
          </a:p>
          <a:p>
            <a:pPr defTabSz="914400">
              <a:lnSpc>
                <a:spcPct val="120000"/>
              </a:lnSpc>
              <a:spcBef>
                <a:spcPts val="600"/>
              </a:spcBef>
              <a:buClr>
                <a:schemeClr val="accent2"/>
              </a:buClr>
            </a:pPr>
            <a:endParaRPr lang="en-US" sz="2000" b="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295D2F45-710F-4D01-9A27-22087F3A55F8}"/>
              </a:ext>
            </a:extLst>
          </p:cNvPr>
          <p:cNvSpPr txBox="1"/>
          <p:nvPr/>
        </p:nvSpPr>
        <p:spPr>
          <a:xfrm>
            <a:off x="5647261" y="1453799"/>
            <a:ext cx="5992289" cy="805663"/>
          </a:xfrm>
          <a:prstGeom prst="rect">
            <a:avLst/>
          </a:prstGeom>
        </p:spPr>
        <p:txBody>
          <a:bodyPr vert="horz" lIns="91440" tIns="45720" rIns="91440" bIns="45720" rtlCol="0" anchor="ctr">
            <a:normAutofit fontScale="40000" lnSpcReduction="20000"/>
          </a:bodyPr>
          <a:lstStyle/>
          <a:p>
            <a:pPr defTabSz="914400">
              <a:lnSpc>
                <a:spcPct val="90000"/>
              </a:lnSpc>
              <a:spcBef>
                <a:spcPts val="1000"/>
              </a:spcBef>
            </a:pPr>
            <a:r>
              <a:rPr lang="en-US" sz="7400" b="1">
                <a:solidFill>
                  <a:schemeClr val="bg1"/>
                </a:solidFill>
                <a:latin typeface="Tahoma"/>
                <a:ea typeface="Tahoma"/>
                <a:cs typeface="Tahoma"/>
              </a:rPr>
              <a:t>Siletz Area Enhanced Law Enforcement District</a:t>
            </a:r>
            <a:endParaRPr lang="en-US">
              <a:solidFill>
                <a:schemeClr val="bg1"/>
              </a:solidFill>
            </a:endParaRPr>
          </a:p>
        </p:txBody>
      </p:sp>
      <p:pic>
        <p:nvPicPr>
          <p:cNvPr id="4" name="Picture 4">
            <a:extLst>
              <a:ext uri="{FF2B5EF4-FFF2-40B4-BE49-F238E27FC236}">
                <a16:creationId xmlns:a16="http://schemas.microsoft.com/office/drawing/2014/main" id="{A73664EA-D206-3F0B-576E-E10485368E56}"/>
              </a:ext>
            </a:extLst>
          </p:cNvPr>
          <p:cNvPicPr>
            <a:picLocks noChangeAspect="1"/>
          </p:cNvPicPr>
          <p:nvPr/>
        </p:nvPicPr>
        <p:blipFill>
          <a:blip r:embed="rId2"/>
          <a:stretch>
            <a:fillRect/>
          </a:stretch>
        </p:blipFill>
        <p:spPr>
          <a:xfrm>
            <a:off x="1512038" y="1070676"/>
            <a:ext cx="2628900" cy="3724275"/>
          </a:xfrm>
          <a:prstGeom prst="rect">
            <a:avLst/>
          </a:prstGeom>
          <a:ln w="12700">
            <a:solidFill>
              <a:schemeClr val="tx1"/>
            </a:solidFill>
          </a:ln>
        </p:spPr>
      </p:pic>
      <p:sp>
        <p:nvSpPr>
          <p:cNvPr id="5" name="TextBox 4">
            <a:extLst>
              <a:ext uri="{FF2B5EF4-FFF2-40B4-BE49-F238E27FC236}">
                <a16:creationId xmlns:a16="http://schemas.microsoft.com/office/drawing/2014/main" id="{6659634E-E5E8-CFAB-2F1A-57E39861F458}"/>
              </a:ext>
            </a:extLst>
          </p:cNvPr>
          <p:cNvSpPr txBox="1"/>
          <p:nvPr/>
        </p:nvSpPr>
        <p:spPr>
          <a:xfrm>
            <a:off x="1509424" y="4880399"/>
            <a:ext cx="2620287" cy="623844"/>
          </a:xfrm>
          <a:prstGeom prst="rect">
            <a:avLst/>
          </a:prstGeom>
          <a:ln>
            <a:solidFill>
              <a:schemeClr val="tx1"/>
            </a:solidFill>
          </a:ln>
        </p:spPr>
        <p:txBody>
          <a:bodyPr vert="horz" lIns="91440" tIns="45720" rIns="91440" bIns="45720" rtlCol="0" anchor="ctr">
            <a:noAutofit/>
          </a:bodyPr>
          <a:lstStyle/>
          <a:p>
            <a:pPr algn="ctr" defTabSz="914400">
              <a:lnSpc>
                <a:spcPct val="120000"/>
              </a:lnSpc>
              <a:spcBef>
                <a:spcPts val="600"/>
              </a:spcBef>
            </a:pPr>
            <a:r>
              <a:rPr lang="en-US" sz="2000">
                <a:ea typeface="+mn-lt"/>
                <a:cs typeface="+mn-lt"/>
              </a:rPr>
              <a:t>Patrol Commander</a:t>
            </a:r>
            <a:br>
              <a:rPr lang="en-US" sz="2000">
                <a:ea typeface="+mn-lt"/>
                <a:cs typeface="+mn-lt"/>
              </a:rPr>
            </a:br>
            <a:r>
              <a:rPr lang="en-US" sz="2000">
                <a:ea typeface="+mn-lt"/>
                <a:cs typeface="+mn-lt"/>
              </a:rPr>
              <a:t>Lieutenant </a:t>
            </a:r>
            <a:r>
              <a:rPr lang="en-US" sz="2000"/>
              <a:t>Karl Vertner</a:t>
            </a:r>
            <a:endParaRPr lang="en-US"/>
          </a:p>
        </p:txBody>
      </p:sp>
    </p:spTree>
    <p:extLst>
      <p:ext uri="{BB962C8B-B14F-4D97-AF65-F5344CB8AC3E}">
        <p14:creationId xmlns:p14="http://schemas.microsoft.com/office/powerpoint/2010/main" val="1392739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iletzAreaLawEnforcementDistrict_v3 (1)23123123.jpg">
            <a:extLst>
              <a:ext uri="{FF2B5EF4-FFF2-40B4-BE49-F238E27FC236}">
                <a16:creationId xmlns:a16="http://schemas.microsoft.com/office/drawing/2014/main" id="{F411DD13-5F31-94FD-1B01-882EE0AFD5A5}"/>
              </a:ext>
            </a:extLst>
          </p:cNvPr>
          <p:cNvPicPr>
            <a:picLocks noGrp="1" noChangeAspect="1"/>
          </p:cNvPicPr>
          <p:nvPr>
            <p:ph idx="1"/>
          </p:nvPr>
        </p:nvPicPr>
        <p:blipFill>
          <a:blip r:embed="rId2"/>
          <a:stretch>
            <a:fillRect/>
          </a:stretch>
        </p:blipFill>
        <p:spPr>
          <a:xfrm>
            <a:off x="1025730" y="56162"/>
            <a:ext cx="10145125" cy="6753832"/>
          </a:xfrm>
        </p:spPr>
      </p:pic>
    </p:spTree>
    <p:extLst>
      <p:ext uri="{BB962C8B-B14F-4D97-AF65-F5344CB8AC3E}">
        <p14:creationId xmlns:p14="http://schemas.microsoft.com/office/powerpoint/2010/main" val="922854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A582E7-F24D-479C-BE23-EF29A78D16B7}"/>
              </a:ext>
            </a:extLst>
          </p:cNvPr>
          <p:cNvSpPr txBox="1"/>
          <p:nvPr/>
        </p:nvSpPr>
        <p:spPr>
          <a:xfrm>
            <a:off x="5153091" y="308216"/>
            <a:ext cx="7071360" cy="1601864"/>
          </a:xfrm>
          <a:prstGeom prst="rect">
            <a:avLst/>
          </a:prstGeom>
        </p:spPr>
        <p:txBody>
          <a:bodyPr vert="horz" lIns="182880" tIns="182880" rIns="182880" bIns="182880" rtlCol="0" anchor="ctr">
            <a:normAutofit/>
          </a:bodyPr>
          <a:lstStyle/>
          <a:p>
            <a:pPr algn="ctr" defTabSz="914400">
              <a:lnSpc>
                <a:spcPct val="90000"/>
              </a:lnSpc>
              <a:spcBef>
                <a:spcPct val="0"/>
              </a:spcBef>
              <a:spcAft>
                <a:spcPts val="600"/>
              </a:spcAft>
              <a:buClr>
                <a:schemeClr val="accent2"/>
              </a:buClr>
            </a:pPr>
            <a:r>
              <a:rPr lang="en-US" sz="2400" b="1" i="0" u="none" strike="noStrike" cap="all" spc="200">
                <a:solidFill>
                  <a:srgbClr val="262626"/>
                </a:solidFill>
                <a:latin typeface="Tahoma" panose="020B0604030504040204" pitchFamily="34" charset="0"/>
                <a:ea typeface="Tahoma" panose="020B0604030504040204" pitchFamily="34" charset="0"/>
                <a:cs typeface="Tahoma" panose="020B0604030504040204" pitchFamily="34" charset="0"/>
              </a:rPr>
              <a:t>Siletz Enhanced Law Enforcement District Overview</a:t>
            </a:r>
          </a:p>
        </p:txBody>
      </p:sp>
      <p:sp>
        <p:nvSpPr>
          <p:cNvPr id="5" name="TextBox 4">
            <a:extLst>
              <a:ext uri="{FF2B5EF4-FFF2-40B4-BE49-F238E27FC236}">
                <a16:creationId xmlns:a16="http://schemas.microsoft.com/office/drawing/2014/main" id="{35C8F793-9B30-4EF6-8F78-72D1E84A29AB}"/>
              </a:ext>
            </a:extLst>
          </p:cNvPr>
          <p:cNvSpPr txBox="1"/>
          <p:nvPr/>
        </p:nvSpPr>
        <p:spPr>
          <a:xfrm>
            <a:off x="4890144" y="1474565"/>
            <a:ext cx="7345680" cy="4802264"/>
          </a:xfrm>
          <a:prstGeom prst="rect">
            <a:avLst/>
          </a:prstGeom>
        </p:spPr>
        <p:txBody>
          <a:bodyPr vert="horz" lIns="91440" tIns="45720" rIns="91440" bIns="45720" rtlCol="0" anchor="t">
            <a:normAutofit/>
          </a:bodyPr>
          <a:lstStyle/>
          <a:p>
            <a:pPr marL="800100" lvl="1" indent="-228600" defTabSz="914400">
              <a:lnSpc>
                <a:spcPct val="90000"/>
              </a:lnSpc>
              <a:spcBef>
                <a:spcPts val="1000"/>
              </a:spcBef>
              <a:buClr>
                <a:schemeClr val="accent2"/>
              </a:buClr>
              <a:buFont typeface="Arial" panose="020B0604020202020204" pitchFamily="34" charset="0"/>
              <a:buChar char="•"/>
            </a:pPr>
            <a:endParaRPr lang="en-US"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pPr lvl="1" indent="-228600" defTabSz="914400">
              <a:lnSpc>
                <a:spcPct val="90000"/>
              </a:lnSpc>
              <a:spcBef>
                <a:spcPts val="1000"/>
              </a:spcBef>
              <a:buClr>
                <a:schemeClr val="accent2"/>
              </a:buClr>
              <a:buFont typeface="Arial" panose="020B0604020202020204" pitchFamily="34" charset="0"/>
              <a:buChar char="•"/>
            </a:pPr>
            <a:r>
              <a:rPr lang="en-US" b="1" i="0" u="none" strike="noStrike" dirty="0">
                <a:solidFill>
                  <a:schemeClr val="tx1">
                    <a:lumMod val="85000"/>
                    <a:lumOff val="15000"/>
                  </a:schemeClr>
                </a:solidFill>
                <a:effectLst/>
                <a:latin typeface="Tahoma"/>
                <a:ea typeface="Tahoma"/>
                <a:cs typeface="Tahoma"/>
              </a:rPr>
              <a:t>Siletz District Team:</a:t>
            </a:r>
          </a:p>
          <a:p>
            <a:pPr marL="800100" lvl="1" indent="-228600" defTabSz="914400">
              <a:lnSpc>
                <a:spcPct val="90000"/>
              </a:lnSpc>
              <a:spcBef>
                <a:spcPts val="1000"/>
              </a:spcBef>
              <a:buClr>
                <a:schemeClr val="accent2"/>
              </a:buClr>
              <a:buFont typeface="Arial" panose="020B0604020202020204" pitchFamily="34" charset="0"/>
              <a:buChar char="•"/>
            </a:pPr>
            <a:r>
              <a:rPr lang="en-US" dirty="0">
                <a:solidFill>
                  <a:schemeClr val="tx1">
                    <a:lumMod val="85000"/>
                    <a:lumOff val="15000"/>
                  </a:schemeClr>
                </a:solidFill>
                <a:latin typeface="Tahoma"/>
                <a:ea typeface="Tahoma"/>
                <a:cs typeface="Tahoma"/>
              </a:rPr>
              <a:t>2 FTE Contract Deputies</a:t>
            </a:r>
          </a:p>
          <a:p>
            <a:pPr marL="1257300" lvl="2" indent="-228600" defTabSz="914400">
              <a:lnSpc>
                <a:spcPct val="90000"/>
              </a:lnSpc>
              <a:spcBef>
                <a:spcPts val="1000"/>
              </a:spcBef>
              <a:buClr>
                <a:schemeClr val="accent2"/>
              </a:buClr>
              <a:buFont typeface="Arial" panose="020B0604020202020204" pitchFamily="34" charset="0"/>
              <a:buChar char="•"/>
            </a:pPr>
            <a:r>
              <a:rPr lang="en-US" dirty="0">
                <a:solidFill>
                  <a:schemeClr val="tx1">
                    <a:lumMod val="85000"/>
                    <a:lumOff val="15000"/>
                  </a:schemeClr>
                </a:solidFill>
                <a:latin typeface="Tahoma"/>
                <a:ea typeface="Tahoma"/>
                <a:cs typeface="Tahoma"/>
              </a:rPr>
              <a:t>1 Dayshift</a:t>
            </a:r>
          </a:p>
          <a:p>
            <a:pPr marL="1257300" lvl="2" indent="-228600" defTabSz="914400">
              <a:lnSpc>
                <a:spcPct val="90000"/>
              </a:lnSpc>
              <a:spcBef>
                <a:spcPts val="1000"/>
              </a:spcBef>
              <a:buClr>
                <a:schemeClr val="accent2"/>
              </a:buClr>
              <a:buFont typeface="Arial" panose="020B0604020202020204" pitchFamily="34" charset="0"/>
              <a:buChar char="•"/>
            </a:pPr>
            <a:r>
              <a:rPr lang="en-US" dirty="0">
                <a:solidFill>
                  <a:schemeClr val="tx1">
                    <a:lumMod val="85000"/>
                    <a:lumOff val="15000"/>
                  </a:schemeClr>
                </a:solidFill>
                <a:latin typeface="Tahoma"/>
                <a:ea typeface="Tahoma"/>
                <a:cs typeface="Tahoma"/>
              </a:rPr>
              <a:t>1 Nightshift</a:t>
            </a:r>
          </a:p>
          <a:p>
            <a:pPr marL="800100" lvl="1" indent="-228600" defTabSz="914400">
              <a:lnSpc>
                <a:spcPct val="90000"/>
              </a:lnSpc>
              <a:spcBef>
                <a:spcPts val="1000"/>
              </a:spcBef>
              <a:buClr>
                <a:schemeClr val="accent2"/>
              </a:buClr>
              <a:buFont typeface="Arial" panose="020B0604020202020204" pitchFamily="34" charset="0"/>
              <a:buChar char="•"/>
            </a:pPr>
            <a:r>
              <a:rPr lang="en-US" dirty="0">
                <a:solidFill>
                  <a:schemeClr val="tx1">
                    <a:lumMod val="85000"/>
                    <a:lumOff val="15000"/>
                  </a:schemeClr>
                </a:solidFill>
                <a:latin typeface="Tahoma"/>
                <a:ea typeface="Tahoma"/>
                <a:cs typeface="Tahoma"/>
              </a:rPr>
              <a:t>2 Patrol Vehicles </a:t>
            </a:r>
            <a:br>
              <a:rPr lang="en-US" dirty="0">
                <a:solidFill>
                  <a:schemeClr val="tx1">
                    <a:lumMod val="85000"/>
                    <a:lumOff val="15000"/>
                  </a:schemeClr>
                </a:solidFill>
                <a:latin typeface="Tahoma"/>
                <a:ea typeface="Tahoma"/>
                <a:cs typeface="Tahoma"/>
              </a:rPr>
            </a:br>
            <a:endParaRPr lang="en-US" dirty="0">
              <a:solidFill>
                <a:schemeClr val="tx1">
                  <a:lumMod val="85000"/>
                  <a:lumOff val="15000"/>
                </a:schemeClr>
              </a:solidFill>
              <a:latin typeface="Tahoma"/>
              <a:ea typeface="Tahoma"/>
              <a:cs typeface="Tahoma"/>
            </a:endParaRPr>
          </a:p>
          <a:p>
            <a:pPr lvl="1" indent="-228600" defTabSz="914400">
              <a:lnSpc>
                <a:spcPct val="90000"/>
              </a:lnSpc>
              <a:spcBef>
                <a:spcPts val="1000"/>
              </a:spcBef>
              <a:buClr>
                <a:schemeClr val="accent2"/>
              </a:buClr>
              <a:buFont typeface="Arial" panose="020B0604020202020204" pitchFamily="34" charset="0"/>
              <a:buChar char="•"/>
            </a:pPr>
            <a:r>
              <a:rPr lang="en-US" b="1" dirty="0">
                <a:solidFill>
                  <a:schemeClr val="tx1">
                    <a:lumMod val="85000"/>
                    <a:lumOff val="15000"/>
                  </a:schemeClr>
                </a:solidFill>
                <a:latin typeface="Tahoma"/>
                <a:ea typeface="Tahoma"/>
                <a:cs typeface="Tahoma"/>
              </a:rPr>
              <a:t>Services: </a:t>
            </a:r>
            <a:endParaRPr lang="en-US"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pPr marL="800100" lvl="1" indent="-228600" defTabSz="914400">
              <a:lnSpc>
                <a:spcPct val="90000"/>
              </a:lnSpc>
              <a:spcBef>
                <a:spcPts val="1000"/>
              </a:spcBef>
              <a:buClr>
                <a:schemeClr val="accent2"/>
              </a:buClr>
              <a:buFont typeface="Arial" panose="020B0604020202020204" pitchFamily="34" charset="0"/>
              <a:buChar char="•"/>
            </a:pPr>
            <a:r>
              <a:rPr lang="en-US" dirty="0">
                <a:solidFill>
                  <a:schemeClr val="tx1">
                    <a:lumMod val="85000"/>
                    <a:lumOff val="15000"/>
                  </a:schemeClr>
                </a:solidFill>
                <a:latin typeface="Tahoma"/>
                <a:ea typeface="Tahoma"/>
                <a:cs typeface="Tahoma"/>
              </a:rPr>
              <a:t>Enhanced Patrol services 7 days (80 hours) a week in the Siletz Enhanced Law Enforcement District.  </a:t>
            </a:r>
          </a:p>
          <a:p>
            <a:pPr marL="1028700" lvl="2" defTabSz="914400">
              <a:lnSpc>
                <a:spcPct val="90000"/>
              </a:lnSpc>
              <a:spcBef>
                <a:spcPts val="1000"/>
              </a:spcBef>
              <a:buClr>
                <a:schemeClr val="accent2"/>
              </a:buClr>
            </a:pPr>
            <a:endParaRPr lang="en-US"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pPr marL="800100" lvl="1" indent="-228600" defTabSz="914400">
              <a:lnSpc>
                <a:spcPct val="90000"/>
              </a:lnSpc>
              <a:spcBef>
                <a:spcPts val="1000"/>
              </a:spcBef>
              <a:buClr>
                <a:schemeClr val="accent2"/>
              </a:buClr>
              <a:buFont typeface="Arial" panose="020B0604020202020204" pitchFamily="34" charset="0"/>
              <a:buChar char="•"/>
            </a:pPr>
            <a:endParaRPr lang="en-US"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pPr marL="800100" lvl="1" indent="-228600" defTabSz="914400">
              <a:lnSpc>
                <a:spcPct val="90000"/>
              </a:lnSpc>
              <a:spcBef>
                <a:spcPts val="1000"/>
              </a:spcBef>
              <a:buClr>
                <a:schemeClr val="accent2"/>
              </a:buClr>
              <a:buFont typeface="Arial" panose="020B0604020202020204" pitchFamily="34" charset="0"/>
              <a:buChar char="•"/>
            </a:pPr>
            <a:endParaRPr lang="en-US"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pPr lvl="1" indent="-228600" defTabSz="914400">
              <a:lnSpc>
                <a:spcPct val="90000"/>
              </a:lnSpc>
              <a:spcBef>
                <a:spcPts val="1000"/>
              </a:spcBef>
              <a:buClr>
                <a:schemeClr val="accent2"/>
              </a:buClr>
              <a:buFont typeface="Arial" panose="020B0604020202020204" pitchFamily="34" charset="0"/>
              <a:buChar char="•"/>
            </a:pPr>
            <a:endParaRPr lang="en-US"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8" descr="IMG_1147.JPG">
            <a:extLst>
              <a:ext uri="{FF2B5EF4-FFF2-40B4-BE49-F238E27FC236}">
                <a16:creationId xmlns:a16="http://schemas.microsoft.com/office/drawing/2014/main" id="{8075F10B-0759-D12B-E650-6C1092A3F338}"/>
              </a:ext>
            </a:extLst>
          </p:cNvPr>
          <p:cNvPicPr>
            <a:picLocks noChangeAspect="1"/>
          </p:cNvPicPr>
          <p:nvPr/>
        </p:nvPicPr>
        <p:blipFill>
          <a:blip r:embed="rId2"/>
          <a:stretch>
            <a:fillRect/>
          </a:stretch>
        </p:blipFill>
        <p:spPr>
          <a:xfrm rot="5400000">
            <a:off x="1715030" y="3067129"/>
            <a:ext cx="3825949" cy="2858387"/>
          </a:xfrm>
          <a:prstGeom prst="rect">
            <a:avLst/>
          </a:prstGeom>
          <a:ln w="28575">
            <a:solidFill>
              <a:schemeClr val="tx1"/>
            </a:solidFill>
          </a:ln>
        </p:spPr>
      </p:pic>
      <p:pic>
        <p:nvPicPr>
          <p:cNvPr id="9" name="Picture 10" descr="IMG_0880.JPG">
            <a:extLst>
              <a:ext uri="{FF2B5EF4-FFF2-40B4-BE49-F238E27FC236}">
                <a16:creationId xmlns:a16="http://schemas.microsoft.com/office/drawing/2014/main" id="{C6F4AAA2-20CD-235B-1F91-FCF58703206A}"/>
              </a:ext>
            </a:extLst>
          </p:cNvPr>
          <p:cNvPicPr>
            <a:picLocks noChangeAspect="1"/>
          </p:cNvPicPr>
          <p:nvPr/>
        </p:nvPicPr>
        <p:blipFill>
          <a:blip r:embed="rId3"/>
          <a:stretch>
            <a:fillRect/>
          </a:stretch>
        </p:blipFill>
        <p:spPr>
          <a:xfrm rot="5400000">
            <a:off x="-246320" y="723014"/>
            <a:ext cx="3657600" cy="2743200"/>
          </a:xfrm>
          <a:prstGeom prst="rect">
            <a:avLst/>
          </a:prstGeom>
          <a:ln w="28575">
            <a:solidFill>
              <a:schemeClr val="tx1"/>
            </a:solidFill>
          </a:ln>
        </p:spPr>
      </p:pic>
    </p:spTree>
    <p:extLst>
      <p:ext uri="{BB962C8B-B14F-4D97-AF65-F5344CB8AC3E}">
        <p14:creationId xmlns:p14="http://schemas.microsoft.com/office/powerpoint/2010/main" val="4188992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A582E7-F24D-479C-BE23-EF29A78D16B7}"/>
              </a:ext>
            </a:extLst>
          </p:cNvPr>
          <p:cNvSpPr txBox="1"/>
          <p:nvPr/>
        </p:nvSpPr>
        <p:spPr>
          <a:xfrm>
            <a:off x="215501" y="196634"/>
            <a:ext cx="6419633" cy="638982"/>
          </a:xfrm>
          <a:prstGeom prst="rect">
            <a:avLst/>
          </a:prstGeom>
        </p:spPr>
        <p:txBody>
          <a:bodyPr vert="horz" lIns="91440" tIns="45720" rIns="91440" bIns="45720" rtlCol="0" anchor="ctr">
            <a:normAutofit/>
          </a:bodyPr>
          <a:lstStyle/>
          <a:p>
            <a:pPr defTabSz="914400">
              <a:lnSpc>
                <a:spcPct val="90000"/>
              </a:lnSpc>
              <a:spcBef>
                <a:spcPts val="1000"/>
              </a:spcBef>
              <a:buClr>
                <a:schemeClr val="accent2"/>
              </a:buClr>
            </a:pPr>
            <a:r>
              <a:rPr lang="en-US" sz="3600" b="1">
                <a:solidFill>
                  <a:schemeClr val="tx1">
                    <a:lumMod val="85000"/>
                    <a:lumOff val="15000"/>
                  </a:schemeClr>
                </a:solidFill>
                <a:latin typeface="Tahoma"/>
                <a:ea typeface="Tahoma"/>
                <a:cs typeface="Tahoma"/>
              </a:rPr>
              <a:t>Recent Successes</a:t>
            </a:r>
            <a:endParaRPr lang="en-US" sz="3600" b="1" i="0" u="none" strike="noStrike" baseline="0">
              <a:solidFill>
                <a:schemeClr val="tx1">
                  <a:lumMod val="85000"/>
                  <a:lumOff val="15000"/>
                </a:schemeClr>
              </a:solidFill>
              <a:latin typeface="Tahoma"/>
              <a:ea typeface="Tahoma"/>
              <a:cs typeface="Tahoma"/>
            </a:endParaRPr>
          </a:p>
        </p:txBody>
      </p:sp>
      <p:sp>
        <p:nvSpPr>
          <p:cNvPr id="5" name="TextBox 4">
            <a:extLst>
              <a:ext uri="{FF2B5EF4-FFF2-40B4-BE49-F238E27FC236}">
                <a16:creationId xmlns:a16="http://schemas.microsoft.com/office/drawing/2014/main" id="{35C8F793-9B30-4EF6-8F78-72D1E84A29AB}"/>
              </a:ext>
            </a:extLst>
          </p:cNvPr>
          <p:cNvSpPr txBox="1"/>
          <p:nvPr/>
        </p:nvSpPr>
        <p:spPr>
          <a:xfrm>
            <a:off x="-147851" y="1093266"/>
            <a:ext cx="4066132" cy="5717442"/>
          </a:xfrm>
          <a:prstGeom prst="rect">
            <a:avLst/>
          </a:prstGeom>
        </p:spPr>
        <p:txBody>
          <a:bodyPr vert="horz" lIns="91440" tIns="45720" rIns="91440" bIns="45720" rtlCol="0" anchor="t">
            <a:normAutofit lnSpcReduction="10000"/>
          </a:bodyPr>
          <a:lstStyle/>
          <a:p>
            <a:pPr marL="800100" lvl="1" indent="-342900">
              <a:buFont typeface="Arial"/>
              <a:buChar char="•"/>
            </a:pPr>
            <a:r>
              <a:rPr lang="en-US" sz="2000" dirty="0">
                <a:solidFill>
                  <a:srgbClr val="000000"/>
                </a:solidFill>
                <a:latin typeface="Tahoma"/>
                <a:ea typeface="Tahoma"/>
                <a:cs typeface="Tahoma"/>
              </a:rPr>
              <a:t>Attended community events throughout the year including National Night Out, Hot Summer Nights, Trunk or Treat, Pow Wow and Parade.</a:t>
            </a:r>
          </a:p>
          <a:p>
            <a:pPr marL="800100" lvl="1" indent="-342900">
              <a:buFont typeface="Arial"/>
              <a:buChar char="•"/>
            </a:pPr>
            <a:endParaRPr lang="en-US" sz="2000" dirty="0">
              <a:solidFill>
                <a:srgbClr val="000000"/>
              </a:solidFill>
              <a:latin typeface="Tahoma"/>
              <a:ea typeface="Tahoma"/>
              <a:cs typeface="Tahoma"/>
            </a:endParaRPr>
          </a:p>
          <a:p>
            <a:pPr marL="800100" lvl="1" indent="-342900">
              <a:buFont typeface="Arial"/>
              <a:buChar char="•"/>
            </a:pPr>
            <a:r>
              <a:rPr lang="en-US" sz="2000" dirty="0">
                <a:solidFill>
                  <a:srgbClr val="000000"/>
                </a:solidFill>
                <a:latin typeface="Tahoma"/>
                <a:ea typeface="Tahoma"/>
                <a:cs typeface="Tahoma"/>
              </a:rPr>
              <a:t>Updated agreement with Confederated Tribe of Siletz.</a:t>
            </a:r>
          </a:p>
          <a:p>
            <a:pPr lvl="1"/>
            <a:endParaRPr lang="en-US" sz="2000" dirty="0">
              <a:solidFill>
                <a:srgbClr val="000000"/>
              </a:solidFill>
              <a:latin typeface="Tahoma"/>
              <a:ea typeface="Tahoma"/>
              <a:cs typeface="Tahoma"/>
            </a:endParaRPr>
          </a:p>
          <a:p>
            <a:pPr marL="800100" lvl="1" indent="-342900">
              <a:buFont typeface="Arial"/>
              <a:buChar char="•"/>
            </a:pPr>
            <a:r>
              <a:rPr lang="en-US" sz="2000" dirty="0">
                <a:solidFill>
                  <a:srgbClr val="000000"/>
                </a:solidFill>
                <a:latin typeface="Tahoma"/>
                <a:ea typeface="Tahoma"/>
                <a:cs typeface="Tahoma"/>
              </a:rPr>
              <a:t>Cooperation with Confederated Tribes of Siletz Indians to act as Sergeant of Arms for Tribal Elections.</a:t>
            </a:r>
            <a:endParaRPr lang="en-US" dirty="0">
              <a:solidFill>
                <a:srgbClr val="000000"/>
              </a:solidFill>
              <a:latin typeface="Tahoma"/>
              <a:ea typeface="Tahoma"/>
              <a:cs typeface="Tahoma"/>
            </a:endParaRPr>
          </a:p>
          <a:p>
            <a:pPr lvl="1"/>
            <a:endParaRPr lang="en-US" dirty="0">
              <a:solidFill>
                <a:srgbClr val="000000"/>
              </a:solidFill>
              <a:latin typeface="Tahoma"/>
              <a:ea typeface="Tahoma"/>
              <a:cs typeface="Tahoma"/>
            </a:endParaRPr>
          </a:p>
          <a:p>
            <a:pPr marL="800100" lvl="1" indent="-342900">
              <a:buFont typeface="Arial"/>
              <a:buChar char="•"/>
            </a:pPr>
            <a:r>
              <a:rPr lang="en-US" sz="2000" dirty="0">
                <a:solidFill>
                  <a:srgbClr val="000000"/>
                </a:solidFill>
                <a:latin typeface="Tahoma"/>
                <a:ea typeface="Tahoma"/>
                <a:cs typeface="Tahoma"/>
              </a:rPr>
              <a:t>Ongoing monthly meetings with stakeholders.</a:t>
            </a:r>
            <a:br>
              <a:rPr lang="en-US" dirty="0"/>
            </a:br>
            <a:endParaRPr lang="en-US" dirty="0"/>
          </a:p>
          <a:p>
            <a:pPr marL="800100" lvl="1" indent="-342900">
              <a:buFont typeface="Arial" panose="020B0604020202020204" pitchFamily="34" charset="0"/>
              <a:buChar char="•"/>
            </a:pPr>
            <a:endPar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5">
            <a:extLst>
              <a:ext uri="{FF2B5EF4-FFF2-40B4-BE49-F238E27FC236}">
                <a16:creationId xmlns:a16="http://schemas.microsoft.com/office/drawing/2014/main" id="{5ECE3435-DAD9-4BF4-1540-5AF6C4299656}"/>
              </a:ext>
            </a:extLst>
          </p:cNvPr>
          <p:cNvPicPr>
            <a:picLocks noChangeAspect="1"/>
          </p:cNvPicPr>
          <p:nvPr/>
        </p:nvPicPr>
        <p:blipFill rotWithShape="1">
          <a:blip r:embed="rId2"/>
          <a:srcRect l="8588" t="-505" r="191" b="4384"/>
          <a:stretch/>
        </p:blipFill>
        <p:spPr>
          <a:xfrm>
            <a:off x="4633414" y="3485983"/>
            <a:ext cx="4234970" cy="3375246"/>
          </a:xfrm>
          <a:prstGeom prst="rect">
            <a:avLst/>
          </a:prstGeom>
        </p:spPr>
      </p:pic>
      <p:pic>
        <p:nvPicPr>
          <p:cNvPr id="6" name="Picture 6" descr="thumbnail_IMG_7630.jpg">
            <a:extLst>
              <a:ext uri="{FF2B5EF4-FFF2-40B4-BE49-F238E27FC236}">
                <a16:creationId xmlns:a16="http://schemas.microsoft.com/office/drawing/2014/main" id="{628AFD8B-420B-78BC-C13C-542B225CFBEC}"/>
              </a:ext>
            </a:extLst>
          </p:cNvPr>
          <p:cNvPicPr>
            <a:picLocks noChangeAspect="1"/>
          </p:cNvPicPr>
          <p:nvPr/>
        </p:nvPicPr>
        <p:blipFill rotWithShape="1">
          <a:blip r:embed="rId3"/>
          <a:srcRect l="6650" t="-1309" r="37848" b="655"/>
          <a:stretch/>
        </p:blipFill>
        <p:spPr>
          <a:xfrm>
            <a:off x="8123368" y="1453843"/>
            <a:ext cx="4063420" cy="5447152"/>
          </a:xfrm>
          <a:prstGeom prst="rect">
            <a:avLst/>
          </a:prstGeom>
        </p:spPr>
      </p:pic>
      <p:pic>
        <p:nvPicPr>
          <p:cNvPr id="7" name="Picture 7">
            <a:extLst>
              <a:ext uri="{FF2B5EF4-FFF2-40B4-BE49-F238E27FC236}">
                <a16:creationId xmlns:a16="http://schemas.microsoft.com/office/drawing/2014/main" id="{59ACD7EB-1337-B079-461D-8E18DDD41415}"/>
              </a:ext>
            </a:extLst>
          </p:cNvPr>
          <p:cNvPicPr>
            <a:picLocks noChangeAspect="1"/>
          </p:cNvPicPr>
          <p:nvPr/>
        </p:nvPicPr>
        <p:blipFill rotWithShape="1">
          <a:blip r:embed="rId4"/>
          <a:srcRect t="2921" r="221" b="-418"/>
          <a:stretch/>
        </p:blipFill>
        <p:spPr>
          <a:xfrm>
            <a:off x="4633414" y="4102"/>
            <a:ext cx="4904593" cy="3511741"/>
          </a:xfrm>
          <a:prstGeom prst="rect">
            <a:avLst/>
          </a:prstGeom>
        </p:spPr>
      </p:pic>
      <p:pic>
        <p:nvPicPr>
          <p:cNvPr id="8" name="Picture 8">
            <a:extLst>
              <a:ext uri="{FF2B5EF4-FFF2-40B4-BE49-F238E27FC236}">
                <a16:creationId xmlns:a16="http://schemas.microsoft.com/office/drawing/2014/main" id="{3F715D12-2B71-D226-4462-B65953CE5165}"/>
              </a:ext>
            </a:extLst>
          </p:cNvPr>
          <p:cNvPicPr>
            <a:picLocks noChangeAspect="1"/>
          </p:cNvPicPr>
          <p:nvPr/>
        </p:nvPicPr>
        <p:blipFill rotWithShape="1">
          <a:blip r:embed="rId5"/>
          <a:srcRect l="5032" r="20363" b="-1315"/>
          <a:stretch/>
        </p:blipFill>
        <p:spPr>
          <a:xfrm>
            <a:off x="8124344" y="-70110"/>
            <a:ext cx="4065996" cy="3639768"/>
          </a:xfrm>
          <a:prstGeom prst="rect">
            <a:avLst/>
          </a:prstGeom>
        </p:spPr>
      </p:pic>
    </p:spTree>
    <p:extLst>
      <p:ext uri="{BB962C8B-B14F-4D97-AF65-F5344CB8AC3E}">
        <p14:creationId xmlns:p14="http://schemas.microsoft.com/office/powerpoint/2010/main" val="17722309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5AB12-06C9-48D5-8A86-B1A13E7846AA}"/>
              </a:ext>
            </a:extLst>
          </p:cNvPr>
          <p:cNvSpPr>
            <a:spLocks noGrp="1"/>
          </p:cNvSpPr>
          <p:nvPr>
            <p:ph type="title"/>
          </p:nvPr>
        </p:nvSpPr>
        <p:spPr>
          <a:xfrm>
            <a:off x="2231136" y="202692"/>
            <a:ext cx="7729728" cy="1188720"/>
          </a:xfrm>
        </p:spPr>
        <p:txBody>
          <a:bodyPr/>
          <a:lstStyle/>
          <a:p>
            <a:r>
              <a:rPr lang="en-US" b="1">
                <a:latin typeface="Arial"/>
                <a:cs typeface="Arial"/>
              </a:rPr>
              <a:t>Siletz district expenses</a:t>
            </a:r>
          </a:p>
        </p:txBody>
      </p:sp>
      <p:pic>
        <p:nvPicPr>
          <p:cNvPr id="7" name="Picture 8">
            <a:extLst>
              <a:ext uri="{FF2B5EF4-FFF2-40B4-BE49-F238E27FC236}">
                <a16:creationId xmlns:a16="http://schemas.microsoft.com/office/drawing/2014/main" id="{AE63C9A5-78FA-E0D9-A644-2FFC073FB61B}"/>
              </a:ext>
            </a:extLst>
          </p:cNvPr>
          <p:cNvPicPr>
            <a:picLocks noChangeAspect="1"/>
          </p:cNvPicPr>
          <p:nvPr/>
        </p:nvPicPr>
        <p:blipFill rotWithShape="1">
          <a:blip r:embed="rId2"/>
          <a:srcRect l="22054" t="19355" r="24761" b="17317"/>
          <a:stretch/>
        </p:blipFill>
        <p:spPr>
          <a:xfrm>
            <a:off x="1578176" y="1714550"/>
            <a:ext cx="8426625" cy="4706458"/>
          </a:xfrm>
          <a:prstGeom prst="rect">
            <a:avLst/>
          </a:prstGeom>
        </p:spPr>
      </p:pic>
      <p:sp>
        <p:nvSpPr>
          <p:cNvPr id="20" name="TextBox 5">
            <a:extLst>
              <a:ext uri="{FF2B5EF4-FFF2-40B4-BE49-F238E27FC236}">
                <a16:creationId xmlns:a16="http://schemas.microsoft.com/office/drawing/2014/main" id="{32DBB27A-1AB8-35A0-0269-FDFE7570392B}"/>
              </a:ext>
            </a:extLst>
          </p:cNvPr>
          <p:cNvSpPr txBox="1"/>
          <p:nvPr/>
        </p:nvSpPr>
        <p:spPr>
          <a:xfrm>
            <a:off x="1079774" y="3432592"/>
            <a:ext cx="1904067" cy="923330"/>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a:t>Contingency Fund</a:t>
            </a:r>
          </a:p>
          <a:p>
            <a:r>
              <a:rPr lang="en-US"/>
              <a:t>       $434,097</a:t>
            </a:r>
          </a:p>
          <a:p>
            <a:endParaRPr lang="en-US"/>
          </a:p>
        </p:txBody>
      </p:sp>
      <p:sp>
        <p:nvSpPr>
          <p:cNvPr id="3" name="TextBox 5">
            <a:extLst>
              <a:ext uri="{FF2B5EF4-FFF2-40B4-BE49-F238E27FC236}">
                <a16:creationId xmlns:a16="http://schemas.microsoft.com/office/drawing/2014/main" id="{8A39111F-D14E-957E-7D83-8F134796AC9C}"/>
              </a:ext>
            </a:extLst>
          </p:cNvPr>
          <p:cNvSpPr txBox="1"/>
          <p:nvPr/>
        </p:nvSpPr>
        <p:spPr>
          <a:xfrm>
            <a:off x="8070680" y="1846568"/>
            <a:ext cx="3658439" cy="923330"/>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Confederated Tribes of Siletz Indians</a:t>
            </a:r>
          </a:p>
          <a:p>
            <a:r>
              <a:rPr lang="en-US"/>
              <a:t>$184,655</a:t>
            </a:r>
          </a:p>
          <a:p>
            <a:endParaRPr lang="en-US"/>
          </a:p>
        </p:txBody>
      </p:sp>
      <p:sp>
        <p:nvSpPr>
          <p:cNvPr id="4" name="TextBox 5">
            <a:extLst>
              <a:ext uri="{FF2B5EF4-FFF2-40B4-BE49-F238E27FC236}">
                <a16:creationId xmlns:a16="http://schemas.microsoft.com/office/drawing/2014/main" id="{589D4E1C-80E3-38CC-25E6-81FE606D64E5}"/>
              </a:ext>
            </a:extLst>
          </p:cNvPr>
          <p:cNvSpPr txBox="1"/>
          <p:nvPr/>
        </p:nvSpPr>
        <p:spPr>
          <a:xfrm>
            <a:off x="8425098" y="4805963"/>
            <a:ext cx="3658439" cy="923330"/>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Property Tax</a:t>
            </a:r>
          </a:p>
          <a:p>
            <a:r>
              <a:rPr lang="en-US"/>
              <a:t>$184,655</a:t>
            </a:r>
          </a:p>
          <a:p>
            <a:endParaRPr lang="en-US"/>
          </a:p>
        </p:txBody>
      </p:sp>
    </p:spTree>
    <p:extLst>
      <p:ext uri="{BB962C8B-B14F-4D97-AF65-F5344CB8AC3E}">
        <p14:creationId xmlns:p14="http://schemas.microsoft.com/office/powerpoint/2010/main" val="2512530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35298-DA68-418F-8D49-F833CD7AECA7}"/>
              </a:ext>
            </a:extLst>
          </p:cNvPr>
          <p:cNvSpPr>
            <a:spLocks noGrp="1"/>
          </p:cNvSpPr>
          <p:nvPr>
            <p:ph type="title"/>
          </p:nvPr>
        </p:nvSpPr>
        <p:spPr>
          <a:xfrm>
            <a:off x="2222276" y="114087"/>
            <a:ext cx="7729728" cy="1188720"/>
          </a:xfrm>
        </p:spPr>
        <p:txBody>
          <a:bodyPr/>
          <a:lstStyle/>
          <a:p>
            <a:r>
              <a:rPr lang="en-US" b="1">
                <a:latin typeface="Arial"/>
                <a:cs typeface="Arial"/>
              </a:rPr>
              <a:t>Siletz district </a:t>
            </a:r>
            <a:br>
              <a:rPr lang="en-US" b="1">
                <a:latin typeface="Arial"/>
                <a:cs typeface="Arial"/>
              </a:rPr>
            </a:br>
            <a:r>
              <a:rPr lang="en-US" b="1">
                <a:latin typeface="Arial"/>
                <a:cs typeface="Arial"/>
              </a:rPr>
              <a:t>Expenses and Revenue</a:t>
            </a:r>
          </a:p>
        </p:txBody>
      </p:sp>
      <p:pic>
        <p:nvPicPr>
          <p:cNvPr id="5" name="Picture 6" descr="SiletzHx.png">
            <a:extLst>
              <a:ext uri="{FF2B5EF4-FFF2-40B4-BE49-F238E27FC236}">
                <a16:creationId xmlns:a16="http://schemas.microsoft.com/office/drawing/2014/main" id="{982C2C01-F9B0-99BF-85FB-901F4EDF1AC4}"/>
              </a:ext>
            </a:extLst>
          </p:cNvPr>
          <p:cNvPicPr>
            <a:picLocks noGrp="1" noChangeAspect="1"/>
          </p:cNvPicPr>
          <p:nvPr>
            <p:ph idx="1"/>
          </p:nvPr>
        </p:nvPicPr>
        <p:blipFill>
          <a:blip r:embed="rId2"/>
          <a:stretch>
            <a:fillRect/>
          </a:stretch>
        </p:blipFill>
        <p:spPr>
          <a:xfrm>
            <a:off x="3433529" y="1422296"/>
            <a:ext cx="8200083" cy="5314611"/>
          </a:xfrm>
        </p:spPr>
      </p:pic>
      <p:pic>
        <p:nvPicPr>
          <p:cNvPr id="7" name="Picture 6">
            <a:extLst>
              <a:ext uri="{FF2B5EF4-FFF2-40B4-BE49-F238E27FC236}">
                <a16:creationId xmlns:a16="http://schemas.microsoft.com/office/drawing/2014/main" id="{D0BCD4F7-781F-55F1-EEA0-9F85BA358B65}"/>
              </a:ext>
            </a:extLst>
          </p:cNvPr>
          <p:cNvPicPr>
            <a:picLocks noChangeAspect="1"/>
          </p:cNvPicPr>
          <p:nvPr/>
        </p:nvPicPr>
        <p:blipFill>
          <a:blip r:embed="rId3"/>
          <a:stretch>
            <a:fillRect/>
          </a:stretch>
        </p:blipFill>
        <p:spPr>
          <a:xfrm>
            <a:off x="632820" y="2549563"/>
            <a:ext cx="336383" cy="355432"/>
          </a:xfrm>
          <a:prstGeom prst="rect">
            <a:avLst/>
          </a:prstGeom>
        </p:spPr>
      </p:pic>
      <p:pic>
        <p:nvPicPr>
          <p:cNvPr id="8" name="Picture 7">
            <a:extLst>
              <a:ext uri="{FF2B5EF4-FFF2-40B4-BE49-F238E27FC236}">
                <a16:creationId xmlns:a16="http://schemas.microsoft.com/office/drawing/2014/main" id="{08DF7EFF-1DEE-3803-3A11-119EF7F84A2B}"/>
              </a:ext>
            </a:extLst>
          </p:cNvPr>
          <p:cNvPicPr>
            <a:picLocks noChangeAspect="1"/>
          </p:cNvPicPr>
          <p:nvPr/>
        </p:nvPicPr>
        <p:blipFill>
          <a:blip r:embed="rId4"/>
          <a:stretch>
            <a:fillRect/>
          </a:stretch>
        </p:blipFill>
        <p:spPr>
          <a:xfrm>
            <a:off x="634324" y="3042355"/>
            <a:ext cx="333375" cy="352425"/>
          </a:xfrm>
          <a:prstGeom prst="rect">
            <a:avLst/>
          </a:prstGeom>
        </p:spPr>
      </p:pic>
      <p:pic>
        <p:nvPicPr>
          <p:cNvPr id="9" name="Picture 8">
            <a:extLst>
              <a:ext uri="{FF2B5EF4-FFF2-40B4-BE49-F238E27FC236}">
                <a16:creationId xmlns:a16="http://schemas.microsoft.com/office/drawing/2014/main" id="{848265BF-8D66-1281-7A66-AC5B5FD40953}"/>
              </a:ext>
            </a:extLst>
          </p:cNvPr>
          <p:cNvPicPr>
            <a:picLocks noChangeAspect="1"/>
          </p:cNvPicPr>
          <p:nvPr/>
        </p:nvPicPr>
        <p:blipFill>
          <a:blip r:embed="rId5"/>
          <a:stretch>
            <a:fillRect/>
          </a:stretch>
        </p:blipFill>
        <p:spPr>
          <a:xfrm>
            <a:off x="638585" y="3548433"/>
            <a:ext cx="344905" cy="383005"/>
          </a:xfrm>
          <a:prstGeom prst="rect">
            <a:avLst/>
          </a:prstGeom>
        </p:spPr>
      </p:pic>
      <p:pic>
        <p:nvPicPr>
          <p:cNvPr id="10" name="Picture 9">
            <a:extLst>
              <a:ext uri="{FF2B5EF4-FFF2-40B4-BE49-F238E27FC236}">
                <a16:creationId xmlns:a16="http://schemas.microsoft.com/office/drawing/2014/main" id="{977A5742-E46D-10E2-DDA8-B6BAF52FCE5D}"/>
              </a:ext>
            </a:extLst>
          </p:cNvPr>
          <p:cNvPicPr>
            <a:picLocks noChangeAspect="1"/>
          </p:cNvPicPr>
          <p:nvPr/>
        </p:nvPicPr>
        <p:blipFill rotWithShape="1">
          <a:blip r:embed="rId6"/>
          <a:srcRect r="50822" b="43478"/>
          <a:stretch/>
        </p:blipFill>
        <p:spPr>
          <a:xfrm>
            <a:off x="639588" y="4088850"/>
            <a:ext cx="356000" cy="387627"/>
          </a:xfrm>
          <a:prstGeom prst="rect">
            <a:avLst/>
          </a:prstGeom>
        </p:spPr>
      </p:pic>
      <p:sp>
        <p:nvSpPr>
          <p:cNvPr id="11" name="TextBox 5">
            <a:extLst>
              <a:ext uri="{FF2B5EF4-FFF2-40B4-BE49-F238E27FC236}">
                <a16:creationId xmlns:a16="http://schemas.microsoft.com/office/drawing/2014/main" id="{41C24891-3108-3D7B-48C0-3EB966BBE8A4}"/>
              </a:ext>
            </a:extLst>
          </p:cNvPr>
          <p:cNvSpPr txBox="1"/>
          <p:nvPr/>
        </p:nvSpPr>
        <p:spPr>
          <a:xfrm>
            <a:off x="1035472" y="2546546"/>
            <a:ext cx="2887578" cy="203132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Expenses</a:t>
            </a:r>
          </a:p>
          <a:p>
            <a:endParaRPr lang="en-US"/>
          </a:p>
          <a:p>
            <a:r>
              <a:rPr lang="en-US"/>
              <a:t>= Revenues</a:t>
            </a:r>
          </a:p>
          <a:p>
            <a:endParaRPr lang="en-US"/>
          </a:p>
          <a:p>
            <a:r>
              <a:rPr lang="en-US"/>
              <a:t>= Projected Expenses</a:t>
            </a:r>
          </a:p>
          <a:p>
            <a:endParaRPr lang="en-US"/>
          </a:p>
          <a:p>
            <a:r>
              <a:rPr lang="en-US"/>
              <a:t>= Projected Revenues</a:t>
            </a:r>
          </a:p>
        </p:txBody>
      </p:sp>
    </p:spTree>
    <p:extLst>
      <p:ext uri="{BB962C8B-B14F-4D97-AF65-F5344CB8AC3E}">
        <p14:creationId xmlns:p14="http://schemas.microsoft.com/office/powerpoint/2010/main" val="1162790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35298-DA68-418F-8D49-F833CD7AECA7}"/>
              </a:ext>
            </a:extLst>
          </p:cNvPr>
          <p:cNvSpPr>
            <a:spLocks noGrp="1"/>
          </p:cNvSpPr>
          <p:nvPr>
            <p:ph type="title"/>
          </p:nvPr>
        </p:nvSpPr>
        <p:spPr>
          <a:xfrm>
            <a:off x="2222276" y="114087"/>
            <a:ext cx="7729728" cy="1188720"/>
          </a:xfrm>
        </p:spPr>
        <p:txBody>
          <a:bodyPr/>
          <a:lstStyle/>
          <a:p>
            <a:r>
              <a:rPr lang="en-US" b="1">
                <a:latin typeface="Arial"/>
                <a:cs typeface="Arial"/>
              </a:rPr>
              <a:t>2022 Calls for Service</a:t>
            </a:r>
            <a:endParaRPr lang="en-US"/>
          </a:p>
        </p:txBody>
      </p:sp>
      <p:sp>
        <p:nvSpPr>
          <p:cNvPr id="4" name="Content Placeholder 3">
            <a:extLst>
              <a:ext uri="{FF2B5EF4-FFF2-40B4-BE49-F238E27FC236}">
                <a16:creationId xmlns:a16="http://schemas.microsoft.com/office/drawing/2014/main" id="{51F5C044-0D71-890A-B55A-819CDC8E253A}"/>
              </a:ext>
            </a:extLst>
          </p:cNvPr>
          <p:cNvSpPr>
            <a:spLocks noGrp="1"/>
          </p:cNvSpPr>
          <p:nvPr>
            <p:ph idx="1"/>
          </p:nvPr>
        </p:nvSpPr>
        <p:spPr>
          <a:xfrm>
            <a:off x="2220698" y="2439714"/>
            <a:ext cx="3022028" cy="2287791"/>
          </a:xfrm>
          <a:solidFill>
            <a:schemeClr val="bg1"/>
          </a:solidFill>
          <a:ln w="28575">
            <a:solidFill>
              <a:schemeClr val="tx1"/>
            </a:solidFill>
          </a:ln>
        </p:spPr>
        <p:txBody>
          <a:bodyPr vert="horz" lIns="91440" tIns="45720" rIns="91440" bIns="45720" rtlCol="0" anchor="t">
            <a:normAutofit fontScale="92500" lnSpcReduction="10000"/>
          </a:bodyPr>
          <a:lstStyle/>
          <a:p>
            <a:pPr marL="0" indent="0">
              <a:buNone/>
            </a:pPr>
            <a:r>
              <a:rPr lang="en-US" dirty="0">
                <a:ea typeface="+mn-lt"/>
                <a:cs typeface="+mn-lt"/>
              </a:rPr>
              <a:t>1,458 total calls for service</a:t>
            </a:r>
            <a:endParaRPr lang="en-US" dirty="0"/>
          </a:p>
          <a:p>
            <a:pPr marL="0" indent="0">
              <a:buNone/>
            </a:pPr>
            <a:endParaRPr lang="en-US" dirty="0">
              <a:ea typeface="+mn-lt"/>
              <a:cs typeface="+mn-lt"/>
            </a:endParaRPr>
          </a:p>
          <a:p>
            <a:pPr marL="0" indent="0">
              <a:buNone/>
            </a:pPr>
            <a:r>
              <a:rPr lang="en-US" b="1" dirty="0">
                <a:ea typeface="+mn-lt"/>
                <a:cs typeface="+mn-lt"/>
              </a:rPr>
              <a:t>Top three (non-self initiated) calls:</a:t>
            </a:r>
            <a:endParaRPr lang="en-US" dirty="0"/>
          </a:p>
          <a:p>
            <a:pPr lvl="1"/>
            <a:r>
              <a:rPr lang="en-US" dirty="0">
                <a:ea typeface="+mn-lt"/>
                <a:cs typeface="+mn-lt"/>
              </a:rPr>
              <a:t>Animal (98)</a:t>
            </a:r>
          </a:p>
          <a:p>
            <a:pPr lvl="1"/>
            <a:r>
              <a:rPr lang="en-US" dirty="0">
                <a:ea typeface="+mn-lt"/>
                <a:cs typeface="+mn-lt"/>
              </a:rPr>
              <a:t>Domestic Violence (62)</a:t>
            </a:r>
          </a:p>
          <a:p>
            <a:pPr lvl="1"/>
            <a:r>
              <a:rPr lang="en-US" dirty="0">
                <a:ea typeface="+mn-lt"/>
                <a:cs typeface="+mn-lt"/>
              </a:rPr>
              <a:t>Theft (37)</a:t>
            </a:r>
          </a:p>
          <a:p>
            <a:endParaRPr lang="en-US" dirty="0"/>
          </a:p>
          <a:p>
            <a:endParaRPr lang="en-US" dirty="0"/>
          </a:p>
        </p:txBody>
      </p:sp>
      <p:sp>
        <p:nvSpPr>
          <p:cNvPr id="5" name="Content Placeholder 3">
            <a:extLst>
              <a:ext uri="{FF2B5EF4-FFF2-40B4-BE49-F238E27FC236}">
                <a16:creationId xmlns:a16="http://schemas.microsoft.com/office/drawing/2014/main" id="{825CC1ED-18A6-FE4A-676A-B3CF1120D681}"/>
              </a:ext>
            </a:extLst>
          </p:cNvPr>
          <p:cNvSpPr txBox="1">
            <a:spLocks/>
          </p:cNvSpPr>
          <p:nvPr/>
        </p:nvSpPr>
        <p:spPr>
          <a:xfrm>
            <a:off x="6538002" y="1558720"/>
            <a:ext cx="3408249" cy="5064393"/>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None/>
            </a:pPr>
            <a:r>
              <a:rPr lang="en-US">
                <a:ea typeface="+mn-lt"/>
                <a:cs typeface="+mn-lt"/>
              </a:rPr>
              <a:t>Animal Calls = 98</a:t>
            </a:r>
            <a:endParaRPr lang="en-US"/>
          </a:p>
          <a:p>
            <a:pPr marL="0" indent="0">
              <a:buNone/>
            </a:pPr>
            <a:r>
              <a:rPr lang="en-US">
                <a:ea typeface="+mn-lt"/>
                <a:cs typeface="+mn-lt"/>
              </a:rPr>
              <a:t>Assaults = 8</a:t>
            </a:r>
            <a:endParaRPr lang="en-US"/>
          </a:p>
          <a:p>
            <a:pPr marL="0" indent="0">
              <a:buNone/>
            </a:pPr>
            <a:r>
              <a:rPr lang="en-US">
                <a:ea typeface="+mn-lt"/>
                <a:cs typeface="+mn-lt"/>
              </a:rPr>
              <a:t>Burglary = 24</a:t>
            </a:r>
            <a:endParaRPr lang="en-US"/>
          </a:p>
          <a:p>
            <a:pPr marL="0" indent="0">
              <a:buNone/>
            </a:pPr>
            <a:r>
              <a:rPr lang="en-US">
                <a:ea typeface="+mn-lt"/>
                <a:cs typeface="+mn-lt"/>
              </a:rPr>
              <a:t>Domestic Violence = 62</a:t>
            </a:r>
            <a:endParaRPr lang="en-US"/>
          </a:p>
          <a:p>
            <a:pPr marL="0" indent="0">
              <a:buNone/>
            </a:pPr>
            <a:r>
              <a:rPr lang="en-US">
                <a:ea typeface="+mn-lt"/>
                <a:cs typeface="+mn-lt"/>
              </a:rPr>
              <a:t>DUI = 1</a:t>
            </a:r>
            <a:endParaRPr lang="en-US"/>
          </a:p>
          <a:p>
            <a:pPr marL="0" indent="0">
              <a:buNone/>
            </a:pPr>
            <a:r>
              <a:rPr lang="en-US">
                <a:ea typeface="+mn-lt"/>
                <a:cs typeface="+mn-lt"/>
              </a:rPr>
              <a:t>Illegal Parking Complaints = 12</a:t>
            </a:r>
            <a:endParaRPr lang="en-US"/>
          </a:p>
          <a:p>
            <a:pPr marL="0" indent="0">
              <a:buNone/>
            </a:pPr>
            <a:r>
              <a:rPr lang="en-US">
                <a:ea typeface="+mn-lt"/>
                <a:cs typeface="+mn-lt"/>
              </a:rPr>
              <a:t>Mental Health Related Response = 35</a:t>
            </a:r>
            <a:endParaRPr lang="en-US"/>
          </a:p>
          <a:p>
            <a:pPr marL="0" indent="0">
              <a:buNone/>
            </a:pPr>
            <a:r>
              <a:rPr lang="en-US">
                <a:ea typeface="+mn-lt"/>
                <a:cs typeface="+mn-lt"/>
              </a:rPr>
              <a:t>Missing Person = 5</a:t>
            </a:r>
            <a:endParaRPr lang="en-US"/>
          </a:p>
          <a:p>
            <a:pPr marL="0" indent="0">
              <a:buNone/>
            </a:pPr>
            <a:r>
              <a:rPr lang="en-US">
                <a:ea typeface="+mn-lt"/>
                <a:cs typeface="+mn-lt"/>
              </a:rPr>
              <a:t>Property Damage = 10</a:t>
            </a:r>
            <a:endParaRPr lang="en-US"/>
          </a:p>
          <a:p>
            <a:pPr marL="0" indent="0">
              <a:buNone/>
            </a:pPr>
            <a:r>
              <a:rPr lang="en-US">
                <a:ea typeface="+mn-lt"/>
                <a:cs typeface="+mn-lt"/>
              </a:rPr>
              <a:t>Runaways = 3</a:t>
            </a:r>
            <a:endParaRPr lang="en-US"/>
          </a:p>
          <a:p>
            <a:pPr marL="0" indent="0">
              <a:buNone/>
            </a:pPr>
            <a:r>
              <a:rPr lang="en-US">
                <a:ea typeface="+mn-lt"/>
                <a:cs typeface="+mn-lt"/>
              </a:rPr>
              <a:t>Sex Offense = 8  </a:t>
            </a:r>
            <a:endParaRPr lang="en-US"/>
          </a:p>
          <a:p>
            <a:pPr marL="0" indent="0">
              <a:buNone/>
            </a:pPr>
            <a:r>
              <a:rPr lang="en-US">
                <a:ea typeface="+mn-lt"/>
                <a:cs typeface="+mn-lt"/>
              </a:rPr>
              <a:t>Stolen Vehicle = 6</a:t>
            </a:r>
            <a:endParaRPr lang="en-US"/>
          </a:p>
          <a:p>
            <a:pPr marL="0" indent="0">
              <a:buNone/>
            </a:pPr>
            <a:r>
              <a:rPr lang="en-US">
                <a:ea typeface="+mn-lt"/>
                <a:cs typeface="+mn-lt"/>
              </a:rPr>
              <a:t>Theft Complaints = 37</a:t>
            </a:r>
            <a:endParaRPr lang="en-US"/>
          </a:p>
          <a:p>
            <a:pPr marL="0" indent="0">
              <a:buNone/>
            </a:pPr>
            <a:r>
              <a:rPr lang="en-US">
                <a:ea typeface="+mn-lt"/>
                <a:cs typeface="+mn-lt"/>
              </a:rPr>
              <a:t>Traffic = 81</a:t>
            </a:r>
            <a:endParaRPr lang="en-US"/>
          </a:p>
          <a:p>
            <a:pPr marL="0" indent="0">
              <a:buNone/>
            </a:pPr>
            <a:r>
              <a:rPr lang="en-US">
                <a:ea typeface="+mn-lt"/>
                <a:cs typeface="+mn-lt"/>
              </a:rPr>
              <a:t>Traffic Crashes = 25</a:t>
            </a:r>
            <a:endParaRPr lang="en-US"/>
          </a:p>
          <a:p>
            <a:pPr marL="0" indent="0">
              <a:buNone/>
            </a:pPr>
            <a:r>
              <a:rPr lang="en-US">
                <a:ea typeface="+mn-lt"/>
                <a:cs typeface="+mn-lt"/>
              </a:rPr>
              <a:t>Trespass Complaints = 23</a:t>
            </a:r>
            <a:endParaRPr lang="en-US"/>
          </a:p>
          <a:p>
            <a:pPr lvl="1"/>
            <a:endParaRPr lang="en-US">
              <a:ea typeface="+mn-lt"/>
              <a:cs typeface="+mn-lt"/>
            </a:endParaRPr>
          </a:p>
          <a:p>
            <a:pPr marL="0" indent="0">
              <a:buNone/>
            </a:pPr>
            <a:endParaRPr lang="en-US">
              <a:ea typeface="+mn-lt"/>
              <a:cs typeface="+mn-lt"/>
            </a:endParaRPr>
          </a:p>
          <a:p>
            <a:pPr>
              <a:buFont typeface="Arial" panose="020B0604020202020204" pitchFamily="34" charset="0"/>
              <a:buChar char="•"/>
            </a:pPr>
            <a:endParaRPr lang="en-US">
              <a:ea typeface="+mn-lt"/>
              <a:cs typeface="+mn-lt"/>
            </a:endParaRPr>
          </a:p>
          <a:p>
            <a:endParaRPr lang="en-US"/>
          </a:p>
        </p:txBody>
      </p:sp>
    </p:spTree>
    <p:extLst>
      <p:ext uri="{BB962C8B-B14F-4D97-AF65-F5344CB8AC3E}">
        <p14:creationId xmlns:p14="http://schemas.microsoft.com/office/powerpoint/2010/main" val="3284261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966A4D4-049A-4389-B407-0E7091A07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5A8CDFF-AC23-401C-ABBE-FD3CD416114C}"/>
              </a:ext>
            </a:extLst>
          </p:cNvPr>
          <p:cNvSpPr/>
          <p:nvPr/>
        </p:nvSpPr>
        <p:spPr>
          <a:xfrm>
            <a:off x="0" y="0"/>
            <a:ext cx="6072915" cy="6858000"/>
          </a:xfrm>
          <a:prstGeom prst="rect">
            <a:avLst/>
          </a:prstGeom>
          <a:solidFill>
            <a:srgbClr val="1F4724"/>
          </a:solidFill>
          <a:ln>
            <a:solidFill>
              <a:srgbClr val="1F47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7A582E7-F24D-479C-BE23-EF29A78D16B7}"/>
              </a:ext>
            </a:extLst>
          </p:cNvPr>
          <p:cNvSpPr txBox="1"/>
          <p:nvPr/>
        </p:nvSpPr>
        <p:spPr>
          <a:xfrm>
            <a:off x="804444" y="253861"/>
            <a:ext cx="4475892" cy="1188720"/>
          </a:xfrm>
          <a:prstGeom prst="rect">
            <a:avLst/>
          </a:prstGeom>
          <a:solidFill>
            <a:srgbClr val="FFFFFF"/>
          </a:solidFill>
          <a:ln>
            <a:solidFill>
              <a:srgbClr val="404040"/>
            </a:solidFill>
          </a:ln>
        </p:spPr>
        <p:txBody>
          <a:bodyPr vert="horz" lIns="182880" tIns="182880" rIns="182880" bIns="182880" rtlCol="0" anchor="ctr">
            <a:normAutofit/>
          </a:bodyPr>
          <a:lstStyle/>
          <a:p>
            <a:pPr algn="ctr" defTabSz="914400">
              <a:lnSpc>
                <a:spcPct val="90000"/>
              </a:lnSpc>
              <a:spcBef>
                <a:spcPct val="0"/>
              </a:spcBef>
              <a:spcAft>
                <a:spcPts val="600"/>
              </a:spcAft>
              <a:buClr>
                <a:schemeClr val="accent2"/>
              </a:buClr>
            </a:pPr>
            <a:r>
              <a:rPr lang="en-US" sz="2800" b="1" cap="all" spc="200">
                <a:solidFill>
                  <a:srgbClr val="262626"/>
                </a:solidFill>
                <a:latin typeface="Tahoma"/>
                <a:ea typeface="Tahoma"/>
                <a:cs typeface="Tahoma"/>
              </a:rPr>
              <a:t>FY 2023-2024 Goals</a:t>
            </a:r>
            <a:endParaRPr lang="en-US" sz="2800" b="1" i="0" u="none" strike="noStrike" cap="all" spc="200">
              <a:solidFill>
                <a:srgbClr val="262626"/>
              </a:solidFill>
              <a:latin typeface="Tahoma"/>
              <a:ea typeface="Tahoma"/>
              <a:cs typeface="Tahoma"/>
            </a:endParaRPr>
          </a:p>
        </p:txBody>
      </p:sp>
      <p:sp>
        <p:nvSpPr>
          <p:cNvPr id="5" name="TextBox 4">
            <a:extLst>
              <a:ext uri="{FF2B5EF4-FFF2-40B4-BE49-F238E27FC236}">
                <a16:creationId xmlns:a16="http://schemas.microsoft.com/office/drawing/2014/main" id="{35C8F793-9B30-4EF6-8F78-72D1E84A29AB}"/>
              </a:ext>
            </a:extLst>
          </p:cNvPr>
          <p:cNvSpPr txBox="1"/>
          <p:nvPr/>
        </p:nvSpPr>
        <p:spPr>
          <a:xfrm>
            <a:off x="0" y="2000720"/>
            <a:ext cx="5739057" cy="4535386"/>
          </a:xfrm>
          <a:prstGeom prst="rect">
            <a:avLst/>
          </a:prstGeom>
        </p:spPr>
        <p:txBody>
          <a:bodyPr vert="horz" lIns="91440" tIns="45720" rIns="91440" bIns="45720" rtlCol="0" anchor="t">
            <a:normAutofit/>
          </a:bodyPr>
          <a:lstStyle/>
          <a:p>
            <a:pPr marL="800100" lvl="1" indent="-228600" defTabSz="914400">
              <a:lnSpc>
                <a:spcPct val="90000"/>
              </a:lnSpc>
              <a:spcBef>
                <a:spcPts val="1000"/>
              </a:spcBef>
              <a:buClr>
                <a:schemeClr val="accent2"/>
              </a:buClr>
              <a:buFont typeface="Arial" panose="020B0604020202020204" pitchFamily="34" charset="0"/>
              <a:buChar char="•"/>
            </a:pPr>
            <a:r>
              <a:rPr lang="en-US" sz="2400" b="0" i="0" u="none" strike="noStrike">
                <a:solidFill>
                  <a:srgbClr val="FFFFFF"/>
                </a:solidFill>
                <a:effectLst/>
                <a:latin typeface="Tahoma"/>
                <a:ea typeface="Tahoma"/>
                <a:cs typeface="Tahoma"/>
              </a:rPr>
              <a:t>Participate in</a:t>
            </a:r>
            <a:r>
              <a:rPr lang="en-US" sz="2400">
                <a:solidFill>
                  <a:srgbClr val="FFFFFF"/>
                </a:solidFill>
                <a:latin typeface="Tahoma"/>
                <a:ea typeface="Tahoma"/>
                <a:cs typeface="Tahoma"/>
              </a:rPr>
              <a:t> community events, including National Night Out and Pow Wow.</a:t>
            </a:r>
            <a:endParaRPr lang="en-US" sz="2400" b="0" i="0" u="none" strike="noStrike">
              <a:solidFill>
                <a:srgbClr val="FFFFFF"/>
              </a:solidFill>
              <a:effectLst/>
              <a:latin typeface="Tahoma" panose="020B0604030504040204" pitchFamily="34" charset="0"/>
              <a:ea typeface="Tahoma" panose="020B0604030504040204" pitchFamily="34" charset="0"/>
              <a:cs typeface="Tahoma" panose="020B0604030504040204" pitchFamily="34" charset="0"/>
            </a:endParaRPr>
          </a:p>
          <a:p>
            <a:pPr marL="800100" lvl="1" indent="-228600" defTabSz="914400">
              <a:lnSpc>
                <a:spcPct val="90000"/>
              </a:lnSpc>
              <a:spcBef>
                <a:spcPts val="1000"/>
              </a:spcBef>
              <a:buClr>
                <a:schemeClr val="accent2"/>
              </a:buClr>
              <a:buFont typeface="Arial" panose="020B0604020202020204" pitchFamily="34" charset="0"/>
              <a:buChar char="•"/>
            </a:pPr>
            <a:endParaRPr lang="en-US" sz="2400" b="0" i="0" u="none" strike="noStrike">
              <a:solidFill>
                <a:srgbClr val="FFFFFF"/>
              </a:solidFill>
              <a:effectLst/>
              <a:latin typeface="Tahoma" panose="020B0604030504040204" pitchFamily="34" charset="0"/>
              <a:ea typeface="Tahoma" panose="020B0604030504040204" pitchFamily="34" charset="0"/>
              <a:cs typeface="Tahoma" panose="020B0604030504040204" pitchFamily="34" charset="0"/>
            </a:endParaRPr>
          </a:p>
          <a:p>
            <a:pPr marL="800100" lvl="1" indent="-228600" defTabSz="914400">
              <a:lnSpc>
                <a:spcPct val="90000"/>
              </a:lnSpc>
              <a:spcBef>
                <a:spcPts val="1000"/>
              </a:spcBef>
              <a:buClr>
                <a:schemeClr val="accent2"/>
              </a:buClr>
              <a:buFont typeface="Arial" panose="020B0604020202020204" pitchFamily="34" charset="0"/>
              <a:buChar char="•"/>
            </a:pPr>
            <a:r>
              <a:rPr lang="en-US" sz="2400">
                <a:solidFill>
                  <a:srgbClr val="FFFFFF"/>
                </a:solidFill>
                <a:latin typeface="Tahoma"/>
                <a:ea typeface="Tahoma"/>
                <a:cs typeface="Tahoma"/>
              </a:rPr>
              <a:t>Hold quarterly saturation patrol events. </a:t>
            </a:r>
          </a:p>
          <a:p>
            <a:pPr marL="800100" lvl="1" indent="-228600" defTabSz="914400">
              <a:lnSpc>
                <a:spcPct val="90000"/>
              </a:lnSpc>
              <a:spcBef>
                <a:spcPts val="1000"/>
              </a:spcBef>
              <a:buClr>
                <a:schemeClr val="accent2"/>
              </a:buClr>
              <a:buFont typeface="Arial" panose="020B0604020202020204" pitchFamily="34" charset="0"/>
              <a:buChar char="•"/>
            </a:pPr>
            <a:endParaRPr lang="en-US" sz="2400">
              <a:solidFill>
                <a:srgbClr val="FFFFFF"/>
              </a:solidFill>
              <a:latin typeface="Tahoma"/>
              <a:ea typeface="Tahoma"/>
              <a:cs typeface="Tahoma"/>
            </a:endParaRPr>
          </a:p>
          <a:p>
            <a:pPr marL="800100" lvl="1" indent="-228600" defTabSz="914400">
              <a:lnSpc>
                <a:spcPct val="90000"/>
              </a:lnSpc>
              <a:spcBef>
                <a:spcPts val="1000"/>
              </a:spcBef>
              <a:buClr>
                <a:schemeClr val="accent2"/>
              </a:buClr>
              <a:buFont typeface="Arial" panose="020B0604020202020204" pitchFamily="34" charset="0"/>
              <a:buChar char="•"/>
            </a:pPr>
            <a:r>
              <a:rPr lang="en-US" sz="2400">
                <a:solidFill>
                  <a:srgbClr val="FFFFFF"/>
                </a:solidFill>
                <a:latin typeface="Tahoma"/>
                <a:ea typeface="Tahoma"/>
                <a:cs typeface="Tahoma"/>
              </a:rPr>
              <a:t>Acquire radar speed signs in specified zones in enhanced law enforcement district.</a:t>
            </a:r>
            <a:endParaRPr lang="en-US"/>
          </a:p>
          <a:p>
            <a:pPr marL="800100" lvl="1" indent="-228600" defTabSz="914400">
              <a:lnSpc>
                <a:spcPct val="90000"/>
              </a:lnSpc>
              <a:spcBef>
                <a:spcPts val="1000"/>
              </a:spcBef>
              <a:buClr>
                <a:schemeClr val="accent2"/>
              </a:buClr>
              <a:buFont typeface="Arial" panose="020B0604020202020204" pitchFamily="34" charset="0"/>
              <a:buChar char="•"/>
            </a:pPr>
            <a:endParaRPr lang="en-US" sz="240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a:extLst>
              <a:ext uri="{FF2B5EF4-FFF2-40B4-BE49-F238E27FC236}">
                <a16:creationId xmlns:a16="http://schemas.microsoft.com/office/drawing/2014/main" id="{E6D8A036-517B-4153-8551-5E0495F9D0F4}"/>
              </a:ext>
            </a:extLst>
          </p:cNvPr>
          <p:cNvSpPr txBox="1"/>
          <p:nvPr/>
        </p:nvSpPr>
        <p:spPr>
          <a:xfrm>
            <a:off x="5726311" y="196634"/>
            <a:ext cx="6261146" cy="5717442"/>
          </a:xfrm>
          <a:prstGeom prst="rect">
            <a:avLst/>
          </a:prstGeom>
        </p:spPr>
        <p:txBody>
          <a:bodyPr vert="horz" lIns="91440" tIns="45720" rIns="91440" bIns="45720" rtlCol="0">
            <a:normAutofit/>
          </a:bodyPr>
          <a:lstStyle/>
          <a:p>
            <a:pPr lvl="1">
              <a:spcAft>
                <a:spcPts val="600"/>
              </a:spcAft>
            </a:pPr>
            <a:endParaRPr lang="en-US" sz="21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marL="800100" lvl="1" indent="-342900">
              <a:spcAft>
                <a:spcPts val="600"/>
              </a:spcAft>
              <a:buFont typeface="Arial" panose="020B0604020202020204" pitchFamily="34" charset="0"/>
              <a:buChar char="•"/>
            </a:pPr>
            <a:endParaRPr lang="en-US" sz="200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5">
            <a:extLst>
              <a:ext uri="{FF2B5EF4-FFF2-40B4-BE49-F238E27FC236}">
                <a16:creationId xmlns:a16="http://schemas.microsoft.com/office/drawing/2014/main" id="{800B66D4-FB39-F109-DAAF-20E46F26CB8A}"/>
              </a:ext>
            </a:extLst>
          </p:cNvPr>
          <p:cNvPicPr>
            <a:picLocks noChangeAspect="1"/>
          </p:cNvPicPr>
          <p:nvPr/>
        </p:nvPicPr>
        <p:blipFill rotWithShape="1">
          <a:blip r:embed="rId2"/>
          <a:srcRect l="2657" t="9052" r="46869" b="1509"/>
          <a:stretch/>
        </p:blipFill>
        <p:spPr>
          <a:xfrm>
            <a:off x="6360474" y="198372"/>
            <a:ext cx="2632768" cy="4090906"/>
          </a:xfrm>
          <a:prstGeom prst="rect">
            <a:avLst/>
          </a:prstGeom>
          <a:ln w="28575">
            <a:solidFill>
              <a:schemeClr val="tx1"/>
            </a:solidFill>
          </a:ln>
        </p:spPr>
      </p:pic>
      <p:pic>
        <p:nvPicPr>
          <p:cNvPr id="6" name="Picture 6">
            <a:extLst>
              <a:ext uri="{FF2B5EF4-FFF2-40B4-BE49-F238E27FC236}">
                <a16:creationId xmlns:a16="http://schemas.microsoft.com/office/drawing/2014/main" id="{393AAC51-25FF-927B-F85F-1B21D09C6976}"/>
              </a:ext>
            </a:extLst>
          </p:cNvPr>
          <p:cNvPicPr>
            <a:picLocks noChangeAspect="1"/>
          </p:cNvPicPr>
          <p:nvPr/>
        </p:nvPicPr>
        <p:blipFill>
          <a:blip r:embed="rId3"/>
          <a:stretch>
            <a:fillRect/>
          </a:stretch>
        </p:blipFill>
        <p:spPr>
          <a:xfrm>
            <a:off x="7680960" y="3436620"/>
            <a:ext cx="4378960" cy="3286760"/>
          </a:xfrm>
          <a:prstGeom prst="rect">
            <a:avLst/>
          </a:prstGeom>
          <a:ln w="28575">
            <a:solidFill>
              <a:schemeClr val="tx1"/>
            </a:solidFill>
          </a:ln>
        </p:spPr>
      </p:pic>
    </p:spTree>
    <p:extLst>
      <p:ext uri="{BB962C8B-B14F-4D97-AF65-F5344CB8AC3E}">
        <p14:creationId xmlns:p14="http://schemas.microsoft.com/office/powerpoint/2010/main" val="3042719504"/>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4487B250263754DADB9BBB96990077A" ma:contentTypeVersion="8" ma:contentTypeDescription="Create a new document." ma:contentTypeScope="" ma:versionID="78add326a5bdcba86b80e2328c2dd71b">
  <xsd:schema xmlns:xsd="http://www.w3.org/2001/XMLSchema" xmlns:xs="http://www.w3.org/2001/XMLSchema" xmlns:p="http://schemas.microsoft.com/office/2006/metadata/properties" xmlns:ns2="ebcb37c1-c275-4d4f-a014-5d730bd5dc89" xmlns:ns3="232a4fa6-345b-4446-b82b-711b22e2e35f" targetNamespace="http://schemas.microsoft.com/office/2006/metadata/properties" ma:root="true" ma:fieldsID="a27747d88d6478cfdab5aa72a6e70fb8" ns2:_="" ns3:_="">
    <xsd:import namespace="ebcb37c1-c275-4d4f-a014-5d730bd5dc89"/>
    <xsd:import namespace="232a4fa6-345b-4446-b82b-711b22e2e35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cb37c1-c275-4d4f-a014-5d730bd5dc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40f56c9e-256f-45dd-9b05-d9a7483467b3"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2a4fa6-345b-4446-b82b-711b22e2e35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f3bcd7dd-22f9-472f-b323-c5854d474dbc}" ma:internalName="TaxCatchAll" ma:showField="CatchAllData" ma:web="232a4fa6-345b-4446-b82b-711b22e2e3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32a4fa6-345b-4446-b82b-711b22e2e35f" xsi:nil="true"/>
    <lcf76f155ced4ddcb4097134ff3c332f xmlns="ebcb37c1-c275-4d4f-a014-5d730bd5dc8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391B51B-3183-4D45-ADF3-52C1B2EA6F1F}">
  <ds:schemaRefs>
    <ds:schemaRef ds:uri="http://schemas.microsoft.com/sharepoint/v3/contenttype/forms"/>
  </ds:schemaRefs>
</ds:datastoreItem>
</file>

<file path=customXml/itemProps2.xml><?xml version="1.0" encoding="utf-8"?>
<ds:datastoreItem xmlns:ds="http://schemas.openxmlformats.org/officeDocument/2006/customXml" ds:itemID="{45B0953A-43FB-4885-BD91-B0EF83B4FD3D}">
  <ds:schemaRefs>
    <ds:schemaRef ds:uri="232a4fa6-345b-4446-b82b-711b22e2e35f"/>
    <ds:schemaRef ds:uri="ebcb37c1-c275-4d4f-a014-5d730bd5dc8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B19793A-866C-465C-B3C9-D60F457B01E7}">
  <ds:schemaRefs>
    <ds:schemaRef ds:uri="232a4fa6-345b-4446-b82b-711b22e2e35f"/>
    <ds:schemaRef ds:uri="ebcb37c1-c275-4d4f-a014-5d730bd5dc89"/>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Parcel</Template>
  <TotalTime>0</TotalTime>
  <Words>387</Words>
  <Application>Microsoft Office PowerPoint</Application>
  <PresentationFormat>Widescreen</PresentationFormat>
  <Paragraphs>78</Paragraphs>
  <Slides>10</Slides>
  <Notes>1</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Parcel</vt:lpstr>
      <vt:lpstr>Lincoln county Sheriff’s Office  Budget Presentation fy23-24 Siletz Enhanced Law Enforcement District</vt:lpstr>
      <vt:lpstr>PowerPoint Presentation</vt:lpstr>
      <vt:lpstr>PowerPoint Presentation</vt:lpstr>
      <vt:lpstr>PowerPoint Presentation</vt:lpstr>
      <vt:lpstr>PowerPoint Presentation</vt:lpstr>
      <vt:lpstr>Siletz district expenses</vt:lpstr>
      <vt:lpstr>Siletz district  Expenses and Revenue</vt:lpstr>
      <vt:lpstr>2022 Calls for Service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Summary Report:  Public Outreach activities</dc:title>
  <dc:creator>Virginia Demaris</dc:creator>
  <cp:lastModifiedBy>Curtis Landers</cp:lastModifiedBy>
  <cp:revision>9</cp:revision>
  <cp:lastPrinted>2023-03-14T23:26:36Z</cp:lastPrinted>
  <dcterms:created xsi:type="dcterms:W3CDTF">2021-09-22T17:14:57Z</dcterms:created>
  <dcterms:modified xsi:type="dcterms:W3CDTF">2023-05-15T21:27:32Z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0x01010054487B250263754DADB9BBB96990077A</vt:lpwstr>
  </property>
  <property fmtid="{D5CDD505-2E9C-101B-9397-08002B2CF9AE}" pid="3" name="MediaServiceImageTags">
    <vt:lpwstr/>
  </property>
</Properties>
</file>