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0"/>
  </p:notesMasterIdLst>
  <p:sldIdLst>
    <p:sldId id="278" r:id="rId2"/>
    <p:sldId id="279" r:id="rId3"/>
    <p:sldId id="280" r:id="rId4"/>
    <p:sldId id="298" r:id="rId5"/>
    <p:sldId id="299" r:id="rId6"/>
    <p:sldId id="296" r:id="rId7"/>
    <p:sldId id="300" r:id="rId8"/>
    <p:sldId id="301" r:id="rId9"/>
    <p:sldId id="297" r:id="rId10"/>
    <p:sldId id="304" r:id="rId11"/>
    <p:sldId id="305" r:id="rId12"/>
    <p:sldId id="307" r:id="rId13"/>
    <p:sldId id="295" r:id="rId14"/>
    <p:sldId id="302" r:id="rId15"/>
    <p:sldId id="303" r:id="rId16"/>
    <p:sldId id="294" r:id="rId17"/>
    <p:sldId id="306" r:id="rId18"/>
    <p:sldId id="281" r:id="rId19"/>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gela Hoak" initials="AH" lastIdx="1" clrIdx="0">
    <p:extLst>
      <p:ext uri="{19B8F6BF-5375-455C-9EA6-DF929625EA0E}">
        <p15:presenceInfo xmlns:p15="http://schemas.microsoft.com/office/powerpoint/2012/main" userId="S::ahoak@co.lincoln.or.us::e34db88f-5347-4745-8b98-ec2e1a2748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9" autoAdjust="0"/>
  </p:normalViewPr>
  <p:slideViewPr>
    <p:cSldViewPr snapToGrid="0" snapToObjects="1">
      <p:cViewPr varScale="1">
        <p:scale>
          <a:sx n="73" d="100"/>
          <a:sy n="73" d="100"/>
        </p:scale>
        <p:origin x="77" y="23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p:txBody>
          <a:bodyPr/>
          <a:lstStyle/>
          <a:p>
            <a:r>
              <a:rPr lang="en-US" dirty="0"/>
              <a:t>Community Justice</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r>
              <a:rPr lang="en-US" dirty="0"/>
              <a:t>Director Tony Campa</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99A5B-27AD-4E09-8C16-45F492E33786}"/>
              </a:ext>
            </a:extLst>
          </p:cNvPr>
          <p:cNvSpPr>
            <a:spLocks noGrp="1"/>
          </p:cNvSpPr>
          <p:nvPr>
            <p:ph type="title"/>
          </p:nvPr>
        </p:nvSpPr>
        <p:spPr>
          <a:xfrm>
            <a:off x="1873363" y="149107"/>
            <a:ext cx="6812280" cy="2700528"/>
          </a:xfrm>
        </p:spPr>
        <p:txBody>
          <a:bodyPr/>
          <a:lstStyle/>
          <a:p>
            <a:r>
              <a:rPr lang="en-US" dirty="0"/>
              <a:t>Parole and Probation Accomplishments 22/23</a:t>
            </a:r>
          </a:p>
        </p:txBody>
      </p:sp>
      <p:sp>
        <p:nvSpPr>
          <p:cNvPr id="3" name="Content Placeholder 2">
            <a:extLst>
              <a:ext uri="{FF2B5EF4-FFF2-40B4-BE49-F238E27FC236}">
                <a16:creationId xmlns:a16="http://schemas.microsoft.com/office/drawing/2014/main" id="{F4C7BFB3-A808-4B91-9843-F5D38A30BB5A}"/>
              </a:ext>
            </a:extLst>
          </p:cNvPr>
          <p:cNvSpPr>
            <a:spLocks noGrp="1"/>
          </p:cNvSpPr>
          <p:nvPr>
            <p:ph idx="1"/>
          </p:nvPr>
        </p:nvSpPr>
        <p:spPr>
          <a:xfrm>
            <a:off x="3846156" y="2235411"/>
            <a:ext cx="6766560" cy="3545910"/>
          </a:xfrm>
        </p:spPr>
        <p:txBody>
          <a:bodyPr/>
          <a:lstStyle/>
          <a:p>
            <a:r>
              <a:rPr lang="en-US" dirty="0"/>
              <a:t>Population of Adults on Supervision in Lincoln County as of 7/1/2022</a:t>
            </a:r>
          </a:p>
          <a:p>
            <a:r>
              <a:rPr lang="en-US" dirty="0"/>
              <a:t>	365 Felony Supervision, 73 Misdemeanor Supervision </a:t>
            </a:r>
          </a:p>
          <a:p>
            <a:endParaRPr lang="en-US" dirty="0"/>
          </a:p>
          <a:p>
            <a:r>
              <a:rPr lang="en-US" dirty="0"/>
              <a:t>Focusing resources on evidence-based practiced with the goal of reducing recidivism within Lincoln County.  Increasing the number of downward departure clients.  </a:t>
            </a:r>
          </a:p>
          <a:p>
            <a:r>
              <a:rPr lang="en-US" dirty="0"/>
              <a:t>Outcome Measures for High and Medium risk level supervised individuals: </a:t>
            </a:r>
          </a:p>
          <a:p>
            <a:r>
              <a:rPr lang="en-US" dirty="0"/>
              <a:t>Employment is 70% vs statewide/baseline 46%</a:t>
            </a:r>
          </a:p>
          <a:p>
            <a:r>
              <a:rPr lang="en-US" dirty="0"/>
              <a:t>Actively in Treatment is 58% vs statewide/baseline 28%</a:t>
            </a:r>
          </a:p>
          <a:p>
            <a:r>
              <a:rPr lang="en-US" dirty="0"/>
              <a:t>Restitution payments 67% vs statewide/baseline 17% </a:t>
            </a:r>
          </a:p>
        </p:txBody>
      </p:sp>
      <p:sp>
        <p:nvSpPr>
          <p:cNvPr id="5" name="Slide Number Placeholder 4">
            <a:extLst>
              <a:ext uri="{FF2B5EF4-FFF2-40B4-BE49-F238E27FC236}">
                <a16:creationId xmlns:a16="http://schemas.microsoft.com/office/drawing/2014/main" id="{8841BE1F-42D0-4649-B7DC-C117EB3182D1}"/>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989444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99A5B-27AD-4E09-8C16-45F492E33786}"/>
              </a:ext>
            </a:extLst>
          </p:cNvPr>
          <p:cNvSpPr>
            <a:spLocks noGrp="1"/>
          </p:cNvSpPr>
          <p:nvPr>
            <p:ph type="title"/>
          </p:nvPr>
        </p:nvSpPr>
        <p:spPr>
          <a:xfrm>
            <a:off x="3951259" y="743993"/>
            <a:ext cx="6812280" cy="2700528"/>
          </a:xfrm>
        </p:spPr>
        <p:txBody>
          <a:bodyPr/>
          <a:lstStyle/>
          <a:p>
            <a:r>
              <a:rPr lang="en-US" dirty="0"/>
              <a:t>Parole and Probation future  Accomplishments</a:t>
            </a:r>
          </a:p>
        </p:txBody>
      </p:sp>
      <p:sp>
        <p:nvSpPr>
          <p:cNvPr id="3" name="Content Placeholder 2">
            <a:extLst>
              <a:ext uri="{FF2B5EF4-FFF2-40B4-BE49-F238E27FC236}">
                <a16:creationId xmlns:a16="http://schemas.microsoft.com/office/drawing/2014/main" id="{F4C7BFB3-A808-4B91-9843-F5D38A30BB5A}"/>
              </a:ext>
            </a:extLst>
          </p:cNvPr>
          <p:cNvSpPr>
            <a:spLocks noGrp="1"/>
          </p:cNvSpPr>
          <p:nvPr>
            <p:ph idx="1"/>
          </p:nvPr>
        </p:nvSpPr>
        <p:spPr>
          <a:xfrm>
            <a:off x="3951259" y="4169314"/>
            <a:ext cx="6812280" cy="1772955"/>
          </a:xfrm>
        </p:spPr>
        <p:txBody>
          <a:bodyPr/>
          <a:lstStyle/>
          <a:p>
            <a:r>
              <a:rPr lang="en-US" dirty="0"/>
              <a:t>Continue to Focusing resources on evidence-based practiced with the goal of reducing recidivism within Lincoln County. </a:t>
            </a:r>
          </a:p>
          <a:p>
            <a:r>
              <a:rPr lang="en-US" dirty="0"/>
              <a:t>Continue to meet or exceed Outcome Measures for High and Medium risk level supervised individuals. </a:t>
            </a:r>
          </a:p>
        </p:txBody>
      </p:sp>
      <p:sp>
        <p:nvSpPr>
          <p:cNvPr id="5" name="Slide Number Placeholder 4">
            <a:extLst>
              <a:ext uri="{FF2B5EF4-FFF2-40B4-BE49-F238E27FC236}">
                <a16:creationId xmlns:a16="http://schemas.microsoft.com/office/drawing/2014/main" id="{8841BE1F-42D0-4649-B7DC-C117EB3182D1}"/>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3197529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619125" y="1023746"/>
            <a:ext cx="7706168" cy="1404143"/>
          </a:xfrm>
        </p:spPr>
        <p:txBody>
          <a:bodyPr/>
          <a:lstStyle/>
          <a:p>
            <a:r>
              <a:rPr lang="en-US" sz="4400" b="1" dirty="0">
                <a:solidFill>
                  <a:schemeClr val="accent6"/>
                </a:solidFill>
                <a:latin typeface="Arial Black" panose="020B0604020202020204" pitchFamily="34" charset="0"/>
                <a:cs typeface="Arial Black" panose="020B0604020202020204" pitchFamily="34" charset="0"/>
              </a:rPr>
              <a:t>Parole and Probation Future  </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1755883" y="2741373"/>
            <a:ext cx="8943647" cy="3638406"/>
          </a:xfrm>
        </p:spPr>
        <p:txBody>
          <a:bodyPr/>
          <a:lstStyle/>
          <a:p>
            <a:pPr algn="l"/>
            <a:r>
              <a:rPr lang="en-US" sz="2400" dirty="0">
                <a:solidFill>
                  <a:schemeClr val="accent6"/>
                </a:solidFill>
                <a:latin typeface="Sabon Next LT" panose="02000500000000000000" pitchFamily="2" charset="0"/>
                <a:cs typeface="Sabon Next LT" panose="02000500000000000000" pitchFamily="2" charset="0"/>
              </a:rPr>
              <a:t>	</a:t>
            </a:r>
            <a:endParaRPr lang="en-US" dirty="0">
              <a:latin typeface="Sabon Next LT" panose="02000500000000000000" pitchFamily="2" charset="0"/>
              <a:cs typeface="Sabon Next LT" panose="02000500000000000000" pitchFamily="2" charset="0"/>
            </a:endParaRPr>
          </a:p>
          <a:p>
            <a:pPr marL="800100" lvl="1" indent="-342900">
              <a:buFont typeface="Arial" panose="020B0604020202020204" pitchFamily="34" charset="0"/>
              <a:buChar char="•"/>
            </a:pPr>
            <a:r>
              <a:rPr lang="en-US" dirty="0"/>
              <a:t>Continue to Focusing resources on evidence-based practiced with the goal of reducing recidivism within Lincoln County. </a:t>
            </a:r>
          </a:p>
          <a:p>
            <a:pPr marL="800100" lvl="1" indent="-342900">
              <a:buFont typeface="Arial" panose="020B0604020202020204" pitchFamily="34" charset="0"/>
              <a:buChar char="•"/>
            </a:pPr>
            <a:r>
              <a:rPr lang="en-US" dirty="0"/>
              <a:t>Continue to meet or exceed Outcome Measures for High and Medium risk level supervised individuals. </a:t>
            </a:r>
          </a:p>
          <a:p>
            <a:pPr lvl="1"/>
            <a:endParaRPr lang="en-US" dirty="0">
              <a:solidFill>
                <a:schemeClr val="accent6"/>
              </a:solidFill>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1999266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041648" y="1209040"/>
            <a:ext cx="6766560" cy="768096"/>
          </a:xfrm>
        </p:spPr>
        <p:txBody>
          <a:bodyPr/>
          <a:lstStyle/>
          <a:p>
            <a:r>
              <a:rPr lang="en-US" dirty="0"/>
              <a:t>Justice Reinvestment </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p:txBody>
          <a:bodyPr/>
          <a:lstStyle/>
          <a:p>
            <a:r>
              <a:rPr lang="en-US" dirty="0"/>
              <a:t>This program targets individuals convicted of non-violent crimes and those accepted on short-term transitional leave from prison. </a:t>
            </a:r>
          </a:p>
          <a:p>
            <a:r>
              <a:rPr lang="en-US" dirty="0"/>
              <a:t>The goals of the program:</a:t>
            </a:r>
          </a:p>
          <a:p>
            <a:pPr marL="285750" indent="-285750">
              <a:buFont typeface="Arial" panose="020B0604020202020204" pitchFamily="34" charset="0"/>
              <a:buChar char="•"/>
            </a:pPr>
            <a:r>
              <a:rPr lang="en-US" dirty="0"/>
              <a:t>Reduce recidivism through evidence-based practices</a:t>
            </a:r>
          </a:p>
          <a:p>
            <a:pPr marL="285750" indent="-285750">
              <a:buFont typeface="Arial" panose="020B0604020202020204" pitchFamily="34" charset="0"/>
              <a:buChar char="•"/>
            </a:pPr>
            <a:r>
              <a:rPr lang="en-US" dirty="0"/>
              <a:t>Decreasing prison utilization for property, drug, and driving offenses</a:t>
            </a:r>
          </a:p>
          <a:p>
            <a:pPr marL="285750" indent="-285750">
              <a:buFont typeface="Arial" panose="020B0604020202020204" pitchFamily="34" charset="0"/>
              <a:buChar char="•"/>
            </a:pPr>
            <a:r>
              <a:rPr lang="en-US" dirty="0"/>
              <a:t>While protecting public safety</a:t>
            </a:r>
          </a:p>
          <a:p>
            <a:pPr marL="285750" indent="-285750">
              <a:buFont typeface="Arial" panose="020B0604020202020204" pitchFamily="34" charset="0"/>
              <a:buChar char="•"/>
            </a:pPr>
            <a:r>
              <a:rPr lang="en-US" dirty="0"/>
              <a:t>Holding individuals accountable </a:t>
            </a:r>
          </a:p>
          <a:p>
            <a:r>
              <a:rPr lang="en-US" dirty="0"/>
              <a:t>Funding Source: </a:t>
            </a:r>
          </a:p>
          <a:p>
            <a:r>
              <a:rPr lang="en-US" dirty="0"/>
              <a:t>	Criminal Justice Commission Funding Opportunities (includes competitive grant) </a:t>
            </a:r>
          </a:p>
          <a:p>
            <a:r>
              <a:rPr lang="en-US" dirty="0"/>
              <a:t> </a:t>
            </a:r>
          </a:p>
          <a:p>
            <a:endParaRPr lang="en-US" dirty="0"/>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1997914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6426E7-427C-4F48-A003-EFEA15926C59}"/>
              </a:ext>
            </a:extLst>
          </p:cNvPr>
          <p:cNvSpPr>
            <a:spLocks noGrp="1"/>
          </p:cNvSpPr>
          <p:nvPr>
            <p:ph type="title"/>
          </p:nvPr>
        </p:nvSpPr>
        <p:spPr>
          <a:xfrm>
            <a:off x="838200" y="365125"/>
            <a:ext cx="10515600" cy="1860400"/>
          </a:xfrm>
        </p:spPr>
        <p:txBody>
          <a:bodyPr vert="horz" lIns="91440" tIns="45720" rIns="91440" bIns="45720" rtlCol="0" anchor="ctr">
            <a:normAutofit/>
          </a:bodyPr>
          <a:lstStyle/>
          <a:p>
            <a:pPr algn="ctr">
              <a:lnSpc>
                <a:spcPct val="90000"/>
              </a:lnSpc>
            </a:pPr>
            <a:r>
              <a:rPr lang="en-US" sz="5200" kern="1200" dirty="0">
                <a:solidFill>
                  <a:schemeClr val="tx1"/>
                </a:solidFill>
                <a:latin typeface="+mj-lt"/>
                <a:ea typeface="+mj-ea"/>
                <a:cs typeface="+mj-cs"/>
              </a:rPr>
              <a:t>Justice Reinvestment achievements: </a:t>
            </a:r>
          </a:p>
        </p:txBody>
      </p:sp>
      <p:pic>
        <p:nvPicPr>
          <p:cNvPr id="14" name="Content Placeholder 13">
            <a:extLst>
              <a:ext uri="{FF2B5EF4-FFF2-40B4-BE49-F238E27FC236}">
                <a16:creationId xmlns:a16="http://schemas.microsoft.com/office/drawing/2014/main" id="{0B7EE9AB-7576-44B7-ACAB-54A4EDB9528E}"/>
              </a:ext>
            </a:extLst>
          </p:cNvPr>
          <p:cNvPicPr>
            <a:picLocks noGrp="1"/>
          </p:cNvPicPr>
          <p:nvPr>
            <p:ph idx="1"/>
          </p:nvPr>
        </p:nvPicPr>
        <p:blipFill>
          <a:blip r:embed="rId2"/>
          <a:stretch>
            <a:fillRect/>
          </a:stretch>
        </p:blipFill>
        <p:spPr>
          <a:xfrm>
            <a:off x="575234" y="1897453"/>
            <a:ext cx="5322643" cy="3938756"/>
          </a:xfrm>
          <a:prstGeom prst="rect">
            <a:avLst/>
          </a:prstGeom>
        </p:spPr>
      </p:pic>
      <p:pic>
        <p:nvPicPr>
          <p:cNvPr id="15" name="Picture 14">
            <a:extLst>
              <a:ext uri="{FF2B5EF4-FFF2-40B4-BE49-F238E27FC236}">
                <a16:creationId xmlns:a16="http://schemas.microsoft.com/office/drawing/2014/main" id="{4C39C56B-E58D-49C5-A5F4-F84A21270236}"/>
              </a:ext>
            </a:extLst>
          </p:cNvPr>
          <p:cNvPicPr/>
          <p:nvPr/>
        </p:nvPicPr>
        <p:blipFill rotWithShape="1">
          <a:blip r:embed="rId3"/>
          <a:srcRect l="14069" t="41503" r="64919" b="1976"/>
          <a:stretch/>
        </p:blipFill>
        <p:spPr bwMode="auto">
          <a:xfrm>
            <a:off x="6588168" y="1887805"/>
            <a:ext cx="5183207" cy="3938756"/>
          </a:xfrm>
          <a:prstGeom prst="rect">
            <a:avLst/>
          </a:prstGeom>
          <a:extLst>
            <a:ext uri="{53640926-AAD7-44D8-BBD7-CCE9431645EC}">
              <a14:shadowObscured xmlns:a14="http://schemas.microsoft.com/office/drawing/2010/main"/>
            </a:ext>
          </a:extLst>
        </p:spPr>
      </p:pic>
      <p:sp>
        <p:nvSpPr>
          <p:cNvPr id="4" name="Footer Placeholder 3">
            <a:extLst>
              <a:ext uri="{FF2B5EF4-FFF2-40B4-BE49-F238E27FC236}">
                <a16:creationId xmlns:a16="http://schemas.microsoft.com/office/drawing/2014/main" id="{3EF5BAE9-4D21-4AFC-AF67-18DAF4648D2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kern="1200">
                <a:solidFill>
                  <a:schemeClr val="tx1">
                    <a:tint val="75000"/>
                  </a:schemeClr>
                </a:solidFill>
                <a:latin typeface="+mn-lt"/>
                <a:ea typeface="+mn-ea"/>
                <a:cs typeface="+mn-cs"/>
              </a:rPr>
              <a:t>Presentation title</a:t>
            </a:r>
          </a:p>
        </p:txBody>
      </p:sp>
      <p:sp>
        <p:nvSpPr>
          <p:cNvPr id="5" name="Slide Number Placeholder 4">
            <a:extLst>
              <a:ext uri="{FF2B5EF4-FFF2-40B4-BE49-F238E27FC236}">
                <a16:creationId xmlns:a16="http://schemas.microsoft.com/office/drawing/2014/main" id="{9DCA6D7D-FD74-4151-BF51-3E0FB7FDA78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defTabSz="914400">
              <a:spcAft>
                <a:spcPts val="600"/>
              </a:spcAft>
            </a:pPr>
            <a:fld id="{48F63A3B-78C7-47BE-AE5E-E10140E04643}" type="slidenum">
              <a:rPr lang="en-US" smtClean="0">
                <a:solidFill>
                  <a:schemeClr val="tx1">
                    <a:tint val="75000"/>
                  </a:schemeClr>
                </a:solidFill>
                <a:latin typeface="+mn-lt"/>
                <a:cs typeface="+mn-cs"/>
              </a:rPr>
              <a:pPr algn="r" defTabSz="914400">
                <a:spcAft>
                  <a:spcPts val="600"/>
                </a:spcAft>
              </a:pPr>
              <a:t>14</a:t>
            </a:fld>
            <a:endParaRPr lang="en-US">
              <a:solidFill>
                <a:schemeClr val="tx1">
                  <a:tint val="75000"/>
                </a:schemeClr>
              </a:solidFill>
              <a:latin typeface="+mn-lt"/>
              <a:cs typeface="+mn-cs"/>
            </a:endParaRPr>
          </a:p>
        </p:txBody>
      </p:sp>
      <p:sp>
        <p:nvSpPr>
          <p:cNvPr id="16" name="TextBox 15">
            <a:extLst>
              <a:ext uri="{FF2B5EF4-FFF2-40B4-BE49-F238E27FC236}">
                <a16:creationId xmlns:a16="http://schemas.microsoft.com/office/drawing/2014/main" id="{3DF34751-EACC-44A1-B584-E6B91507A483}"/>
              </a:ext>
            </a:extLst>
          </p:cNvPr>
          <p:cNvSpPr txBox="1"/>
          <p:nvPr/>
        </p:nvSpPr>
        <p:spPr>
          <a:xfrm>
            <a:off x="691116" y="5836209"/>
            <a:ext cx="10334847" cy="369332"/>
          </a:xfrm>
          <a:prstGeom prst="rect">
            <a:avLst/>
          </a:prstGeom>
          <a:noFill/>
        </p:spPr>
        <p:txBody>
          <a:bodyPr wrap="square" rtlCol="0">
            <a:spAutoFit/>
          </a:bodyPr>
          <a:lstStyle/>
          <a:p>
            <a:r>
              <a:rPr lang="en-US" dirty="0"/>
              <a:t>Comparing Lincoln Counties Prison Usage from April 2022 to April 2023- </a:t>
            </a:r>
          </a:p>
        </p:txBody>
      </p:sp>
    </p:spTree>
    <p:extLst>
      <p:ext uri="{BB962C8B-B14F-4D97-AF65-F5344CB8AC3E}">
        <p14:creationId xmlns:p14="http://schemas.microsoft.com/office/powerpoint/2010/main" val="2854794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1183758" y="746193"/>
            <a:ext cx="6400800"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Justice Reinvestment </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2204484" y="2868239"/>
            <a:ext cx="6400800" cy="1650598"/>
          </a:xfrm>
        </p:spPr>
        <p:txBody>
          <a:bodyPr/>
          <a:lstStyle/>
          <a:p>
            <a:pPr marL="342900" indent="-342900" algn="l">
              <a:buFont typeface="Arial" panose="020B0604020202020204" pitchFamily="34" charset="0"/>
              <a:buChar char="•"/>
            </a:pPr>
            <a:r>
              <a:rPr lang="en-US" dirty="0">
                <a:latin typeface="Sabon Next LT" panose="02000500000000000000" pitchFamily="2" charset="0"/>
                <a:cs typeface="Sabon Next LT" panose="02000500000000000000" pitchFamily="2" charset="0"/>
              </a:rPr>
              <a:t>Work toward keeping Prison intakes at or below baseline</a:t>
            </a:r>
          </a:p>
          <a:p>
            <a:pPr marL="342900" indent="-342900" algn="l">
              <a:buFont typeface="Arial" panose="020B0604020202020204" pitchFamily="34" charset="0"/>
              <a:buChar char="•"/>
            </a:pPr>
            <a:r>
              <a:rPr lang="en-US" sz="2400" dirty="0">
                <a:solidFill>
                  <a:schemeClr val="accent6"/>
                </a:solidFill>
                <a:latin typeface="Sabon Next LT" panose="02000500000000000000" pitchFamily="2" charset="0"/>
                <a:cs typeface="Sabon Next LT" panose="02000500000000000000" pitchFamily="2" charset="0"/>
              </a:rPr>
              <a:t>Work toward imbedding equity throughout the county’s criminal justice system. </a:t>
            </a:r>
          </a:p>
          <a:p>
            <a:pPr marL="342900" indent="-342900" algn="l">
              <a:buFont typeface="Arial" panose="020B0604020202020204" pitchFamily="34" charset="0"/>
              <a:buChar char="•"/>
            </a:pPr>
            <a:endParaRPr lang="en-US" sz="2400" dirty="0">
              <a:solidFill>
                <a:schemeClr val="accent6"/>
              </a:solidFill>
              <a:latin typeface="Sabon Next LT" panose="02000500000000000000" pitchFamily="2" charset="0"/>
              <a:cs typeface="Sabon Next LT" panose="02000500000000000000" pitchFamily="2" charset="0"/>
            </a:endParaRPr>
          </a:p>
        </p:txBody>
      </p:sp>
    </p:spTree>
    <p:extLst>
      <p:ext uri="{BB962C8B-B14F-4D97-AF65-F5344CB8AC3E}">
        <p14:creationId xmlns:p14="http://schemas.microsoft.com/office/powerpoint/2010/main" val="243303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528" y="2373572"/>
            <a:ext cx="6766560" cy="768096"/>
          </a:xfrm>
        </p:spPr>
        <p:txBody>
          <a:bodyPr/>
          <a:lstStyle/>
          <a:p>
            <a:r>
              <a:rPr lang="en-US" dirty="0"/>
              <a:t>Specialty Courts</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p:txBody>
          <a:bodyPr/>
          <a:lstStyle/>
          <a:p>
            <a:r>
              <a:rPr lang="en-US" dirty="0"/>
              <a:t>“Specialty Courts are problem solving courts that operate under a specialized model to provide court-directed supervision and mandated treatment to nonviolent individuals with substance use or mental health issues underlaying their criminal behavior.  </a:t>
            </a:r>
          </a:p>
          <a:p>
            <a:r>
              <a:rPr lang="en-US" dirty="0"/>
              <a:t>Funding source: </a:t>
            </a:r>
          </a:p>
          <a:p>
            <a:r>
              <a:rPr lang="en-US" dirty="0"/>
              <a:t>Criminal Justice Commission Grant, </a:t>
            </a:r>
          </a:p>
          <a:p>
            <a:r>
              <a:rPr lang="en-US" dirty="0"/>
              <a:t>The Application process started in March, with due dates in April and June.  </a:t>
            </a:r>
          </a:p>
          <a:p>
            <a:r>
              <a:rPr lang="en-US" dirty="0"/>
              <a:t>Three competitive grants were submitted for the three specialty courts in our county. </a:t>
            </a:r>
          </a:p>
          <a:p>
            <a:r>
              <a:rPr lang="en-US" dirty="0"/>
              <a:t>General Fund does support 0.50 FTE PPO</a:t>
            </a:r>
          </a:p>
          <a:p>
            <a:endParaRPr lang="en-US" dirty="0"/>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4265406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528" y="2373572"/>
            <a:ext cx="6766560" cy="768096"/>
          </a:xfrm>
        </p:spPr>
        <p:txBody>
          <a:bodyPr/>
          <a:lstStyle/>
          <a:p>
            <a:r>
              <a:rPr lang="en-US" dirty="0"/>
              <a:t>Specialty Courts</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p:txBody>
          <a:bodyPr/>
          <a:lstStyle/>
          <a:p>
            <a:r>
              <a:rPr lang="en-US" dirty="0"/>
              <a:t>Goals and Priorities:</a:t>
            </a:r>
          </a:p>
          <a:p>
            <a:r>
              <a:rPr lang="en-US" dirty="0"/>
              <a:t>Increase the participants likelihood of successful rehabilitation through early, continuous and judicially supervised treatment, and community supervision. </a:t>
            </a:r>
          </a:p>
          <a:p>
            <a:r>
              <a:rPr lang="en-US" dirty="0"/>
              <a:t>Reducing substance use and recidivism among participants and embedding equity throughout the process </a:t>
            </a:r>
          </a:p>
          <a:p>
            <a:endParaRPr lang="en-US" dirty="0"/>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3733977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1140373" y="371120"/>
            <a:ext cx="6400800" cy="768096"/>
          </a:xfrm>
        </p:spPr>
        <p:txBody>
          <a:bodyPr/>
          <a:lstStyle/>
          <a:p>
            <a:r>
              <a:rPr lang="en-US" dirty="0"/>
              <a:t>Specialty Courts Future</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2296509" y="1864430"/>
            <a:ext cx="6815960" cy="4914743"/>
          </a:xfrm>
        </p:spPr>
        <p:txBody>
          <a:bodyPr/>
          <a:lstStyle/>
          <a:p>
            <a:r>
              <a:rPr lang="en-US" dirty="0"/>
              <a:t>Assistance to Enroll or keep participants enrolled in OHP:</a:t>
            </a:r>
          </a:p>
          <a:p>
            <a:pPr marL="285750" indent="-285750">
              <a:buFont typeface="Arial" panose="020B0604020202020204" pitchFamily="34" charset="0"/>
              <a:buChar char="•"/>
            </a:pPr>
            <a:r>
              <a:rPr lang="en-US" dirty="0"/>
              <a:t>Grant required dedicated funding for services not covered by OHP or other private insurance.  The Specialty Court team are working together to make sure eligible participants enroll in OHP as the Public Health Emergency expires.  </a:t>
            </a:r>
          </a:p>
          <a:p>
            <a:pPr marL="285750" indent="-285750">
              <a:buFont typeface="Arial" panose="020B0604020202020204" pitchFamily="34" charset="0"/>
              <a:buChar char="•"/>
            </a:pPr>
            <a:r>
              <a:rPr lang="en-US" dirty="0"/>
              <a:t>Form Alumni Program for each of the three specialty courts</a:t>
            </a:r>
          </a:p>
          <a:p>
            <a:pPr marL="285750" indent="-285750">
              <a:buFont typeface="Arial" panose="020B0604020202020204" pitchFamily="34" charset="0"/>
              <a:buChar char="•"/>
            </a:pPr>
            <a:r>
              <a:rPr lang="en-US" dirty="0"/>
              <a:t>Increase DEI Committee participation </a:t>
            </a:r>
          </a:p>
          <a:p>
            <a:pPr marL="285750" indent="-285750">
              <a:buFont typeface="Arial" panose="020B0604020202020204" pitchFamily="34" charset="0"/>
              <a:buChar char="•"/>
            </a:pPr>
            <a:r>
              <a:rPr lang="en-US" dirty="0"/>
              <a:t>Offer DEI training </a:t>
            </a:r>
          </a:p>
          <a:p>
            <a:pPr marL="971550" lvl="1" indent="-285750"/>
            <a:r>
              <a:rPr lang="en-US" dirty="0"/>
              <a:t>DEI Diversity, Equity and Inclusion </a:t>
            </a:r>
          </a:p>
        </p:txBody>
      </p:sp>
    </p:spTree>
    <p:extLst>
      <p:ext uri="{BB962C8B-B14F-4D97-AF65-F5344CB8AC3E}">
        <p14:creationId xmlns:p14="http://schemas.microsoft.com/office/powerpoint/2010/main" val="2952923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499616" y="581152"/>
            <a:ext cx="5693664" cy="768096"/>
          </a:xfrm>
        </p:spPr>
        <p:txBody>
          <a:bodyPr/>
          <a:lstStyle/>
          <a:p>
            <a:r>
              <a:rPr lang="en-US" dirty="0">
                <a:latin typeface="Arial Black" panose="020B0604020202020204" pitchFamily="34" charset="0"/>
                <a:ea typeface="Arial Regular" pitchFamily="34" charset="-122"/>
                <a:cs typeface="Arial Black" panose="020B0604020202020204" pitchFamily="34" charset="0"/>
              </a:rPr>
              <a:t>Community Justice includes:</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6" y="2770632"/>
            <a:ext cx="5693664" cy="3506216"/>
          </a:xfrm>
        </p:spPr>
        <p:txBody>
          <a:bodyPr/>
          <a:lstStyle/>
          <a:p>
            <a:r>
              <a:rPr lang="en-US" dirty="0"/>
              <a:t>Juvenile</a:t>
            </a:r>
          </a:p>
          <a:p>
            <a:r>
              <a:rPr lang="en-US" dirty="0"/>
              <a:t>Work Crew</a:t>
            </a:r>
          </a:p>
          <a:p>
            <a:r>
              <a:rPr lang="en-US" dirty="0"/>
              <a:t>​Adult Parole and Probation </a:t>
            </a:r>
          </a:p>
          <a:p>
            <a:r>
              <a:rPr lang="en-US" dirty="0"/>
              <a:t>CJC Justice Reinvestment Grants</a:t>
            </a:r>
          </a:p>
          <a:p>
            <a:r>
              <a:rPr lang="en-US" dirty="0"/>
              <a:t>CJC-Specialty Courts Grants</a:t>
            </a:r>
          </a:p>
          <a:p>
            <a:endParaRPr lang="en-US" dirty="0"/>
          </a:p>
        </p:txBody>
      </p:sp>
    </p:spTree>
    <p:extLst>
      <p:ext uri="{BB962C8B-B14F-4D97-AF65-F5344CB8AC3E}">
        <p14:creationId xmlns:p14="http://schemas.microsoft.com/office/powerpoint/2010/main" val="385553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178808" y="1382972"/>
            <a:ext cx="6766560" cy="768096"/>
          </a:xfrm>
        </p:spPr>
        <p:txBody>
          <a:bodyPr/>
          <a:lstStyle/>
          <a:p>
            <a:r>
              <a:rPr lang="en-US" dirty="0"/>
              <a:t>Juvenile</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4527" y="2151067"/>
            <a:ext cx="6929247" cy="3630607"/>
          </a:xfrm>
        </p:spPr>
        <p:txBody>
          <a:bodyPr/>
          <a:lstStyle/>
          <a:p>
            <a:r>
              <a:rPr lang="en-US" dirty="0"/>
              <a:t>This department provides public protections, positive intervention and worked towards reduction of juvenile delinquency. </a:t>
            </a:r>
          </a:p>
          <a:p>
            <a:r>
              <a:rPr lang="en-US" dirty="0"/>
              <a:t>This department provides non-behavioral shelter care for youth ages 12+, providing a co-ed home environment for up to 12 youth.  This center operates 24/7, with 12 FTE Youth Care Specialists, 1 FTE Shelter Supervisor and several PTNB Youth Care Specialists to provide the needed staff coverage required by our license.  </a:t>
            </a:r>
          </a:p>
          <a:p>
            <a:r>
              <a:rPr lang="en-US" dirty="0"/>
              <a:t>Funding Sources: </a:t>
            </a:r>
          </a:p>
          <a:p>
            <a:r>
              <a:rPr lang="en-US" dirty="0"/>
              <a:t>	General Funds,</a:t>
            </a:r>
          </a:p>
          <a:p>
            <a:r>
              <a:rPr lang="en-US" dirty="0"/>
              <a:t>	Oregon Youth Authority</a:t>
            </a:r>
          </a:p>
          <a:p>
            <a:r>
              <a:rPr lang="en-US" dirty="0"/>
              <a:t>	Oregon Department of Human Services	</a:t>
            </a:r>
          </a:p>
          <a:p>
            <a:r>
              <a:rPr lang="en-US" dirty="0"/>
              <a:t>	</a:t>
            </a:r>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AD0A-0337-47DB-BAF7-E55188BF3F77}"/>
              </a:ext>
            </a:extLst>
          </p:cNvPr>
          <p:cNvSpPr>
            <a:spLocks noGrp="1"/>
          </p:cNvSpPr>
          <p:nvPr>
            <p:ph type="title"/>
          </p:nvPr>
        </p:nvSpPr>
        <p:spPr>
          <a:xfrm>
            <a:off x="4178808" y="982726"/>
            <a:ext cx="6766560" cy="768096"/>
          </a:xfrm>
        </p:spPr>
        <p:txBody>
          <a:bodyPr/>
          <a:lstStyle/>
          <a:p>
            <a:r>
              <a:rPr lang="en-US" dirty="0"/>
              <a:t>Juvenile Accomplishments in 22/23</a:t>
            </a:r>
          </a:p>
        </p:txBody>
      </p:sp>
      <p:sp>
        <p:nvSpPr>
          <p:cNvPr id="3" name="Content Placeholder 2">
            <a:extLst>
              <a:ext uri="{FF2B5EF4-FFF2-40B4-BE49-F238E27FC236}">
                <a16:creationId xmlns:a16="http://schemas.microsoft.com/office/drawing/2014/main" id="{97A816EF-477A-461E-A339-DD69EC0CD8ED}"/>
              </a:ext>
            </a:extLst>
          </p:cNvPr>
          <p:cNvSpPr>
            <a:spLocks noGrp="1"/>
          </p:cNvSpPr>
          <p:nvPr>
            <p:ph idx="1"/>
          </p:nvPr>
        </p:nvSpPr>
        <p:spPr/>
        <p:txBody>
          <a:bodyPr/>
          <a:lstStyle/>
          <a:p>
            <a:r>
              <a:rPr lang="en-US" dirty="0"/>
              <a:t>Partnering with the School District to provide prevention education</a:t>
            </a:r>
          </a:p>
          <a:p>
            <a:r>
              <a:rPr lang="en-US" dirty="0"/>
              <a:t>Community Outreach</a:t>
            </a:r>
          </a:p>
          <a:p>
            <a:r>
              <a:rPr lang="en-US" dirty="0"/>
              <a:t>Implementing Cultural Enrichment Opportunities </a:t>
            </a:r>
          </a:p>
          <a:p>
            <a:r>
              <a:rPr lang="en-US" dirty="0"/>
              <a:t>Youth served in the Tides Program increased by 12.5%.</a:t>
            </a:r>
          </a:p>
          <a:p>
            <a:r>
              <a:rPr lang="en-US" dirty="0"/>
              <a:t>Youth Tides average length of stay per youth in the program is about 62 days. </a:t>
            </a:r>
          </a:p>
          <a:p>
            <a:r>
              <a:rPr lang="en-US" dirty="0"/>
              <a:t>The average population remained stable. </a:t>
            </a:r>
          </a:p>
          <a:p>
            <a:r>
              <a:rPr lang="en-US" dirty="0"/>
              <a:t>Youth Tides staff has decreased in this program. </a:t>
            </a:r>
          </a:p>
        </p:txBody>
      </p:sp>
      <p:sp>
        <p:nvSpPr>
          <p:cNvPr id="4" name="Footer Placeholder 3">
            <a:extLst>
              <a:ext uri="{FF2B5EF4-FFF2-40B4-BE49-F238E27FC236}">
                <a16:creationId xmlns:a16="http://schemas.microsoft.com/office/drawing/2014/main" id="{B7A05AF8-E03E-4B99-AF6F-3AB9868EA8F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8B580E84-04FD-441B-916A-E713B814712B}"/>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1807102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619125" y="1023747"/>
            <a:ext cx="6400800"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Juvenile- Future  </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1314450" y="1984628"/>
            <a:ext cx="6838950" cy="3597021"/>
          </a:xfrm>
        </p:spPr>
        <p:txBody>
          <a:bodyPr/>
          <a:lstStyle/>
          <a:p>
            <a:pPr algn="l"/>
            <a:r>
              <a:rPr lang="en-US" sz="2400" dirty="0">
                <a:solidFill>
                  <a:schemeClr val="accent6"/>
                </a:solidFill>
                <a:latin typeface="Sabon Next LT" panose="02000500000000000000" pitchFamily="2" charset="0"/>
                <a:cs typeface="Sabon Next LT" panose="02000500000000000000" pitchFamily="2" charset="0"/>
              </a:rPr>
              <a:t>Reduce Detention Bed Usage and Enhance Youth Services: 	</a:t>
            </a:r>
          </a:p>
          <a:p>
            <a:pPr marL="800100" lvl="1" indent="-342900">
              <a:buFont typeface="Arial" panose="020B0604020202020204" pitchFamily="34" charset="0"/>
              <a:buChar char="•"/>
            </a:pPr>
            <a:r>
              <a:rPr lang="en-US" dirty="0">
                <a:solidFill>
                  <a:schemeClr val="accent6"/>
                </a:solidFill>
                <a:latin typeface="Sabon Next LT" panose="02000500000000000000" pitchFamily="2" charset="0"/>
                <a:cs typeface="Sabon Next LT" panose="02000500000000000000" pitchFamily="2" charset="0"/>
              </a:rPr>
              <a:t>Increase Prevention Services</a:t>
            </a:r>
          </a:p>
          <a:p>
            <a:pPr marL="800100" lvl="1" indent="-342900">
              <a:buFont typeface="Arial" panose="020B0604020202020204" pitchFamily="34" charset="0"/>
              <a:buChar char="•"/>
            </a:pPr>
            <a:r>
              <a:rPr lang="en-US" dirty="0">
                <a:solidFill>
                  <a:schemeClr val="accent6"/>
                </a:solidFill>
                <a:latin typeface="Sabon Next LT" panose="02000500000000000000" pitchFamily="2" charset="0"/>
                <a:cs typeface="Sabon Next LT" panose="02000500000000000000" pitchFamily="2" charset="0"/>
              </a:rPr>
              <a:t>Continue to move away from Culture of punishment and confinement</a:t>
            </a:r>
          </a:p>
          <a:p>
            <a:pPr marL="1257300" lvl="2" indent="-342900">
              <a:buFont typeface="Arial" panose="020B0604020202020204" pitchFamily="34" charset="0"/>
              <a:buChar char="•"/>
            </a:pPr>
            <a:r>
              <a:rPr lang="en-US" dirty="0">
                <a:solidFill>
                  <a:schemeClr val="accent6"/>
                </a:solidFill>
                <a:latin typeface="Sabon Next LT" panose="02000500000000000000" pitchFamily="2" charset="0"/>
                <a:cs typeface="Sabon Next LT" panose="02000500000000000000" pitchFamily="2" charset="0"/>
              </a:rPr>
              <a:t>Provide support so Youth can thrive in home/home like settings in their community. </a:t>
            </a:r>
          </a:p>
          <a:p>
            <a:pPr marL="1714500" lvl="3" indent="-342900">
              <a:buFont typeface="Arial" panose="020B0604020202020204" pitchFamily="34" charset="0"/>
              <a:buChar char="•"/>
            </a:pPr>
            <a:r>
              <a:rPr lang="en-US" dirty="0">
                <a:solidFill>
                  <a:schemeClr val="accent6"/>
                </a:solidFill>
                <a:latin typeface="Sabon Next LT" panose="02000500000000000000" pitchFamily="2" charset="0"/>
                <a:cs typeface="Sabon Next LT" panose="02000500000000000000" pitchFamily="2" charset="0"/>
              </a:rPr>
              <a:t>Assist Youth with making stable connections with supportive adults and opportunities. </a:t>
            </a:r>
          </a:p>
          <a:p>
            <a:pPr algn="l"/>
            <a:endParaRPr lang="en-US" dirty="0">
              <a:latin typeface="Sabon Next LT" panose="02000500000000000000" pitchFamily="2" charset="0"/>
              <a:cs typeface="Sabon Next LT" panose="02000500000000000000" pitchFamily="2" charset="0"/>
            </a:endParaRPr>
          </a:p>
          <a:p>
            <a:pPr lvl="1"/>
            <a:r>
              <a:rPr lang="en-US" dirty="0">
                <a:solidFill>
                  <a:schemeClr val="accent6"/>
                </a:solidFill>
                <a:latin typeface="Sabon Next LT" panose="02000500000000000000" pitchFamily="2" charset="0"/>
                <a:cs typeface="Sabon Next LT" panose="02000500000000000000" pitchFamily="2" charset="0"/>
              </a:rPr>
              <a:t>		</a:t>
            </a:r>
          </a:p>
        </p:txBody>
      </p:sp>
    </p:spTree>
    <p:extLst>
      <p:ext uri="{BB962C8B-B14F-4D97-AF65-F5344CB8AC3E}">
        <p14:creationId xmlns:p14="http://schemas.microsoft.com/office/powerpoint/2010/main" val="4140570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528" y="925772"/>
            <a:ext cx="6766560" cy="768096"/>
          </a:xfrm>
        </p:spPr>
        <p:txBody>
          <a:bodyPr/>
          <a:lstStyle/>
          <a:p>
            <a:r>
              <a:rPr lang="en-US" dirty="0"/>
              <a:t>Work-Crew</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4528" y="1555876"/>
            <a:ext cx="6766560" cy="5035424"/>
          </a:xfrm>
        </p:spPr>
        <p:txBody>
          <a:bodyPr/>
          <a:lstStyle/>
          <a:p>
            <a:pPr algn="l"/>
            <a:r>
              <a:rPr lang="en-US" b="0" i="0" dirty="0">
                <a:solidFill>
                  <a:srgbClr val="444444"/>
                </a:solidFill>
                <a:effectLst/>
                <a:latin typeface="Metropolis"/>
              </a:rPr>
              <a:t>Work-Crew program provides:</a:t>
            </a:r>
          </a:p>
          <a:p>
            <a:pPr marL="285750" indent="-285750" algn="l">
              <a:buFont typeface="Arial" panose="020B0604020202020204" pitchFamily="34" charset="0"/>
              <a:buChar char="•"/>
            </a:pPr>
            <a:r>
              <a:rPr lang="en-US" b="0" i="0" dirty="0">
                <a:solidFill>
                  <a:srgbClr val="444444"/>
                </a:solidFill>
                <a:effectLst/>
                <a:latin typeface="Metropolis"/>
              </a:rPr>
              <a:t>a lower cost alternative to incarceration, </a:t>
            </a:r>
          </a:p>
          <a:p>
            <a:pPr marL="971550" lvl="1" indent="-285750"/>
            <a:r>
              <a:rPr lang="en-US" b="0" i="0" dirty="0">
                <a:solidFill>
                  <a:srgbClr val="444444"/>
                </a:solidFill>
                <a:effectLst/>
                <a:latin typeface="Metropolis"/>
              </a:rPr>
              <a:t>less likely to lead to future criminal behaviors, </a:t>
            </a:r>
          </a:p>
          <a:p>
            <a:pPr marL="971550" lvl="1" indent="-285750"/>
            <a:r>
              <a:rPr lang="en-US" dirty="0">
                <a:solidFill>
                  <a:srgbClr val="444444"/>
                </a:solidFill>
                <a:latin typeface="Metropolis"/>
              </a:rPr>
              <a:t>Ability for the Justice Involved Individual to continue pro-social/positive activities/changes in their lives. </a:t>
            </a:r>
          </a:p>
          <a:p>
            <a:pPr marL="1428750" lvl="2" indent="-285750"/>
            <a:r>
              <a:rPr lang="en-US" b="0" i="0" dirty="0">
                <a:solidFill>
                  <a:srgbClr val="444444"/>
                </a:solidFill>
                <a:effectLst/>
                <a:latin typeface="Metropolis"/>
              </a:rPr>
              <a:t>Community</a:t>
            </a:r>
            <a:r>
              <a:rPr lang="en-US" dirty="0">
                <a:solidFill>
                  <a:srgbClr val="444444"/>
                </a:solidFill>
                <a:latin typeface="Metropolis"/>
              </a:rPr>
              <a:t>-based treatment can continue</a:t>
            </a:r>
          </a:p>
          <a:p>
            <a:pPr marL="1428750" lvl="2" indent="-285750"/>
            <a:r>
              <a:rPr lang="en-US" b="0" i="0" dirty="0">
                <a:solidFill>
                  <a:srgbClr val="444444"/>
                </a:solidFill>
                <a:effectLst/>
                <a:latin typeface="Metropolis"/>
              </a:rPr>
              <a:t>Home with family nightly</a:t>
            </a:r>
            <a:endParaRPr lang="en-US" dirty="0">
              <a:solidFill>
                <a:srgbClr val="444444"/>
              </a:solidFill>
              <a:latin typeface="Metropolis"/>
            </a:endParaRPr>
          </a:p>
          <a:p>
            <a:pPr marL="1428750" lvl="2" indent="-285750"/>
            <a:r>
              <a:rPr lang="en-US" b="0" i="0" dirty="0">
                <a:solidFill>
                  <a:srgbClr val="444444"/>
                </a:solidFill>
                <a:effectLst/>
                <a:latin typeface="Metropolis"/>
              </a:rPr>
              <a:t>Less/no </a:t>
            </a:r>
            <a:r>
              <a:rPr lang="en-US" dirty="0">
                <a:solidFill>
                  <a:srgbClr val="444444"/>
                </a:solidFill>
                <a:latin typeface="Metropolis"/>
              </a:rPr>
              <a:t>disruption to employment/school schedule. </a:t>
            </a:r>
            <a:endParaRPr lang="en-US" b="0" i="0" dirty="0">
              <a:solidFill>
                <a:srgbClr val="444444"/>
              </a:solidFill>
              <a:effectLst/>
              <a:latin typeface="Metropolis"/>
            </a:endParaRPr>
          </a:p>
          <a:p>
            <a:pPr marL="285750" indent="-285750" algn="l">
              <a:buFont typeface="Arial" panose="020B0604020202020204" pitchFamily="34" charset="0"/>
              <a:buChar char="•"/>
            </a:pPr>
            <a:r>
              <a:rPr lang="en-US" b="0" i="0" dirty="0">
                <a:solidFill>
                  <a:srgbClr val="444444"/>
                </a:solidFill>
                <a:effectLst/>
                <a:latin typeface="Metropolis"/>
              </a:rPr>
              <a:t>satisfy the community’s desire for retribution</a:t>
            </a:r>
          </a:p>
          <a:p>
            <a:pPr marL="971550" lvl="1" indent="-285750"/>
            <a:r>
              <a:rPr lang="en-US" b="0" i="0" dirty="0">
                <a:solidFill>
                  <a:srgbClr val="444444"/>
                </a:solidFill>
                <a:effectLst/>
                <a:latin typeface="Metropolis"/>
              </a:rPr>
              <a:t>that can be scaled to the seriousness of the Justice Involved Individuals behavior/crime. </a:t>
            </a:r>
          </a:p>
          <a:p>
            <a:pPr marL="971550" lvl="1" indent="-285750"/>
            <a:r>
              <a:rPr lang="en-US" b="0" i="0" dirty="0">
                <a:solidFill>
                  <a:srgbClr val="444444"/>
                </a:solidFill>
                <a:effectLst/>
                <a:latin typeface="Metropolis"/>
              </a:rPr>
              <a:t>hold justice involved individuals a way to be held accountable.  </a:t>
            </a:r>
          </a:p>
          <a:p>
            <a:pPr marL="285750" indent="-285750" algn="l">
              <a:buFont typeface="Arial" panose="020B0604020202020204" pitchFamily="34" charset="0"/>
              <a:buChar char="•"/>
            </a:pPr>
            <a:r>
              <a:rPr lang="en-US" b="0" i="0" dirty="0">
                <a:solidFill>
                  <a:srgbClr val="444444"/>
                </a:solidFill>
                <a:effectLst/>
                <a:latin typeface="Metropolis"/>
              </a:rPr>
              <a:t>Providing beneficial services to the community</a:t>
            </a:r>
          </a:p>
          <a:p>
            <a:pPr marL="285750" indent="-285750" algn="l">
              <a:buFont typeface="Arial" panose="020B0604020202020204" pitchFamily="34" charset="0"/>
              <a:buChar char="•"/>
            </a:pPr>
            <a:endParaRPr lang="en-US" b="0" i="0" dirty="0">
              <a:solidFill>
                <a:srgbClr val="444444"/>
              </a:solidFill>
              <a:effectLst/>
              <a:latin typeface="Metropolis"/>
            </a:endParaRPr>
          </a:p>
          <a:p>
            <a:pPr algn="l"/>
            <a:r>
              <a:rPr lang="en-US" b="0" i="0" dirty="0">
                <a:solidFill>
                  <a:srgbClr val="444444"/>
                </a:solidFill>
                <a:effectLst/>
                <a:latin typeface="Metropolis"/>
              </a:rPr>
              <a:t>﻿Work sites include non-profit and government agencies.</a:t>
            </a:r>
          </a:p>
          <a:p>
            <a:pPr algn="l"/>
            <a:r>
              <a:rPr lang="en-US" dirty="0">
                <a:solidFill>
                  <a:srgbClr val="444444"/>
                </a:solidFill>
                <a:latin typeface="Metropolis"/>
              </a:rPr>
              <a:t>Funding Sources: </a:t>
            </a:r>
          </a:p>
          <a:p>
            <a:pPr algn="l"/>
            <a:r>
              <a:rPr lang="en-US" b="0" i="0" dirty="0">
                <a:solidFill>
                  <a:srgbClr val="444444"/>
                </a:solidFill>
                <a:effectLst/>
                <a:latin typeface="Metropolis"/>
              </a:rPr>
              <a:t>	General Funds</a:t>
            </a:r>
          </a:p>
          <a:p>
            <a:pPr algn="l"/>
            <a:r>
              <a:rPr lang="en-US" dirty="0">
                <a:solidFill>
                  <a:srgbClr val="444444"/>
                </a:solidFill>
                <a:latin typeface="Metropolis"/>
              </a:rPr>
              <a:t>	Program Generated Revenue</a:t>
            </a:r>
            <a:endParaRPr lang="en-US" b="0" i="0" dirty="0">
              <a:solidFill>
                <a:srgbClr val="444444"/>
              </a:solidFill>
              <a:effectLst/>
              <a:latin typeface="Metropolis"/>
            </a:endParaRPr>
          </a:p>
          <a:p>
            <a:endParaRPr lang="en-US" dirty="0"/>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p:txBody>
          <a:bodyPr/>
          <a:lstStyle/>
          <a:p>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511683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A8FB-F42F-4C4C-B44A-08F99560AFDD}"/>
              </a:ext>
            </a:extLst>
          </p:cNvPr>
          <p:cNvSpPr>
            <a:spLocks noGrp="1"/>
          </p:cNvSpPr>
          <p:nvPr>
            <p:ph type="title"/>
          </p:nvPr>
        </p:nvSpPr>
        <p:spPr>
          <a:xfrm>
            <a:off x="4041648" y="934719"/>
            <a:ext cx="6766560" cy="2065655"/>
          </a:xfrm>
        </p:spPr>
        <p:txBody>
          <a:bodyPr/>
          <a:lstStyle/>
          <a:p>
            <a:r>
              <a:rPr lang="en-US" dirty="0"/>
              <a:t>Work-crew ACCOMPLISHMENTS in 22/23</a:t>
            </a:r>
          </a:p>
        </p:txBody>
      </p:sp>
      <p:sp>
        <p:nvSpPr>
          <p:cNvPr id="3" name="Content Placeholder 2">
            <a:extLst>
              <a:ext uri="{FF2B5EF4-FFF2-40B4-BE49-F238E27FC236}">
                <a16:creationId xmlns:a16="http://schemas.microsoft.com/office/drawing/2014/main" id="{C3F54BB0-0AD7-4E32-868D-F62FD11FD2F9}"/>
              </a:ext>
            </a:extLst>
          </p:cNvPr>
          <p:cNvSpPr>
            <a:spLocks noGrp="1"/>
          </p:cNvSpPr>
          <p:nvPr>
            <p:ph idx="1"/>
          </p:nvPr>
        </p:nvSpPr>
        <p:spPr/>
        <p:txBody>
          <a:bodyPr/>
          <a:lstStyle/>
          <a:p>
            <a:r>
              <a:rPr lang="en-US" dirty="0"/>
              <a:t>In  2022 Work-Crew program 5280 participant labor hours provided to the community. Assisting local city and state governments, county departments, school district with beautification, labor intensive projects throughout the county.  </a:t>
            </a:r>
          </a:p>
          <a:p>
            <a:endParaRPr lang="en-US" dirty="0"/>
          </a:p>
          <a:p>
            <a:r>
              <a:rPr lang="en-US" dirty="0"/>
              <a:t>	</a:t>
            </a:r>
          </a:p>
        </p:txBody>
      </p:sp>
    </p:spTree>
    <p:extLst>
      <p:ext uri="{BB962C8B-B14F-4D97-AF65-F5344CB8AC3E}">
        <p14:creationId xmlns:p14="http://schemas.microsoft.com/office/powerpoint/2010/main" val="1884418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619125" y="1023747"/>
            <a:ext cx="7706168" cy="768096"/>
          </a:xfrm>
        </p:spPr>
        <p:txBody>
          <a:bodyPr/>
          <a:lstStyle/>
          <a:p>
            <a:r>
              <a:rPr lang="en-US" sz="4400" b="1" dirty="0">
                <a:solidFill>
                  <a:schemeClr val="accent6"/>
                </a:solidFill>
                <a:latin typeface="Arial Black" panose="020B0604020202020204" pitchFamily="34" charset="0"/>
                <a:cs typeface="Arial Black" panose="020B0604020202020204" pitchFamily="34" charset="0"/>
              </a:rPr>
              <a:t>Work-Crew- Future  </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body" idx="1"/>
          </p:nvPr>
        </p:nvSpPr>
        <p:spPr>
          <a:xfrm>
            <a:off x="1314450" y="1984628"/>
            <a:ext cx="6838950" cy="3597021"/>
          </a:xfrm>
        </p:spPr>
        <p:txBody>
          <a:bodyPr/>
          <a:lstStyle/>
          <a:p>
            <a:pPr algn="l"/>
            <a:r>
              <a:rPr lang="en-US" sz="2400" dirty="0">
                <a:solidFill>
                  <a:schemeClr val="accent6"/>
                </a:solidFill>
                <a:latin typeface="Sabon Next LT" panose="02000500000000000000" pitchFamily="2" charset="0"/>
                <a:cs typeface="Sabon Next LT" panose="02000500000000000000" pitchFamily="2" charset="0"/>
              </a:rPr>
              <a:t>	Continue to use evidence based, risk factors practices to deliver sure, swift, graduated sanctions to promote behavior change, using best practices.  </a:t>
            </a:r>
          </a:p>
          <a:p>
            <a:pPr algn="l"/>
            <a:r>
              <a:rPr lang="en-US" dirty="0">
                <a:latin typeface="Sabon Next LT" panose="02000500000000000000" pitchFamily="2" charset="0"/>
                <a:cs typeface="Sabon Next LT" panose="02000500000000000000" pitchFamily="2" charset="0"/>
              </a:rPr>
              <a:t>	</a:t>
            </a:r>
            <a:endParaRPr lang="en-US" sz="2400" dirty="0">
              <a:solidFill>
                <a:schemeClr val="accent6"/>
              </a:solidFill>
              <a:latin typeface="Sabon Next LT" panose="02000500000000000000" pitchFamily="2" charset="0"/>
              <a:cs typeface="Sabon Next LT" panose="02000500000000000000" pitchFamily="2" charset="0"/>
            </a:endParaRPr>
          </a:p>
          <a:p>
            <a:pPr algn="l"/>
            <a:endParaRPr lang="en-US" dirty="0">
              <a:latin typeface="Sabon Next LT" panose="02000500000000000000" pitchFamily="2" charset="0"/>
              <a:cs typeface="Sabon Next LT" panose="02000500000000000000" pitchFamily="2" charset="0"/>
            </a:endParaRPr>
          </a:p>
          <a:p>
            <a:pPr lvl="1"/>
            <a:r>
              <a:rPr lang="en-US" dirty="0">
                <a:solidFill>
                  <a:schemeClr val="accent6"/>
                </a:solidFill>
                <a:latin typeface="Sabon Next LT" panose="02000500000000000000" pitchFamily="2" charset="0"/>
                <a:cs typeface="Sabon Next LT" panose="02000500000000000000" pitchFamily="2" charset="0"/>
              </a:rPr>
              <a:t>		</a:t>
            </a:r>
          </a:p>
        </p:txBody>
      </p:sp>
    </p:spTree>
    <p:extLst>
      <p:ext uri="{BB962C8B-B14F-4D97-AF65-F5344CB8AC3E}">
        <p14:creationId xmlns:p14="http://schemas.microsoft.com/office/powerpoint/2010/main" val="2725892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528" y="1821610"/>
            <a:ext cx="6766560" cy="768096"/>
          </a:xfrm>
        </p:spPr>
        <p:txBody>
          <a:bodyPr/>
          <a:lstStyle/>
          <a:p>
            <a:r>
              <a:rPr lang="en-US" dirty="0"/>
              <a:t>Adult Parole and Probation</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4528" y="3222752"/>
            <a:ext cx="6720840" cy="3178048"/>
          </a:xfrm>
        </p:spPr>
        <p:txBody>
          <a:bodyPr/>
          <a:lstStyle/>
          <a:p>
            <a:r>
              <a:rPr lang="en-US" dirty="0"/>
              <a:t> Supervise adults who have committed felony and specific misdemeanor crimes and have been placed under community supervision by the courts.  Employing a focused supervision model and prioritize supervision resources following proven models that concentrates resources on medium and high-risk individuals.  62% of individuals in Lincoln County are classified as high or medium risk- using quantitative risk prediction tools. </a:t>
            </a:r>
          </a:p>
          <a:p>
            <a:r>
              <a:rPr lang="en-US" dirty="0"/>
              <a:t>Funding Source: </a:t>
            </a:r>
          </a:p>
          <a:p>
            <a:r>
              <a:rPr lang="en-US" dirty="0"/>
              <a:t>Parole and Probation is a function of state government, in partnership with county-operated Parole and Probation departments.  Funding for these functions come from Department of Corrections. </a:t>
            </a:r>
          </a:p>
          <a:p>
            <a:r>
              <a:rPr lang="en-US" dirty="0"/>
              <a:t>General Funds support locally desired public safety functions.  1.30 FTE PPO position.  </a:t>
            </a:r>
          </a:p>
          <a:p>
            <a:r>
              <a:rPr lang="en-US" dirty="0"/>
              <a:t>	 </a:t>
            </a:r>
          </a:p>
          <a:p>
            <a:r>
              <a:rPr lang="en-US" dirty="0"/>
              <a:t>	</a:t>
            </a:r>
          </a:p>
          <a:p>
            <a:endParaRPr lang="en-US" dirty="0"/>
          </a:p>
        </p:txBody>
      </p:sp>
      <p:sp>
        <p:nvSpPr>
          <p:cNvPr id="14" name="Footer Placeholder 13">
            <a:extLst>
              <a:ext uri="{FF2B5EF4-FFF2-40B4-BE49-F238E27FC236}">
                <a16:creationId xmlns:a16="http://schemas.microsoft.com/office/drawing/2014/main" id="{03571BF2-FCCE-E7A0-736D-9168D2BBFF63}"/>
              </a:ext>
            </a:extLst>
          </p:cNvPr>
          <p:cNvSpPr>
            <a:spLocks noGrp="1"/>
          </p:cNvSpPr>
          <p:nvPr>
            <p:ph type="ftr" sz="quarter" idx="11"/>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1245341609"/>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{A10DEC30-8A98-4631-9D70-875DE09D12B2}tf78438558_win32</Template>
  <TotalTime>475</TotalTime>
  <Words>1017</Words>
  <Application>Microsoft Office PowerPoint</Application>
  <PresentationFormat>Widescreen</PresentationFormat>
  <Paragraphs>130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Black</vt:lpstr>
      <vt:lpstr>Metropolis</vt:lpstr>
      <vt:lpstr>Sabon Next LT</vt:lpstr>
      <vt:lpstr>Office Theme</vt:lpstr>
      <vt:lpstr>Community Justice </vt:lpstr>
      <vt:lpstr>Community Justice includes:</vt:lpstr>
      <vt:lpstr>Juvenile</vt:lpstr>
      <vt:lpstr>Juvenile Accomplishments in 22/23</vt:lpstr>
      <vt:lpstr>Juvenile- Future  </vt:lpstr>
      <vt:lpstr>Work-Crew</vt:lpstr>
      <vt:lpstr>Work-crew ACCOMPLISHMENTS in 22/23</vt:lpstr>
      <vt:lpstr>Work-Crew- Future  </vt:lpstr>
      <vt:lpstr>Adult Parole and Probation</vt:lpstr>
      <vt:lpstr>Parole and Probation Accomplishments 22/23</vt:lpstr>
      <vt:lpstr>Parole and Probation future  Accomplishments</vt:lpstr>
      <vt:lpstr>Parole and Probation Future  </vt:lpstr>
      <vt:lpstr>Justice Reinvestment </vt:lpstr>
      <vt:lpstr>Justice Reinvestment achievements: </vt:lpstr>
      <vt:lpstr>Justice Reinvestment </vt:lpstr>
      <vt:lpstr>Specialty Courts</vt:lpstr>
      <vt:lpstr>Specialty Courts</vt:lpstr>
      <vt:lpstr>Specialty Courts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Justice </dc:title>
  <dc:subject/>
  <dc:creator>Angela Hoak</dc:creator>
  <cp:lastModifiedBy>Angela Hoak</cp:lastModifiedBy>
  <cp:revision>3</cp:revision>
  <dcterms:created xsi:type="dcterms:W3CDTF">2023-05-11T13:52:53Z</dcterms:created>
  <dcterms:modified xsi:type="dcterms:W3CDTF">2023-05-11T21:48:12Z</dcterms:modified>
</cp:coreProperties>
</file>