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drawings/drawing1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59" r:id="rId3"/>
    <p:sldId id="257" r:id="rId4"/>
    <p:sldId id="258" r:id="rId5"/>
    <p:sldId id="261" r:id="rId6"/>
    <p:sldId id="262" r:id="rId7"/>
  </p:sldIdLst>
  <p:sldSz cx="12192000" cy="6858000"/>
  <p:notesSz cx="6950075" cy="92360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25" autoAdjust="0"/>
    <p:restoredTop sz="94660"/>
  </p:normalViewPr>
  <p:slideViewPr>
    <p:cSldViewPr snapToGrid="0">
      <p:cViewPr varScale="1">
        <p:scale>
          <a:sx n="120" d="100"/>
          <a:sy n="120" d="100"/>
        </p:scale>
        <p:origin x="114" y="324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chartUserShapes" Target="../drawings/drawing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BA13-4E7C-8C7D-5B654A5F52F6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BA13-4E7C-8C7D-5B654A5F52F6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BA13-4E7C-8C7D-5B654A5F52F6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BA13-4E7C-8C7D-5B654A5F52F6}"/>
              </c:ext>
            </c:extLst>
          </c:dPt>
          <c:cat>
            <c:numRef>
              <c:f>Sheet1!$A$2:$A$5</c:f>
              <c:numCache>
                <c:formatCode>General</c:formatCode>
                <c:ptCount val="4"/>
              </c:numCache>
            </c:numRef>
          </c:cat>
          <c:val>
            <c:numRef>
              <c:f>Sheet1!$B$2:$B$5</c:f>
              <c:numCache>
                <c:formatCode>General</c:formatCode>
                <c:ptCount val="4"/>
                <c:pt idx="0">
                  <c:v>8.1999999999999993</c:v>
                </c:pt>
                <c:pt idx="1">
                  <c:v>3.2</c:v>
                </c:pt>
                <c:pt idx="2">
                  <c:v>1.4</c:v>
                </c:pt>
                <c:pt idx="3">
                  <c:v>1.2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2FD-4C4E-98FA-0B162A50941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b="1" dirty="0"/>
              <a:t>Budgets by Year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4"/>
            <c:invertIfNegative val="0"/>
            <c:bubble3D val="0"/>
            <c:spPr>
              <a:solidFill>
                <a:schemeClr val="accent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4-412A-4A76-81AF-549D58DD3792}"/>
              </c:ext>
            </c:extLst>
          </c:dPt>
          <c:cat>
            <c:numRef>
              <c:f>Sheet1!$A$2:$A$6</c:f>
              <c:numCache>
                <c:formatCode>General</c:formatCode>
                <c:ptCount val="5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  <c:pt idx="3">
                  <c:v>2022</c:v>
                </c:pt>
                <c:pt idx="4">
                  <c:v>2023</c:v>
                </c:pt>
              </c:numCache>
            </c:numRef>
          </c:cat>
          <c:val>
            <c:numRef>
              <c:f>Sheet1!$B$2:$B$6</c:f>
              <c:numCache>
                <c:formatCode>General</c:formatCode>
                <c:ptCount val="5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  <c:pt idx="4">
                  <c:v>4.5999999999999996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12A-4A76-81AF-549D58DD3792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numRef>
              <c:f>Sheet1!$A$2:$A$6</c:f>
              <c:numCache>
                <c:formatCode>General</c:formatCode>
                <c:ptCount val="5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  <c:pt idx="3">
                  <c:v>2022</c:v>
                </c:pt>
                <c:pt idx="4">
                  <c:v>2023</c:v>
                </c:pt>
              </c:numCache>
            </c:numRef>
          </c:cat>
          <c:val>
            <c:numRef>
              <c:f>Sheet1!$C$2:$C$6</c:f>
              <c:numCache>
                <c:formatCode>General</c:formatCode>
                <c:ptCount val="5"/>
              </c:numCache>
            </c:numRef>
          </c:val>
          <c:extLst>
            <c:ext xmlns:c16="http://schemas.microsoft.com/office/drawing/2014/chart" uri="{C3380CC4-5D6E-409C-BE32-E72D297353CC}">
              <c16:uniqueId val="{00000001-412A-4A76-81AF-549D58DD3792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Column1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numRef>
              <c:f>Sheet1!$A$2:$A$6</c:f>
              <c:numCache>
                <c:formatCode>General</c:formatCode>
                <c:ptCount val="5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  <c:pt idx="3">
                  <c:v>2022</c:v>
                </c:pt>
                <c:pt idx="4">
                  <c:v>2023</c:v>
                </c:pt>
              </c:numCache>
            </c:numRef>
          </c:cat>
          <c:val>
            <c:numRef>
              <c:f>Sheet1!$D$2:$D$6</c:f>
              <c:numCache>
                <c:formatCode>General</c:formatCode>
                <c:ptCount val="5"/>
              </c:numCache>
            </c:numRef>
          </c:val>
          <c:extLst>
            <c:ext xmlns:c16="http://schemas.microsoft.com/office/drawing/2014/chart" uri="{C3380CC4-5D6E-409C-BE32-E72D297353CC}">
              <c16:uniqueId val="{00000002-412A-4A76-81AF-549D58DD379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826600655"/>
        <c:axId val="826593167"/>
      </c:barChart>
      <c:catAx>
        <c:axId val="826600655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26593167"/>
        <c:crosses val="autoZero"/>
        <c:auto val="1"/>
        <c:lblAlgn val="ctr"/>
        <c:lblOffset val="100"/>
        <c:noMultiLvlLbl val="0"/>
      </c:catAx>
      <c:valAx>
        <c:axId val="826593167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26600655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userShapes r:id="rId4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4.png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</cdr:x>
      <cdr:y>0</cdr:y>
    </cdr:from>
    <cdr:to>
      <cdr:x>1</cdr:x>
      <cdr:y>1</cdr:y>
    </cdr:to>
    <cdr:pic>
      <cdr:nvPicPr>
        <cdr:cNvPr id="5" name="Picture 4" descr="Chart, bar chart&#10;&#10;Description automatically generated">
          <a:extLst xmlns:a="http://schemas.openxmlformats.org/drawingml/2006/main">
            <a:ext uri="{FF2B5EF4-FFF2-40B4-BE49-F238E27FC236}">
              <a16:creationId xmlns:a16="http://schemas.microsoft.com/office/drawing/2014/main" id="{B533ACA6-2232-4CCA-8D75-837019BF268D}"/>
            </a:ext>
          </a:extLst>
        </cdr:cNvPr>
        <cdr:cNvPicPr>
          <a:picLocks xmlns:a="http://schemas.openxmlformats.org/drawingml/2006/main" noChangeAspect="1"/>
        </cdr:cNvPicPr>
      </cdr:nvPicPr>
      <cdr:blipFill>
        <a:blip xmlns:a="http://schemas.openxmlformats.org/drawingml/2006/main" xmlns:r="http://schemas.openxmlformats.org/officeDocument/2006/relationships" r:embed="rId1">
          <a:extLst>
            <a:ext uri="{28A0092B-C50C-407E-A947-70E740481C1C}">
              <a14:useLocalDpi xmlns:a14="http://schemas.microsoft.com/office/drawing/2010/main" val="0"/>
            </a:ext>
          </a:extLst>
        </a:blip>
        <a:stretch xmlns:a="http://schemas.openxmlformats.org/drawingml/2006/main">
          <a:fillRect/>
        </a:stretch>
      </cdr:blipFill>
      <cdr:spPr>
        <a:xfrm xmlns:a="http://schemas.openxmlformats.org/drawingml/2006/main">
          <a:off x="0" y="-1792574"/>
          <a:ext cx="10515600" cy="4351338"/>
        </a:xfrm>
        <a:prstGeom xmlns:a="http://schemas.openxmlformats.org/drawingml/2006/main" prst="rect">
          <a:avLst/>
        </a:prstGeom>
      </cdr:spPr>
    </cdr:pic>
  </cdr:relSizeAnchor>
</c:userShap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52CD58-6CD5-4379-92EE-C2B7391E3FC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FE683FB-BD53-4DB3-9055-45FF3ACE9DE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4E8FD5B-AE8F-4DAE-823B-3970D42192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2572D-1B57-4524-AA41-B7C13725A0BC}" type="datetimeFigureOut">
              <a:rPr lang="en-US" smtClean="0"/>
              <a:t>5/9/2023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E88E3A3-8196-4B15-B444-076E80D330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A34D860-1940-48E0-A150-8CDE0DE7FB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563DB2-5DE1-4D49-9B2A-6DA6128DCB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49737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52CC92-B9B7-4D7C-9995-684A1F27AE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DFCD160-4610-4A2E-9CB2-602E7A487DD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D5B1493-CE51-483E-BB3F-FB5216DF2A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2572D-1B57-4524-AA41-B7C13725A0BC}" type="datetimeFigureOut">
              <a:rPr lang="en-US" smtClean="0"/>
              <a:t>5/9/2023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2D948C-15ED-4B8B-87EB-12AA21D0F9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C2069FF-3EDA-405F-A4AE-3CD4F6878E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563DB2-5DE1-4D49-9B2A-6DA6128DCB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35300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3190ED6-B7C5-44E2-B0CF-8E21C0E4EEF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2B2D56F-7139-4F99-BB55-8522D71CA38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C6BFFFE-1461-4A4A-86A5-E59E6F682E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2572D-1B57-4524-AA41-B7C13725A0BC}" type="datetimeFigureOut">
              <a:rPr lang="en-US" smtClean="0"/>
              <a:t>5/9/2023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7C6020D-5FB9-429C-B2F0-BAE21BBF92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53F0641-DA87-4959-B349-58DAC2015E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563DB2-5DE1-4D49-9B2A-6DA6128DCB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88572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0F0B54-70F3-46B3-BE2D-1A479B4A22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5E4FE4-504B-43F6-AE4B-4051339CD41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18CBD28-691E-4F7A-9758-1DEA9D5E99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2572D-1B57-4524-AA41-B7C13725A0BC}" type="datetimeFigureOut">
              <a:rPr lang="en-US" smtClean="0"/>
              <a:t>5/9/2023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61D1652-B87C-4CEB-BBD7-E9D7923662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7A71EAB-74B2-41B9-AB56-23D1F483CB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563DB2-5DE1-4D49-9B2A-6DA6128DCB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163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A31D59-9EB6-4AD7-A4AC-6178539C61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77C2BA7-4EEE-4CF7-8518-7989E2A286F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84A676-205A-446A-9078-1F59A72FDD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2572D-1B57-4524-AA41-B7C13725A0BC}" type="datetimeFigureOut">
              <a:rPr lang="en-US" smtClean="0"/>
              <a:t>5/9/2023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B5FDA4-B044-4095-9B67-67AC802563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45C4F7-58EE-4D87-8C26-37634DCE66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563DB2-5DE1-4D49-9B2A-6DA6128DCB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7761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CDE3BD-AD46-4C1B-BD62-11BB223049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E1AEB7-11F1-4950-8509-78DA3043AA4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44EAC1B-A323-4C9F-8DFD-6251606C52A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835E28B-183E-41EF-B77F-163EBAB88D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2572D-1B57-4524-AA41-B7C13725A0BC}" type="datetimeFigureOut">
              <a:rPr lang="en-US" smtClean="0"/>
              <a:t>5/9/2023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D37662A-0410-419C-A7B1-4CA57C53C4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2A9EB4A-922C-48FE-A991-F8DF078081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563DB2-5DE1-4D49-9B2A-6DA6128DCB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80517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723F43-C090-4B49-A1E7-5020C8F649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BE75123-AA9E-47C3-B25B-62DEAB0B723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446A8D5-6C73-4368-BB7B-AF23D3CFC90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73FE5EC-5721-40FE-B650-17266DC7713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FE558D8-078F-4237-B81C-5BF1C8460CE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C04C3B5-DF9F-4E09-930D-ED3FB59370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2572D-1B57-4524-AA41-B7C13725A0BC}" type="datetimeFigureOut">
              <a:rPr lang="en-US" smtClean="0"/>
              <a:t>5/9/2023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116425A-C0FB-41AB-9ED8-9997023E0E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91DCE1D-5537-4408-81F7-7E0429D69A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563DB2-5DE1-4D49-9B2A-6DA6128DCB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4288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67DF07-9A94-46A9-9F42-6A303548EA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B4DD1E5-5DA8-4C47-8978-1B92EA5FBD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2572D-1B57-4524-AA41-B7C13725A0BC}" type="datetimeFigureOut">
              <a:rPr lang="en-US" smtClean="0"/>
              <a:t>5/9/2023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0C01409-BEAA-4B9C-A083-2371E99864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DBF8E11-1715-4960-A433-BE2EA762B5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563DB2-5DE1-4D49-9B2A-6DA6128DCB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6637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0C9CB81-DCE3-494A-B262-9227EF4115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2572D-1B57-4524-AA41-B7C13725A0BC}" type="datetimeFigureOut">
              <a:rPr lang="en-US" smtClean="0"/>
              <a:t>5/9/2023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A554584-CB41-40D3-9D99-75C3D86F0D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AB1DCFA-98A7-4C79-8DE0-D0B0AC7981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563DB2-5DE1-4D49-9B2A-6DA6128DCB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60317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A2F96A-3629-4686-97C3-37EB76FA54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15A093-913A-4716-B0E9-2136311D53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46F5C4A-DA4A-4E1E-9BC8-6312ACDB379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F805F6A-9C7C-4896-8C89-6CA1875C8B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2572D-1B57-4524-AA41-B7C13725A0BC}" type="datetimeFigureOut">
              <a:rPr lang="en-US" smtClean="0"/>
              <a:t>5/9/2023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A6DF030-C849-4B45-80D6-50E70CB23E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EC41E76-8769-4131-A664-DC2815CD0C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563DB2-5DE1-4D49-9B2A-6DA6128DCB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67073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094D21-E0A4-41D3-B8B5-0E3B931AE5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211A570-15DB-4D85-8B4D-810644E79BB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397BAA8-18AD-429A-B473-8C1BFC2244A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1461898-24B6-4556-ACC7-5F32C14535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2572D-1B57-4524-AA41-B7C13725A0BC}" type="datetimeFigureOut">
              <a:rPr lang="en-US" smtClean="0"/>
              <a:t>5/9/2023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91276D8-D4C9-405A-A0B4-B50441F25A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B2BC6A3-02D7-400D-97BA-F2B2F16DF0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563DB2-5DE1-4D49-9B2A-6DA6128DCB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48357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7FFB8DB-AED4-4B68-BF1E-1BB7994E0E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0969B74-D7F5-4F59-9921-AE303389821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82711B7-F156-47F3-8263-9BA875050D2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A2572D-1B57-4524-AA41-B7C13725A0BC}" type="datetimeFigureOut">
              <a:rPr lang="en-US" smtClean="0"/>
              <a:t>5/9/2023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75DBC89-EB89-460C-8BC8-C0DE78C4786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DFE771B-0D2E-4BEC-8602-E55F999108F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563DB2-5DE1-4D49-9B2A-6DA6128DCB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78126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package" Target="../embeddings/Microsoft_Excel_Worksheet.xlsx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openxmlformats.org/officeDocument/2006/relationships/image" Target="../media/image1.png"/><Relationship Id="rId4" Type="http://schemas.openxmlformats.org/officeDocument/2006/relationships/chart" Target="../charts/char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3A8D9A-981B-4A7C-A035-0BEEBB1D1ED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667513"/>
            <a:ext cx="9144000" cy="786383"/>
          </a:xfrm>
        </p:spPr>
        <p:txBody>
          <a:bodyPr>
            <a:normAutofit fontScale="90000"/>
          </a:bodyPr>
          <a:lstStyle/>
          <a:p>
            <a:r>
              <a:rPr lang="en-US" sz="4400" b="1" dirty="0">
                <a:latin typeface="Arial" panose="020B0604020202020204" pitchFamily="34" charset="0"/>
                <a:cs typeface="Arial" panose="020B0604020202020204" pitchFamily="34" charset="0"/>
              </a:rPr>
              <a:t>Lincoln County Solid Waste District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668AEC8-4B74-4344-9F38-DDB9A111A6B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52728" y="1984248"/>
            <a:ext cx="9415272" cy="3273553"/>
          </a:xfrm>
        </p:spPr>
        <p:txBody>
          <a:bodyPr>
            <a:normAutofit fontScale="92500" lnSpcReduction="20000"/>
          </a:bodyPr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800" dirty="0"/>
              <a:t>Overview</a:t>
            </a:r>
          </a:p>
          <a:p>
            <a:pPr marL="800100" lvl="1" indent="-342900" algn="l">
              <a:buFont typeface="Courier New" panose="02070309020205020404" pitchFamily="49" charset="0"/>
              <a:buChar char="o"/>
            </a:pPr>
            <a:r>
              <a:rPr lang="en-US" sz="2400" dirty="0"/>
              <a:t>Paul Seitz Solid Waste District Manager</a:t>
            </a:r>
          </a:p>
          <a:p>
            <a:pPr marL="800100" lvl="1" indent="-342900" algn="l">
              <a:buFont typeface="Courier New" panose="02070309020205020404" pitchFamily="49" charset="0"/>
              <a:buChar char="o"/>
            </a:pPr>
            <a:r>
              <a:rPr lang="en-US" sz="2400" dirty="0"/>
              <a:t>Divisions</a:t>
            </a:r>
          </a:p>
          <a:p>
            <a:pPr marL="1257300" lvl="2" indent="-342900" algn="l">
              <a:buFont typeface="Courier New" panose="02070309020205020404" pitchFamily="49" charset="0"/>
              <a:buChar char="o"/>
            </a:pPr>
            <a:r>
              <a:rPr lang="en-US" sz="2200" dirty="0"/>
              <a:t>Forest Enforcement Program</a:t>
            </a:r>
          </a:p>
          <a:p>
            <a:pPr marL="1257300" lvl="2" indent="-342900" algn="l">
              <a:buFont typeface="Courier New" panose="02070309020205020404" pitchFamily="49" charset="0"/>
              <a:buChar char="o"/>
            </a:pPr>
            <a:r>
              <a:rPr lang="en-US" sz="2200" dirty="0"/>
              <a:t>District Administration</a:t>
            </a:r>
          </a:p>
          <a:p>
            <a:pPr marL="800100" lvl="1" indent="-342900" algn="l">
              <a:buFont typeface="Courier New" panose="02070309020205020404" pitchFamily="49" charset="0"/>
              <a:buChar char="o"/>
            </a:pPr>
            <a:r>
              <a:rPr lang="en-US" sz="2400" dirty="0"/>
              <a:t>Programs</a:t>
            </a:r>
          </a:p>
          <a:p>
            <a:pPr marL="1257300" lvl="2" indent="-342900" algn="l">
              <a:buFont typeface="Courier New" panose="02070309020205020404" pitchFamily="49" charset="0"/>
              <a:buChar char="o"/>
            </a:pPr>
            <a:r>
              <a:rPr lang="en-US" sz="2200" dirty="0"/>
              <a:t>Forest Program</a:t>
            </a:r>
          </a:p>
          <a:p>
            <a:pPr marL="1257300" lvl="2" indent="-342900" algn="l">
              <a:buFont typeface="Courier New" panose="02070309020205020404" pitchFamily="49" charset="0"/>
              <a:buChar char="o"/>
            </a:pPr>
            <a:r>
              <a:rPr lang="en-US" sz="2200" dirty="0"/>
              <a:t>Waste Shed Education, Events, and Reporting</a:t>
            </a:r>
          </a:p>
          <a:p>
            <a:pPr marL="1257300" lvl="2" indent="-342900" algn="l">
              <a:buFont typeface="Courier New" panose="02070309020205020404" pitchFamily="49" charset="0"/>
              <a:buChar char="o"/>
            </a:pPr>
            <a:r>
              <a:rPr lang="en-US" sz="2200" dirty="0"/>
              <a:t>Sustainability Community Support</a:t>
            </a:r>
          </a:p>
          <a:p>
            <a:pPr marL="1257300" lvl="2" indent="-342900" algn="l">
              <a:buFont typeface="Courier New" panose="02070309020205020404" pitchFamily="49" charset="0"/>
              <a:buChar char="o"/>
            </a:pPr>
            <a:r>
              <a:rPr lang="en-US" sz="2200" dirty="0"/>
              <a:t>Abandoned RV Abatement Program</a:t>
            </a:r>
          </a:p>
          <a:p>
            <a:pPr marL="1257300" lvl="2" indent="-342900" algn="l">
              <a:buFont typeface="Courier New" panose="02070309020205020404" pitchFamily="49" charset="0"/>
              <a:buChar char="o"/>
            </a:pPr>
            <a:r>
              <a:rPr lang="en-US" sz="2200" dirty="0"/>
              <a:t>Agate Beach Landfill Consortium</a:t>
            </a:r>
          </a:p>
          <a:p>
            <a:pPr marL="1257300" lvl="2" indent="-342900" algn="l">
              <a:buFont typeface="Courier New" panose="02070309020205020404" pitchFamily="49" charset="0"/>
              <a:buChar char="o"/>
            </a:pPr>
            <a:endParaRPr lang="en-US" sz="2200" dirty="0"/>
          </a:p>
          <a:p>
            <a:pPr marL="1257300" lvl="2" indent="-342900" algn="l">
              <a:buFont typeface="Courier New" panose="02070309020205020404" pitchFamily="49" charset="0"/>
              <a:buChar char="o"/>
            </a:pPr>
            <a:endParaRPr lang="en-US" sz="2200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D3A42B4-37B7-4495-BF61-276B232919B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68223" y="5552566"/>
            <a:ext cx="1007520" cy="1007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9735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9C52C6-6D35-4D46-B798-9A82A4E448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4400" b="1" dirty="0">
                <a:latin typeface="Arial" panose="020B0604020202020204" pitchFamily="34" charset="0"/>
                <a:cs typeface="Arial" panose="020B0604020202020204" pitchFamily="34" charset="0"/>
              </a:rPr>
              <a:t>Lincoln County Solid Waste District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3E770A-17A8-4FB4-8509-786FE148BF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Accomplishments FY 2022/23</a:t>
            </a:r>
          </a:p>
          <a:p>
            <a:pPr marL="1257300" lvl="2" indent="-342900" algn="l">
              <a:buFont typeface="Courier New" panose="02070309020205020404" pitchFamily="49" charset="0"/>
              <a:buChar char="o"/>
            </a:pPr>
            <a:r>
              <a:rPr lang="en-US" sz="2400" dirty="0"/>
              <a:t>Old Tire Roundup Event – 3,000 tires collected at 4 transfer stations</a:t>
            </a:r>
          </a:p>
          <a:p>
            <a:pPr marL="1257300" lvl="2" indent="-342900" algn="l">
              <a:buFont typeface="Courier New" panose="02070309020205020404" pitchFamily="49" charset="0"/>
              <a:buChar char="o"/>
            </a:pPr>
            <a:r>
              <a:rPr lang="en-US" sz="2400" dirty="0"/>
              <a:t>Coastal Character Newsletter – Earth Day</a:t>
            </a:r>
          </a:p>
          <a:p>
            <a:pPr marL="1257300" lvl="2" indent="-342900" algn="l">
              <a:buFont typeface="Courier New" panose="02070309020205020404" pitchFamily="49" charset="0"/>
              <a:buChar char="o"/>
            </a:pPr>
            <a:r>
              <a:rPr lang="en-US" sz="2400" dirty="0"/>
              <a:t>Home Compost Booklet</a:t>
            </a:r>
          </a:p>
          <a:p>
            <a:pPr marL="1257300" lvl="2" indent="-342900" algn="l">
              <a:buFont typeface="Courier New" panose="02070309020205020404" pitchFamily="49" charset="0"/>
              <a:buChar char="o"/>
            </a:pPr>
            <a:r>
              <a:rPr lang="en-US" sz="2400" dirty="0"/>
              <a:t>Cleanup Resource Guide for Law Enforcement</a:t>
            </a:r>
          </a:p>
          <a:p>
            <a:pPr marL="1257300" lvl="2" indent="-342900" algn="l">
              <a:buFont typeface="Courier New" panose="02070309020205020404" pitchFamily="49" charset="0"/>
              <a:buChar char="o"/>
            </a:pPr>
            <a:r>
              <a:rPr lang="en-US" sz="2400" dirty="0"/>
              <a:t>July 5</a:t>
            </a:r>
            <a:r>
              <a:rPr lang="en-US" sz="2400" baseline="30000" dirty="0"/>
              <a:t>th</a:t>
            </a:r>
            <a:r>
              <a:rPr lang="en-US" sz="2400" dirty="0"/>
              <a:t> Beach Cleanup Event </a:t>
            </a:r>
          </a:p>
          <a:p>
            <a:pPr>
              <a:buFont typeface="Courier New" panose="02070309020205020404" pitchFamily="49" charset="0"/>
              <a:buChar char="o"/>
            </a:pPr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8EF386E-6966-4F4E-9E1F-F8D2C492EAF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30219" y="5426075"/>
            <a:ext cx="1066800" cy="1066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361232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45AB12-06C9-48D5-8A86-B1A13E7846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4400" b="1" dirty="0">
                <a:latin typeface="Arial" panose="020B0604020202020204" pitchFamily="34" charset="0"/>
                <a:cs typeface="Arial" panose="020B0604020202020204" pitchFamily="34" charset="0"/>
              </a:rPr>
              <a:t>Lincoln County Solid Waste District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6442C6-47F2-4FE9-8E5D-004664EEF10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Budget</a:t>
            </a:r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9C1EDD21-88C2-4CCF-A73F-FE5CED8AEA9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47147666"/>
              </p:ext>
            </p:extLst>
          </p:nvPr>
        </p:nvGraphicFramePr>
        <p:xfrm>
          <a:off x="5481638" y="3232150"/>
          <a:ext cx="1228725" cy="390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2" imgW="1228737" imgH="390589" progId="Excel.Sheet.12">
                  <p:embed/>
                </p:oleObj>
              </mc:Choice>
              <mc:Fallback>
                <p:oleObj name="Worksheet" r:id="rId2" imgW="1228737" imgH="390589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5481638" y="3232150"/>
                        <a:ext cx="1228725" cy="3905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Chart 6">
            <a:extLst>
              <a:ext uri="{FF2B5EF4-FFF2-40B4-BE49-F238E27FC236}">
                <a16:creationId xmlns:a16="http://schemas.microsoft.com/office/drawing/2014/main" id="{FE82ACE8-7F89-4BD1-A29C-2B7B766FBBB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891730136"/>
              </p:ext>
            </p:extLst>
          </p:nvPr>
        </p:nvGraphicFramePr>
        <p:xfrm>
          <a:off x="2679192" y="1864255"/>
          <a:ext cx="7060184" cy="43127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pic>
        <p:nvPicPr>
          <p:cNvPr id="8" name="Picture 7">
            <a:extLst>
              <a:ext uri="{FF2B5EF4-FFF2-40B4-BE49-F238E27FC236}">
                <a16:creationId xmlns:a16="http://schemas.microsoft.com/office/drawing/2014/main" id="{CE35D6F9-EB2E-4490-8393-2C81EBB8F67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763250" y="5567045"/>
            <a:ext cx="925830" cy="925830"/>
          </a:xfrm>
          <a:prstGeom prst="rect">
            <a:avLst/>
          </a:prstGeom>
        </p:spPr>
      </p:pic>
      <p:pic>
        <p:nvPicPr>
          <p:cNvPr id="12" name="Picture 11" descr="Chart&#10;&#10;Description automatically generated">
            <a:extLst>
              <a:ext uri="{FF2B5EF4-FFF2-40B4-BE49-F238E27FC236}">
                <a16:creationId xmlns:a16="http://schemas.microsoft.com/office/drawing/2014/main" id="{8BD237D8-0CE7-4275-A3B6-9C3AE7C61DDA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27505" y="1825625"/>
            <a:ext cx="7363557" cy="44687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25303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235298-DA68-418F-8D49-F833CD7AEC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4400" b="1" dirty="0">
                <a:latin typeface="Arial" panose="020B0604020202020204" pitchFamily="34" charset="0"/>
                <a:cs typeface="Arial" panose="020B0604020202020204" pitchFamily="34" charset="0"/>
              </a:rPr>
              <a:t>Lincoln County Solid Waste District</a:t>
            </a:r>
            <a:endParaRPr lang="en-US" dirty="0"/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B7B432A2-B788-4120-B352-2B9605E3498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55363163"/>
              </p:ext>
            </p:extLst>
          </p:nvPr>
        </p:nvGraphicFramePr>
        <p:xfrm>
          <a:off x="838200" y="1792574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1627907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555154-C5BD-4DF7-836B-2662372255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County Administration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8EA0C7-1C7D-473A-85AB-5E5715B3AF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Future Achievements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dirty="0"/>
              <a:t>Launch new Abandoned RV Abatement program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dirty="0"/>
              <a:t>Publish new household hazardous waste booklet focused on reducing purchase of toxic and harmful products 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dirty="0"/>
              <a:t>Introduce new lithium batteries awareness campaign (HHW reduction)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3599D82-2A9B-4D8D-AAEB-E3C7DB2FD25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99420" y="5614988"/>
            <a:ext cx="1123950" cy="1123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02939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FAA4CE-39BD-4F60-BF88-B6ABAA9528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County Administration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F23BF4-405F-44EF-B909-B1FA8CAE15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Questions &amp; Answers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5FC50C7-CBBF-48AA-B4CE-7B45C8F74E9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28231" y="5640636"/>
            <a:ext cx="1160849" cy="11608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697656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266</TotalTime>
  <Words>134</Words>
  <Application>Microsoft Office PowerPoint</Application>
  <PresentationFormat>Widescreen</PresentationFormat>
  <Paragraphs>30</Paragraphs>
  <Slides>6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Arial</vt:lpstr>
      <vt:lpstr>Calibri</vt:lpstr>
      <vt:lpstr>Calibri Light</vt:lpstr>
      <vt:lpstr>Courier New</vt:lpstr>
      <vt:lpstr>Office Theme</vt:lpstr>
      <vt:lpstr>Worksheet</vt:lpstr>
      <vt:lpstr>Lincoln County Solid Waste District</vt:lpstr>
      <vt:lpstr>Lincoln County Solid Waste District</vt:lpstr>
      <vt:lpstr>Lincoln County Solid Waste District</vt:lpstr>
      <vt:lpstr>Lincoln County Solid Waste District</vt:lpstr>
      <vt:lpstr>County Administration</vt:lpstr>
      <vt:lpstr>County Administration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County Administration</dc:title>
  <dc:creator>Timothy Johnson</dc:creator>
  <cp:lastModifiedBy>Roy Kinion</cp:lastModifiedBy>
  <cp:revision>8</cp:revision>
  <cp:lastPrinted>2023-04-18T01:12:52Z</cp:lastPrinted>
  <dcterms:created xsi:type="dcterms:W3CDTF">2023-04-17T21:50:42Z</dcterms:created>
  <dcterms:modified xsi:type="dcterms:W3CDTF">2023-05-09T20:40:23Z</dcterms:modified>
</cp:coreProperties>
</file>